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22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1A2D2-712F-9840-8CE9-464C4075907E}" type="datetimeFigureOut">
              <a:rPr lang="en-US" smtClean="0"/>
              <a:t>1/22/15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C3C3-7991-7347-87C8-9C30EF04F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50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1A2D2-712F-9840-8CE9-464C4075907E}" type="datetimeFigureOut">
              <a:rPr lang="en-US" smtClean="0"/>
              <a:t>1/22/15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C3C3-7991-7347-87C8-9C30EF04F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5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1A2D2-712F-9840-8CE9-464C4075907E}" type="datetimeFigureOut">
              <a:rPr lang="en-US" smtClean="0"/>
              <a:t>1/22/15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C3C3-7991-7347-87C8-9C30EF04F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305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1A2D2-712F-9840-8CE9-464C4075907E}" type="datetimeFigureOut">
              <a:rPr lang="en-US" smtClean="0"/>
              <a:t>1/22/15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C3C3-7991-7347-87C8-9C30EF04F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43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1A2D2-712F-9840-8CE9-464C4075907E}" type="datetimeFigureOut">
              <a:rPr lang="en-US" smtClean="0"/>
              <a:t>1/22/15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C3C3-7991-7347-87C8-9C30EF04F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3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1A2D2-712F-9840-8CE9-464C4075907E}" type="datetimeFigureOut">
              <a:rPr lang="en-US" smtClean="0"/>
              <a:t>1/22/15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C3C3-7991-7347-87C8-9C30EF04F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07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1A2D2-712F-9840-8CE9-464C4075907E}" type="datetimeFigureOut">
              <a:rPr lang="en-US" smtClean="0"/>
              <a:t>1/22/15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C3C3-7991-7347-87C8-9C30EF04F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332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1A2D2-712F-9840-8CE9-464C4075907E}" type="datetimeFigureOut">
              <a:rPr lang="en-US" smtClean="0"/>
              <a:t>1/22/15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C3C3-7991-7347-87C8-9C30EF04F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8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1A2D2-712F-9840-8CE9-464C4075907E}" type="datetimeFigureOut">
              <a:rPr lang="en-US" smtClean="0"/>
              <a:t>1/22/15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C3C3-7991-7347-87C8-9C30EF04F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65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1A2D2-712F-9840-8CE9-464C4075907E}" type="datetimeFigureOut">
              <a:rPr lang="en-US" smtClean="0"/>
              <a:t>1/22/15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C3C3-7991-7347-87C8-9C30EF04F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6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1A2D2-712F-9840-8CE9-464C4075907E}" type="datetimeFigureOut">
              <a:rPr lang="en-US" smtClean="0"/>
              <a:t>1/22/15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C3C3-7991-7347-87C8-9C30EF04F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3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1A2D2-712F-9840-8CE9-464C4075907E}" type="datetimeFigureOut">
              <a:rPr lang="en-US" smtClean="0"/>
              <a:t>1/22/15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7C3C3-7991-7347-87C8-9C30EF04F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766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 Narrow"/>
                <a:cs typeface="Arial Narrow"/>
              </a:rPr>
              <a:t>Discussion of Bird Papers on Taxation and M&amp;A</a:t>
            </a:r>
            <a:endParaRPr lang="en-US" dirty="0">
              <a:latin typeface="Arial Narrow"/>
              <a:cs typeface="Arial Narrow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rial Narrow"/>
                <a:cs typeface="Arial Narrow"/>
              </a:rPr>
              <a:t>Mihir A. Desai</a:t>
            </a:r>
          </a:p>
          <a:p>
            <a:r>
              <a:rPr lang="en-US" dirty="0" smtClean="0">
                <a:latin typeface="Arial Narrow"/>
                <a:cs typeface="Arial Narrow"/>
              </a:rPr>
              <a:t>ITPF Brookings Conference</a:t>
            </a:r>
            <a:endParaRPr lang="en-US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2594006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574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Narrow"/>
                <a:cs typeface="Arial Narrow"/>
              </a:rPr>
              <a:t>Primary Results</a:t>
            </a:r>
            <a:endParaRPr lang="en-US" dirty="0">
              <a:latin typeface="Arial Narrow"/>
              <a:cs typeface="Arial Narro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6136"/>
            <a:ext cx="8229600" cy="5210028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Arial Narrow"/>
                <a:cs typeface="Arial Narrow"/>
              </a:rPr>
              <a:t>Foreign acquirers are more likely to purchase more profitable U.S. targets</a:t>
            </a:r>
          </a:p>
          <a:p>
            <a:pPr lvl="1"/>
            <a:r>
              <a:rPr lang="en-US" dirty="0" smtClean="0">
                <a:latin typeface="Arial Narrow"/>
                <a:cs typeface="Arial Narrow"/>
              </a:rPr>
              <a:t>More so for majority transactions</a:t>
            </a:r>
          </a:p>
          <a:p>
            <a:pPr lvl="1"/>
            <a:r>
              <a:rPr lang="en-US" dirty="0" smtClean="0">
                <a:latin typeface="Arial Narrow"/>
                <a:cs typeface="Arial Narrow"/>
              </a:rPr>
              <a:t>More so for acquirers from havens than non-havens</a:t>
            </a:r>
          </a:p>
          <a:p>
            <a:r>
              <a:rPr lang="en-US" dirty="0" smtClean="0">
                <a:latin typeface="Arial Narrow"/>
                <a:cs typeface="Arial Narrow"/>
              </a:rPr>
              <a:t>Increases in depreciation allowances decrease likelihood of foreign acquisition</a:t>
            </a:r>
          </a:p>
          <a:p>
            <a:r>
              <a:rPr lang="en-US" dirty="0" smtClean="0">
                <a:latin typeface="Arial Narrow"/>
                <a:cs typeface="Arial Narrow"/>
              </a:rPr>
              <a:t>More “locked-out earnings” associated with greater likelihood of foreign acquisition</a:t>
            </a:r>
          </a:p>
          <a:p>
            <a:pPr lvl="1"/>
            <a:r>
              <a:rPr lang="en-US" dirty="0" smtClean="0">
                <a:latin typeface="Arial Narrow"/>
                <a:cs typeface="Arial Narrow"/>
              </a:rPr>
              <a:t>Varies by WW or territorial of acquirer country</a:t>
            </a:r>
          </a:p>
          <a:p>
            <a:pPr lvl="1"/>
            <a:r>
              <a:rPr lang="en-US" dirty="0" smtClean="0">
                <a:latin typeface="Arial Narrow"/>
                <a:cs typeface="Arial Narrow"/>
              </a:rPr>
              <a:t>Apparent for regimes that switch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735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574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Narrow"/>
                <a:cs typeface="Arial Narrow"/>
              </a:rPr>
              <a:t>Profitability Results - Suggestions</a:t>
            </a:r>
            <a:endParaRPr lang="en-US" dirty="0">
              <a:latin typeface="Arial Narrow"/>
              <a:cs typeface="Arial Narro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6136"/>
            <a:ext cx="8229600" cy="572584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Narrow"/>
                <a:cs typeface="Arial Narrow"/>
              </a:rPr>
              <a:t>Distinction between foreign and domestic profitability – leverage interactions</a:t>
            </a:r>
          </a:p>
          <a:p>
            <a:r>
              <a:rPr lang="en-US" dirty="0" smtClean="0">
                <a:latin typeface="Arial Narrow"/>
                <a:cs typeface="Arial Narrow"/>
              </a:rPr>
              <a:t>Use industry controls only – with lower effects</a:t>
            </a:r>
          </a:p>
          <a:p>
            <a:r>
              <a:rPr lang="en-US" dirty="0" smtClean="0">
                <a:latin typeface="Arial Narrow"/>
                <a:cs typeface="Arial Narrow"/>
              </a:rPr>
              <a:t>The majority/minority test is difficult to swallow</a:t>
            </a:r>
          </a:p>
          <a:p>
            <a:r>
              <a:rPr lang="en-US" dirty="0" smtClean="0">
                <a:latin typeface="Arial Narrow"/>
                <a:cs typeface="Arial Narrow"/>
              </a:rPr>
              <a:t>Use variation in acquirer tax regime </a:t>
            </a:r>
          </a:p>
          <a:p>
            <a:r>
              <a:rPr lang="en-US" dirty="0" smtClean="0">
                <a:latin typeface="Arial Narrow"/>
                <a:cs typeface="Arial Narrow"/>
              </a:rPr>
              <a:t>Use differences in tax rates in addition to havens</a:t>
            </a:r>
          </a:p>
          <a:p>
            <a:r>
              <a:rPr lang="en-US" dirty="0" smtClean="0">
                <a:latin typeface="Arial Narrow"/>
                <a:cs typeface="Arial Narrow"/>
              </a:rPr>
              <a:t>Explore/Explain the role of losses</a:t>
            </a:r>
          </a:p>
          <a:p>
            <a:r>
              <a:rPr lang="en-US" dirty="0" smtClean="0">
                <a:latin typeface="Arial Narrow"/>
                <a:cs typeface="Arial Narrow"/>
              </a:rPr>
              <a:t>Consider </a:t>
            </a:r>
            <a:r>
              <a:rPr lang="en-US" dirty="0" err="1" smtClean="0">
                <a:latin typeface="Arial Narrow"/>
                <a:cs typeface="Arial Narrow"/>
              </a:rPr>
              <a:t>premia</a:t>
            </a:r>
            <a:r>
              <a:rPr lang="en-US" dirty="0" smtClean="0">
                <a:latin typeface="Arial Narrow"/>
                <a:cs typeface="Arial Narrow"/>
              </a:rPr>
              <a:t> paid by foreigners and combined returns</a:t>
            </a:r>
          </a:p>
          <a:p>
            <a:r>
              <a:rPr lang="en-US" dirty="0" smtClean="0">
                <a:latin typeface="Arial Narrow"/>
                <a:cs typeface="Arial Narrow"/>
              </a:rPr>
              <a:t>Links to broader cross-border </a:t>
            </a:r>
            <a:r>
              <a:rPr lang="en-US" dirty="0" err="1" smtClean="0">
                <a:latin typeface="Arial Narrow"/>
                <a:cs typeface="Arial Narrow"/>
              </a:rPr>
              <a:t>m&amp;a</a:t>
            </a:r>
            <a:r>
              <a:rPr lang="en-US" smtClean="0">
                <a:latin typeface="Arial Narrow"/>
                <a:cs typeface="Arial Narrow"/>
              </a:rPr>
              <a:t> literature</a:t>
            </a:r>
            <a:endParaRPr lang="en-US" dirty="0" smtClean="0">
              <a:latin typeface="Arial Narrow"/>
              <a:cs typeface="Arial Narrow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265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574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Narrow"/>
                <a:cs typeface="Arial Narrow"/>
              </a:rPr>
              <a:t>Depreciation Results - Comments</a:t>
            </a:r>
            <a:endParaRPr lang="en-US" dirty="0">
              <a:latin typeface="Arial Narrow"/>
              <a:cs typeface="Arial Narro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6136"/>
            <a:ext cx="8229600" cy="572584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Narrow"/>
                <a:cs typeface="Arial Narrow"/>
              </a:rPr>
              <a:t>Can short-lived depreciation changes explain long-term merger investment decisions?</a:t>
            </a:r>
          </a:p>
          <a:p>
            <a:r>
              <a:rPr lang="en-US" dirty="0" smtClean="0">
                <a:latin typeface="Arial Narrow"/>
                <a:cs typeface="Arial Narrow"/>
              </a:rPr>
              <a:t>Consider interactions with allocation rules</a:t>
            </a:r>
          </a:p>
          <a:p>
            <a:r>
              <a:rPr lang="en-US" dirty="0" smtClean="0">
                <a:latin typeface="Arial Narrow"/>
                <a:cs typeface="Arial Narrow"/>
              </a:rPr>
              <a:t>Also…</a:t>
            </a:r>
          </a:p>
          <a:p>
            <a:pPr lvl="1"/>
            <a:r>
              <a:rPr lang="en-US" dirty="0" smtClean="0">
                <a:latin typeface="Arial Narrow"/>
                <a:cs typeface="Arial Narrow"/>
              </a:rPr>
              <a:t>Use variation in acquirer tax regime </a:t>
            </a:r>
          </a:p>
          <a:p>
            <a:pPr lvl="1"/>
            <a:r>
              <a:rPr lang="en-US" dirty="0" smtClean="0">
                <a:latin typeface="Arial Narrow"/>
                <a:cs typeface="Arial Narrow"/>
              </a:rPr>
              <a:t>Use differences in tax rates in addition to havens</a:t>
            </a:r>
          </a:p>
          <a:p>
            <a:pPr lvl="1"/>
            <a:r>
              <a:rPr lang="en-US" dirty="0" smtClean="0">
                <a:latin typeface="Arial Narrow"/>
                <a:cs typeface="Arial Narrow"/>
              </a:rPr>
              <a:t>Explore/Explain the role of losses</a:t>
            </a:r>
          </a:p>
          <a:p>
            <a:pPr lvl="1"/>
            <a:r>
              <a:rPr lang="en-US" dirty="0" smtClean="0">
                <a:latin typeface="Arial Narrow"/>
                <a:cs typeface="Arial Narrow"/>
              </a:rPr>
              <a:t>Consider </a:t>
            </a:r>
            <a:r>
              <a:rPr lang="en-US" dirty="0" err="1" smtClean="0">
                <a:latin typeface="Arial Narrow"/>
                <a:cs typeface="Arial Narrow"/>
              </a:rPr>
              <a:t>premia</a:t>
            </a:r>
            <a:r>
              <a:rPr lang="en-US" dirty="0" smtClean="0">
                <a:latin typeface="Arial Narrow"/>
                <a:cs typeface="Arial Narrow"/>
              </a:rPr>
              <a:t> paid by foreigners and combined returns</a:t>
            </a:r>
          </a:p>
          <a:p>
            <a:pPr lvl="1"/>
            <a:endParaRPr lang="en-US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1063407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91217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Narrow"/>
                <a:cs typeface="Arial Narrow"/>
              </a:rPr>
              <a:t>“Locked Out Earnings” Results - Comments</a:t>
            </a:r>
            <a:endParaRPr lang="en-US" dirty="0">
              <a:latin typeface="Arial Narrow"/>
              <a:cs typeface="Arial Narro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6811"/>
            <a:ext cx="8229600" cy="5455169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Narrow"/>
                <a:cs typeface="Arial Narrow"/>
              </a:rPr>
              <a:t>Usage of PRE and Repatriation Cost</a:t>
            </a:r>
          </a:p>
          <a:p>
            <a:pPr lvl="1"/>
            <a:r>
              <a:rPr lang="en-US" dirty="0" smtClean="0">
                <a:latin typeface="Arial Narrow"/>
                <a:cs typeface="Arial Narrow"/>
              </a:rPr>
              <a:t>Cash abroad?</a:t>
            </a:r>
          </a:p>
          <a:p>
            <a:pPr lvl="1"/>
            <a:r>
              <a:rPr lang="en-US" dirty="0" smtClean="0">
                <a:latin typeface="Arial Narrow"/>
                <a:cs typeface="Arial Narrow"/>
              </a:rPr>
              <a:t>Accounting frictions?</a:t>
            </a:r>
          </a:p>
          <a:p>
            <a:pPr lvl="1"/>
            <a:r>
              <a:rPr lang="en-US" dirty="0" smtClean="0">
                <a:latin typeface="Arial Narrow"/>
                <a:cs typeface="Arial Narrow"/>
              </a:rPr>
              <a:t>Tax costs of repatriations?</a:t>
            </a:r>
          </a:p>
          <a:p>
            <a:pPr lvl="1"/>
            <a:r>
              <a:rPr lang="en-US" dirty="0" smtClean="0">
                <a:latin typeface="Arial Narrow"/>
                <a:cs typeface="Arial Narrow"/>
              </a:rPr>
              <a:t> Low foreign tax rates?  </a:t>
            </a:r>
          </a:p>
          <a:p>
            <a:r>
              <a:rPr lang="en-US" dirty="0" smtClean="0">
                <a:latin typeface="Arial Narrow"/>
                <a:cs typeface="Arial Narrow"/>
              </a:rPr>
              <a:t>Each is a distinct mechanism and the paper is unclear about which is operative</a:t>
            </a:r>
          </a:p>
          <a:p>
            <a:pPr marL="514350" indent="-457200"/>
            <a:r>
              <a:rPr lang="en-US" dirty="0" smtClean="0">
                <a:latin typeface="Arial Narrow"/>
                <a:cs typeface="Arial Narrow"/>
              </a:rPr>
              <a:t>Again, losses are puzzling</a:t>
            </a:r>
          </a:p>
          <a:p>
            <a:r>
              <a:rPr lang="en-US" dirty="0" smtClean="0">
                <a:latin typeface="Arial Narrow"/>
                <a:cs typeface="Arial Narrow"/>
              </a:rPr>
              <a:t>Consider using AJCA dynamics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01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847"/>
            <a:ext cx="8229600" cy="91217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Narrow"/>
                <a:cs typeface="Arial Narrow"/>
              </a:rPr>
              <a:t>Overview</a:t>
            </a:r>
            <a:endParaRPr lang="en-US" dirty="0">
              <a:latin typeface="Arial Narrow"/>
              <a:cs typeface="Arial Narro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7893"/>
            <a:ext cx="8229600" cy="5694088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Arial Narrow"/>
                <a:cs typeface="Arial Narrow"/>
              </a:rPr>
              <a:t>Aside from these results, we know </a:t>
            </a:r>
            <a:r>
              <a:rPr lang="en-US" dirty="0" err="1" smtClean="0">
                <a:latin typeface="Arial Narrow"/>
                <a:cs typeface="Arial Narrow"/>
              </a:rPr>
              <a:t>tha</a:t>
            </a:r>
            <a:r>
              <a:rPr lang="en-US" dirty="0" smtClean="0">
                <a:latin typeface="Arial Narrow"/>
                <a:cs typeface="Arial Narrow"/>
              </a:rPr>
              <a:t> lots of other decisions are being shaped here – </a:t>
            </a:r>
            <a:r>
              <a:rPr lang="en-US" dirty="0" err="1" smtClean="0">
                <a:latin typeface="Arial Narrow"/>
                <a:cs typeface="Arial Narrow"/>
              </a:rPr>
              <a:t>eg</a:t>
            </a:r>
            <a:r>
              <a:rPr lang="en-US" dirty="0" smtClean="0">
                <a:latin typeface="Arial Narrow"/>
                <a:cs typeface="Arial Narrow"/>
              </a:rPr>
              <a:t>. offshore cash is shaping outbound activity</a:t>
            </a:r>
          </a:p>
          <a:p>
            <a:pPr marL="0" indent="0">
              <a:buNone/>
            </a:pPr>
            <a:r>
              <a:rPr lang="en-US" dirty="0" smtClean="0">
                <a:latin typeface="Arial Narrow"/>
                <a:cs typeface="Arial Narrow"/>
              </a:rPr>
              <a:t>=&gt; Inversions and policies toward them can’t be understood without understanding the links to the broader market for corporate control</a:t>
            </a:r>
          </a:p>
          <a:p>
            <a:pPr marL="0" indent="0">
              <a:buNone/>
            </a:pPr>
            <a:r>
              <a:rPr lang="en-US" dirty="0" smtClean="0">
                <a:latin typeface="Arial Narrow"/>
                <a:cs typeface="Arial Narrow"/>
              </a:rPr>
              <a:t>=&gt; The link is that tax effects are manifest in both settings and that these transactions are points on a continuum </a:t>
            </a:r>
          </a:p>
          <a:p>
            <a:pPr marL="0" indent="0">
              <a:buNone/>
            </a:pPr>
            <a:r>
              <a:rPr lang="en-US" dirty="0" smtClean="0">
                <a:latin typeface="Arial Narrow"/>
                <a:cs typeface="Arial Narrow"/>
              </a:rPr>
              <a:t>=&gt; Changing tax incentives along this continuum will like shift the distribution of activity accordingly rather than limiting it -  patchwork solutions vs. structural solutions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612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357</Words>
  <Application>Microsoft Macintosh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Discussion of Bird Papers on Taxation and M&amp;A</vt:lpstr>
      <vt:lpstr>Primary Results</vt:lpstr>
      <vt:lpstr>Profitability Results - Suggestions</vt:lpstr>
      <vt:lpstr>Depreciation Results - Comments</vt:lpstr>
      <vt:lpstr>“Locked Out Earnings” Results - Comments</vt:lpstr>
      <vt:lpstr>Overview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of Bird Papers on Taxation and M&amp;A</dc:title>
  <dc:creator>Mihir Desai</dc:creator>
  <cp:lastModifiedBy>Mihir Desai</cp:lastModifiedBy>
  <cp:revision>13</cp:revision>
  <cp:lastPrinted>2015-01-23T12:44:53Z</cp:lastPrinted>
  <dcterms:created xsi:type="dcterms:W3CDTF">2015-01-23T04:01:14Z</dcterms:created>
  <dcterms:modified xsi:type="dcterms:W3CDTF">2015-01-23T13:00:02Z</dcterms:modified>
</cp:coreProperties>
</file>