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1"/>
  </p:notesMasterIdLst>
  <p:handoutMasterIdLst>
    <p:handoutMasterId r:id="rId12"/>
  </p:handoutMasterIdLst>
  <p:sldIdLst>
    <p:sldId id="256" r:id="rId2"/>
    <p:sldId id="281" r:id="rId3"/>
    <p:sldId id="282" r:id="rId4"/>
    <p:sldId id="283" r:id="rId5"/>
    <p:sldId id="284" r:id="rId6"/>
    <p:sldId id="286" r:id="rId7"/>
    <p:sldId id="285" r:id="rId8"/>
    <p:sldId id="277" r:id="rId9"/>
    <p:sldId id="275" r:id="rId10"/>
  </p:sldIdLst>
  <p:sldSz cx="9144000" cy="6858000" type="screen4x3"/>
  <p:notesSz cx="9144000" cy="6858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FE67521-9B7D-8140-AD2E-FC7DB4BEF8DE}" type="datetime1">
              <a:rPr lang="en-US"/>
              <a:pPr>
                <a:defRPr/>
              </a:pPr>
              <a:t>3/27/14</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48BFFCD-ABCF-4148-ABEE-2E9B6A8F82C7}" type="slidenum">
              <a:rPr lang="en-US"/>
              <a:pPr>
                <a:defRPr/>
              </a:pPr>
              <a:t>‹#›</a:t>
            </a:fld>
            <a:endParaRPr lang="en-US"/>
          </a:p>
        </p:txBody>
      </p:sp>
    </p:spTree>
    <p:extLst>
      <p:ext uri="{BB962C8B-B14F-4D97-AF65-F5344CB8AC3E}">
        <p14:creationId xmlns:p14="http://schemas.microsoft.com/office/powerpoint/2010/main" val="2493611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53DFA090-B687-854A-93F3-82EE2960F65B}" type="datetime1">
              <a:rPr lang="en-US"/>
              <a:pPr>
                <a:defRPr/>
              </a:pPr>
              <a:t>3/27/14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A957FAB2-6624-A34D-8BE4-8EB7803C4F33}" type="slidenum">
              <a:rPr lang="en-US"/>
              <a:pPr>
                <a:defRPr/>
              </a:pPr>
              <a:t>‹#›</a:t>
            </a:fld>
            <a:endParaRPr lang="en-US"/>
          </a:p>
        </p:txBody>
      </p:sp>
    </p:spTree>
    <p:extLst>
      <p:ext uri="{BB962C8B-B14F-4D97-AF65-F5344CB8AC3E}">
        <p14:creationId xmlns:p14="http://schemas.microsoft.com/office/powerpoint/2010/main" val="17741977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5EB89A-B1F7-B643-A077-9C98BFB72F2D}" type="slidenum">
              <a:rPr lang="en-US" sz="1200">
                <a:latin typeface="Calibri" charset="0"/>
                <a:cs typeface="Arial" charset="0"/>
              </a:rPr>
              <a:pPr eaLnBrk="1" hangingPunct="1"/>
              <a:t>1</a:t>
            </a:fld>
            <a:endParaRPr lang="en-US" sz="12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3658AD-6E3C-754A-9BF8-668BBFFBC57F}" type="slidenum">
              <a:rPr lang="en-US" sz="1200">
                <a:latin typeface="Calibri" charset="0"/>
                <a:cs typeface="Arial" charset="0"/>
              </a:rPr>
              <a:pPr eaLnBrk="1" hangingPunct="1"/>
              <a:t>3</a:t>
            </a:fld>
            <a:endParaRPr lang="en-US" sz="1200">
              <a:latin typeface="Calibri"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CA5998-EFAB-0C49-A3E5-56E4066A107E}" type="slidenum">
              <a:rPr lang="en-US" sz="1200">
                <a:latin typeface="Calibri" charset="0"/>
                <a:cs typeface="Arial" charset="0"/>
              </a:rPr>
              <a:pPr eaLnBrk="1" hangingPunct="1"/>
              <a:t>5</a:t>
            </a:fld>
            <a:endParaRPr lang="en-US" sz="1200">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C1138B-DFAC-6B4F-B76B-84247A1D9586}" type="slidenum">
              <a:rPr lang="en-US" sz="1200">
                <a:latin typeface="Calibri" charset="0"/>
                <a:cs typeface="Arial" charset="0"/>
              </a:rPr>
              <a:pPr eaLnBrk="1" hangingPunct="1"/>
              <a:t>7</a:t>
            </a:fld>
            <a:endParaRPr lang="en-US" sz="1200">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endParaRPr lang="en-US" dirty="0">
              <a:latin typeface="Calibri" charset="0"/>
              <a:ea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46DB4D-76F4-4441-A638-0D45BAC8E850}" type="slidenum">
              <a:rPr lang="en-US" sz="1200">
                <a:latin typeface="Calibri" charset="0"/>
                <a:cs typeface="Arial" charset="0"/>
              </a:rPr>
              <a:pPr eaLnBrk="1" hangingPunct="1"/>
              <a:t>8</a:t>
            </a:fld>
            <a:endParaRPr lang="en-US" sz="1200">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D14147-FBF9-C241-8F81-BA45F660F2CF}" type="slidenum">
              <a:rPr lang="en-US" sz="1200">
                <a:latin typeface="Calibri" charset="0"/>
                <a:cs typeface="Arial" charset="0"/>
              </a:rPr>
              <a:pPr eaLnBrk="1" hangingPunct="1"/>
              <a:t>9</a:t>
            </a:fld>
            <a:endParaRPr lang="en-US" sz="1200">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3CAEDEA-1B51-1F46-9E69-752EA347898F}" type="datetime1">
              <a:rPr lang="en-US"/>
              <a:pPr>
                <a:defRPr/>
              </a:pPr>
              <a:t>3/27/14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1596BB-3713-B044-BF03-235EBC6A027A}" type="slidenum">
              <a:rPr lang="en-US"/>
              <a:pPr>
                <a:defRPr/>
              </a:pPr>
              <a:t>‹#›</a:t>
            </a:fld>
            <a:endParaRPr lang="en-US"/>
          </a:p>
        </p:txBody>
      </p:sp>
    </p:spTree>
    <p:extLst>
      <p:ext uri="{BB962C8B-B14F-4D97-AF65-F5344CB8AC3E}">
        <p14:creationId xmlns:p14="http://schemas.microsoft.com/office/powerpoint/2010/main" val="160231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62C730-16A4-D748-96AE-6B5A94E402F6}" type="datetime1">
              <a:rPr lang="en-US"/>
              <a:pPr>
                <a:defRPr/>
              </a:pPr>
              <a:t>3/27/14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F125CA-557D-7343-827C-2F792364079B}" type="slidenum">
              <a:rPr lang="en-US"/>
              <a:pPr>
                <a:defRPr/>
              </a:pPr>
              <a:t>‹#›</a:t>
            </a:fld>
            <a:endParaRPr lang="en-US"/>
          </a:p>
        </p:txBody>
      </p:sp>
    </p:spTree>
    <p:extLst>
      <p:ext uri="{BB962C8B-B14F-4D97-AF65-F5344CB8AC3E}">
        <p14:creationId xmlns:p14="http://schemas.microsoft.com/office/powerpoint/2010/main" val="192863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BF9804-8E0E-1047-824C-084D0712045A}" type="datetime1">
              <a:rPr lang="en-US"/>
              <a:pPr>
                <a:defRPr/>
              </a:pPr>
              <a:t>3/27/14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BDC883-DF03-9E4B-8D56-8D992AE3261F}" type="slidenum">
              <a:rPr lang="en-US"/>
              <a:pPr>
                <a:defRPr/>
              </a:pPr>
              <a:t>‹#›</a:t>
            </a:fld>
            <a:endParaRPr lang="en-US"/>
          </a:p>
        </p:txBody>
      </p:sp>
    </p:spTree>
    <p:extLst>
      <p:ext uri="{BB962C8B-B14F-4D97-AF65-F5344CB8AC3E}">
        <p14:creationId xmlns:p14="http://schemas.microsoft.com/office/powerpoint/2010/main" val="379935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017949-F5B7-7B48-A207-2EAE4A41FCEC}" type="datetime1">
              <a:rPr lang="en-US"/>
              <a:pPr>
                <a:defRPr/>
              </a:pPr>
              <a:t>3/27/14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C3D5DD-FCEE-AE4D-8820-4070E15A6E0F}" type="slidenum">
              <a:rPr lang="en-US"/>
              <a:pPr>
                <a:defRPr/>
              </a:pPr>
              <a:t>‹#›</a:t>
            </a:fld>
            <a:endParaRPr lang="en-US"/>
          </a:p>
        </p:txBody>
      </p:sp>
    </p:spTree>
    <p:extLst>
      <p:ext uri="{BB962C8B-B14F-4D97-AF65-F5344CB8AC3E}">
        <p14:creationId xmlns:p14="http://schemas.microsoft.com/office/powerpoint/2010/main" val="83471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F4CE63-B783-1D44-A020-420343023F31}" type="datetime1">
              <a:rPr lang="en-US"/>
              <a:pPr>
                <a:defRPr/>
              </a:pPr>
              <a:t>3/27/14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C92D46-8754-D14F-82CA-B7652E9538BE}" type="slidenum">
              <a:rPr lang="en-US"/>
              <a:pPr>
                <a:defRPr/>
              </a:pPr>
              <a:t>‹#›</a:t>
            </a:fld>
            <a:endParaRPr lang="en-US"/>
          </a:p>
        </p:txBody>
      </p:sp>
    </p:spTree>
    <p:extLst>
      <p:ext uri="{BB962C8B-B14F-4D97-AF65-F5344CB8AC3E}">
        <p14:creationId xmlns:p14="http://schemas.microsoft.com/office/powerpoint/2010/main" val="392622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7D4ACF0-9690-9A4D-8C12-64D5D2741894}" type="datetime1">
              <a:rPr lang="en-US"/>
              <a:pPr>
                <a:defRPr/>
              </a:pPr>
              <a:t>3/27/14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001E4B-5BA8-FA41-B12F-2DD83D66C62C}" type="slidenum">
              <a:rPr lang="en-US"/>
              <a:pPr>
                <a:defRPr/>
              </a:pPr>
              <a:t>‹#›</a:t>
            </a:fld>
            <a:endParaRPr lang="en-US"/>
          </a:p>
        </p:txBody>
      </p:sp>
    </p:spTree>
    <p:extLst>
      <p:ext uri="{BB962C8B-B14F-4D97-AF65-F5344CB8AC3E}">
        <p14:creationId xmlns:p14="http://schemas.microsoft.com/office/powerpoint/2010/main" val="401733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59151F-323F-0C48-AAD6-D0A2A267F379}" type="datetime1">
              <a:rPr lang="en-US"/>
              <a:pPr>
                <a:defRPr/>
              </a:pPr>
              <a:t>3/27/14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3E9015-24E8-934A-8515-F903101B9882}" type="slidenum">
              <a:rPr lang="en-US"/>
              <a:pPr>
                <a:defRPr/>
              </a:pPr>
              <a:t>‹#›</a:t>
            </a:fld>
            <a:endParaRPr lang="en-US"/>
          </a:p>
        </p:txBody>
      </p:sp>
    </p:spTree>
    <p:extLst>
      <p:ext uri="{BB962C8B-B14F-4D97-AF65-F5344CB8AC3E}">
        <p14:creationId xmlns:p14="http://schemas.microsoft.com/office/powerpoint/2010/main" val="358646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F7E4F1-0934-4B41-AECC-A36AAF587873}" type="datetime1">
              <a:rPr lang="en-US"/>
              <a:pPr>
                <a:defRPr/>
              </a:pPr>
              <a:t>3/27/14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1B14E6-C187-604B-8530-F6CF67EF1A9B}" type="slidenum">
              <a:rPr lang="en-US"/>
              <a:pPr>
                <a:defRPr/>
              </a:pPr>
              <a:t>‹#›</a:t>
            </a:fld>
            <a:endParaRPr lang="en-US"/>
          </a:p>
        </p:txBody>
      </p:sp>
    </p:spTree>
    <p:extLst>
      <p:ext uri="{BB962C8B-B14F-4D97-AF65-F5344CB8AC3E}">
        <p14:creationId xmlns:p14="http://schemas.microsoft.com/office/powerpoint/2010/main" val="217511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A1ACB6-C4F5-254C-A2E5-85AFA6787C38}" type="datetime1">
              <a:rPr lang="en-US"/>
              <a:pPr>
                <a:defRPr/>
              </a:pPr>
              <a:t>3/27/14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105544-3F08-C74D-84CC-B33B203417AA}" type="slidenum">
              <a:rPr lang="en-US"/>
              <a:pPr>
                <a:defRPr/>
              </a:pPr>
              <a:t>‹#›</a:t>
            </a:fld>
            <a:endParaRPr lang="en-US"/>
          </a:p>
        </p:txBody>
      </p:sp>
    </p:spTree>
    <p:extLst>
      <p:ext uri="{BB962C8B-B14F-4D97-AF65-F5344CB8AC3E}">
        <p14:creationId xmlns:p14="http://schemas.microsoft.com/office/powerpoint/2010/main" val="96032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AF178E-EF97-F143-BBB1-A67D6FAFCB68}" type="datetime1">
              <a:rPr lang="en-US"/>
              <a:pPr>
                <a:defRPr/>
              </a:pPr>
              <a:t>3/27/14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820E4A-1232-3445-97FE-390CF5B9E82A}" type="slidenum">
              <a:rPr lang="en-US"/>
              <a:pPr>
                <a:defRPr/>
              </a:pPr>
              <a:t>‹#›</a:t>
            </a:fld>
            <a:endParaRPr lang="en-US"/>
          </a:p>
        </p:txBody>
      </p:sp>
    </p:spTree>
    <p:extLst>
      <p:ext uri="{BB962C8B-B14F-4D97-AF65-F5344CB8AC3E}">
        <p14:creationId xmlns:p14="http://schemas.microsoft.com/office/powerpoint/2010/main" val="299681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A063D9-A2F7-9344-840B-8FD1E9A2BB8F}" type="datetime1">
              <a:rPr lang="en-US"/>
              <a:pPr>
                <a:defRPr/>
              </a:pPr>
              <a:t>3/27/14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D21844-5390-6045-9111-032540C8C07C}" type="slidenum">
              <a:rPr lang="en-US"/>
              <a:pPr>
                <a:defRPr/>
              </a:pPr>
              <a:t>‹#›</a:t>
            </a:fld>
            <a:endParaRPr lang="en-US"/>
          </a:p>
        </p:txBody>
      </p:sp>
    </p:spTree>
    <p:extLst>
      <p:ext uri="{BB962C8B-B14F-4D97-AF65-F5344CB8AC3E}">
        <p14:creationId xmlns:p14="http://schemas.microsoft.com/office/powerpoint/2010/main" val="36344777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111E3FED-964E-DC41-BD2C-77F3961A2AA6}" type="datetime1">
              <a:rPr lang="en-US"/>
              <a:pPr>
                <a:defRPr/>
              </a:pPr>
              <a:t>3/27/14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024B772D-0ED0-0B41-959E-F0CF33193E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2.png"/><Relationship Id="rId6" Type="http://schemas.openxmlformats.org/officeDocument/2006/relationships/image" Target="../media/image9.jpeg"/><Relationship Id="rId7" Type="http://schemas.openxmlformats.org/officeDocument/2006/relationships/image" Target="../media/image10.emf"/><Relationship Id="rId8" Type="http://schemas.openxmlformats.org/officeDocument/2006/relationships/image" Target="../media/image11.emf"/><Relationship Id="rId9"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306388" y="711200"/>
            <a:ext cx="8597900" cy="1470025"/>
          </a:xfrm>
        </p:spPr>
        <p:txBody>
          <a:bodyPr/>
          <a:lstStyle/>
          <a:p>
            <a:pPr eaLnBrk="1" hangingPunct="1"/>
            <a:r>
              <a:rPr lang="en-US">
                <a:latin typeface="Calibri" charset="0"/>
                <a:ea typeface="ＭＳ Ｐゴシック" charset="0"/>
              </a:rPr>
              <a:t>Initial incorporation decisions of U.S.-headquartered firms</a:t>
            </a:r>
          </a:p>
        </p:txBody>
      </p:sp>
      <p:sp>
        <p:nvSpPr>
          <p:cNvPr id="15363" name="Subtitle 2"/>
          <p:cNvSpPr>
            <a:spLocks noGrp="1"/>
          </p:cNvSpPr>
          <p:nvPr>
            <p:ph type="subTitle" idx="1"/>
          </p:nvPr>
        </p:nvSpPr>
        <p:spPr>
          <a:xfrm>
            <a:off x="1371600" y="2220913"/>
            <a:ext cx="6400800" cy="1752600"/>
          </a:xfrm>
        </p:spPr>
        <p:txBody>
          <a:bodyPr/>
          <a:lstStyle/>
          <a:p>
            <a:pPr eaLnBrk="1" hangingPunct="1">
              <a:lnSpc>
                <a:spcPct val="80000"/>
              </a:lnSpc>
            </a:pPr>
            <a:endParaRPr lang="en-US" sz="3000">
              <a:solidFill>
                <a:srgbClr val="898989"/>
              </a:solidFill>
              <a:latin typeface="Calibri" charset="0"/>
              <a:ea typeface="ＭＳ Ｐゴシック" charset="0"/>
            </a:endParaRPr>
          </a:p>
          <a:p>
            <a:pPr eaLnBrk="1" hangingPunct="1">
              <a:lnSpc>
                <a:spcPct val="80000"/>
              </a:lnSpc>
            </a:pPr>
            <a:r>
              <a:rPr lang="en-US" sz="3000">
                <a:solidFill>
                  <a:srgbClr val="898989"/>
                </a:solidFill>
                <a:latin typeface="Calibri" charset="0"/>
                <a:ea typeface="ＭＳ Ｐゴシック" charset="0"/>
              </a:rPr>
              <a:t>Susan Morse</a:t>
            </a:r>
          </a:p>
          <a:p>
            <a:pPr eaLnBrk="1" hangingPunct="1">
              <a:lnSpc>
                <a:spcPct val="80000"/>
              </a:lnSpc>
            </a:pPr>
            <a:r>
              <a:rPr lang="en-US" sz="3000">
                <a:solidFill>
                  <a:srgbClr val="898989"/>
                </a:solidFill>
                <a:latin typeface="Calibri" charset="0"/>
                <a:ea typeface="ＭＳ Ｐゴシック" charset="0"/>
              </a:rPr>
              <a:t>University of Texas School of Law</a:t>
            </a:r>
          </a:p>
        </p:txBody>
      </p:sp>
      <p:sp>
        <p:nvSpPr>
          <p:cNvPr id="2" name="TextBox 1"/>
          <p:cNvSpPr txBox="1"/>
          <p:nvPr/>
        </p:nvSpPr>
        <p:spPr>
          <a:xfrm>
            <a:off x="1920875" y="3987800"/>
            <a:ext cx="5348288" cy="2677656"/>
          </a:xfrm>
          <a:prstGeom prst="rect">
            <a:avLst/>
          </a:prstGeom>
          <a:solidFill>
            <a:schemeClr val="accent1">
              <a:lumMod val="40000"/>
              <a:lumOff val="60000"/>
            </a:schemeClr>
          </a:solidFill>
          <a:ln>
            <a:solidFill>
              <a:schemeClr val="tx1">
                <a:alpha val="39000"/>
              </a:schemeClr>
            </a:solidFill>
          </a:ln>
        </p:spPr>
        <p:txBody>
          <a:bodyPr>
            <a:spAutoFit/>
          </a:bodyPr>
          <a:lstStyle/>
          <a:p>
            <a:pPr algn="ctr">
              <a:defRPr/>
            </a:pPr>
            <a:r>
              <a:rPr lang="en-US" dirty="0" smtClean="0"/>
              <a:t>Presentation prepared for</a:t>
            </a:r>
          </a:p>
          <a:p>
            <a:pPr algn="ctr">
              <a:defRPr/>
            </a:pPr>
            <a:endParaRPr lang="en-US" sz="2400" dirty="0" smtClean="0"/>
          </a:p>
          <a:p>
            <a:pPr algn="ctr">
              <a:defRPr/>
            </a:pPr>
            <a:r>
              <a:rPr lang="en-US" sz="2400" dirty="0" smtClean="0"/>
              <a:t>ITPF</a:t>
            </a:r>
            <a:r>
              <a:rPr lang="en-US" sz="2400" dirty="0"/>
              <a:t>/AEI </a:t>
            </a:r>
            <a:r>
              <a:rPr lang="en-US" sz="2400" dirty="0" smtClean="0"/>
              <a:t>Conference</a:t>
            </a:r>
          </a:p>
          <a:p>
            <a:pPr algn="ctr">
              <a:defRPr/>
            </a:pPr>
            <a:r>
              <a:rPr lang="en-US" sz="2400" dirty="0" smtClean="0"/>
              <a:t>Economic Effects of Territorial Taxation</a:t>
            </a:r>
            <a:endParaRPr lang="en-US" sz="2400" dirty="0"/>
          </a:p>
          <a:p>
            <a:pPr algn="ctr">
              <a:defRPr/>
            </a:pPr>
            <a:endParaRPr lang="en-US" sz="2400" dirty="0"/>
          </a:p>
          <a:p>
            <a:pPr algn="ctr">
              <a:defRPr/>
            </a:pPr>
            <a:r>
              <a:rPr lang="en-US" sz="2400" dirty="0"/>
              <a:t>March 31, 2014</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330970" y="762755"/>
            <a:ext cx="4314055" cy="5909308"/>
          </a:xfrm>
          <a:prstGeom prst="rect">
            <a:avLst/>
          </a:prstGeom>
          <a:solidFill>
            <a:schemeClr val="tx2">
              <a:lumMod val="20000"/>
              <a:lumOff val="80000"/>
            </a:schemeClr>
          </a:solidFill>
        </p:spPr>
        <p:txBody>
          <a:bodyPr>
            <a:spAutoFit/>
          </a:bodyPr>
          <a:lstStyle/>
          <a:p>
            <a:pP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“[An] Agreement and Plan of Merger and Reorganization (the "merger agreement") … by and between Aon Corporation, a Delaware corporation ("Aon Delaware"), and Market </a:t>
            </a:r>
            <a:r>
              <a:rPr lang="en-US" sz="1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Mergeco</a:t>
            </a: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Inc., a newly formed Delaware corporation ("Aon </a:t>
            </a:r>
            <a:r>
              <a:rPr lang="en-US" sz="1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Mergeco</a:t>
            </a: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and a wholly-owned subsidiary of Aon Holdings LLC, a newly formed Delaware limited liability company ("Aon Intermediate") and a wholly-owned subsidiary of Aon Delaware, pursuant to which Aon </a:t>
            </a:r>
            <a:r>
              <a:rPr lang="en-US" sz="1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Mergeco</a:t>
            </a: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will merge (the "merger") with and into Aon Delaware, with Aon Delaware surviving the merger as a wholly-owned subsidiary of Aon Intermediate. Aon Intermediate will become, in connection with the merger, a wholly-owned subsidiary of Aon Global Limited, a newly formed private limited company incorporated under English law which, prior to the effective time of the merger, will re-register as a public limited company named "Aon </a:t>
            </a:r>
            <a:r>
              <a:rPr lang="en-US" sz="1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plc</a:t>
            </a: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or a similar name ("Aon UK"). Pursuant to the merger agreement, each issued and outstanding share of the common stock of Aon Delaware will be converted into the right to receive one Class A Ordinary Share of Aon UK, nominal value $0.01 per share. Aon UK, together with its subsidiaries, will own and continue to conduct our business in substantially the same manner as is currently being conducted by Aon Delaware and its subsidiaries.”</a:t>
            </a:r>
          </a:p>
        </p:txBody>
      </p:sp>
      <p:sp>
        <p:nvSpPr>
          <p:cNvPr id="17411" name="Title 1"/>
          <p:cNvSpPr>
            <a:spLocks noGrp="1"/>
          </p:cNvSpPr>
          <p:nvPr>
            <p:ph type="title"/>
          </p:nvPr>
        </p:nvSpPr>
        <p:spPr/>
        <p:txBody>
          <a:bodyPr/>
          <a:lstStyle/>
          <a:p>
            <a:r>
              <a:rPr lang="en-US">
                <a:latin typeface="Calibri" charset="0"/>
                <a:ea typeface="ＭＳ Ｐゴシック" charset="0"/>
              </a:rPr>
              <a:t>Ways to invert</a:t>
            </a:r>
          </a:p>
        </p:txBody>
      </p:sp>
      <p:sp>
        <p:nvSpPr>
          <p:cNvPr id="17412" name="Text Placeholder 2"/>
          <p:cNvSpPr>
            <a:spLocks noGrp="1"/>
          </p:cNvSpPr>
          <p:nvPr>
            <p:ph type="body" idx="1"/>
          </p:nvPr>
        </p:nvSpPr>
        <p:spPr>
          <a:xfrm>
            <a:off x="457200" y="1535113"/>
            <a:ext cx="4040188" cy="639762"/>
          </a:xfrm>
        </p:spPr>
        <p:txBody>
          <a:bodyPr/>
          <a:lstStyle/>
          <a:p>
            <a:r>
              <a:rPr lang="en-US" u="sng">
                <a:latin typeface="Calibri" charset="0"/>
                <a:ea typeface="ＭＳ Ｐゴシック" charset="0"/>
              </a:rPr>
              <a:t>The hard way</a:t>
            </a:r>
            <a:r>
              <a:rPr lang="en-US">
                <a:latin typeface="Calibri" charset="0"/>
                <a:ea typeface="ＭＳ Ｐゴシック" charset="0"/>
              </a:rPr>
              <a:t>:  an ex post transaction</a:t>
            </a:r>
          </a:p>
        </p:txBody>
      </p:sp>
      <p:pic>
        <p:nvPicPr>
          <p:cNvPr id="17413" name="Content Placeholder 7" descr="michael-kors-logo-tote.jpg"/>
          <p:cNvPicPr>
            <a:picLocks noGrp="1" noChangeAspect="1"/>
          </p:cNvPicPr>
          <p:nvPr>
            <p:ph sz="half" idx="2"/>
          </p:nvPr>
        </p:nvPicPr>
        <p:blipFill>
          <a:blip r:embed="rId2">
            <a:extLst>
              <a:ext uri="{28A0092B-C50C-407E-A947-70E740481C1C}">
                <a14:useLocalDpi xmlns:a14="http://schemas.microsoft.com/office/drawing/2010/main" val="0"/>
              </a:ext>
            </a:extLst>
          </a:blip>
          <a:srcRect t="5547" b="5547"/>
          <a:stretch>
            <a:fillRect/>
          </a:stretch>
        </p:blipFill>
        <p:spPr>
          <a:xfrm>
            <a:off x="5260975" y="4083050"/>
            <a:ext cx="2663825" cy="2605088"/>
          </a:xfrm>
        </p:spPr>
      </p:pic>
      <p:sp>
        <p:nvSpPr>
          <p:cNvPr id="17414" name="Text Placeholder 4"/>
          <p:cNvSpPr>
            <a:spLocks noGrp="1"/>
          </p:cNvSpPr>
          <p:nvPr>
            <p:ph type="body" sz="quarter" idx="3"/>
          </p:nvPr>
        </p:nvSpPr>
        <p:spPr>
          <a:xfrm>
            <a:off x="4645025" y="1535113"/>
            <a:ext cx="4041775" cy="639762"/>
          </a:xfrm>
        </p:spPr>
        <p:txBody>
          <a:bodyPr/>
          <a:lstStyle/>
          <a:p>
            <a:r>
              <a:rPr lang="en-US" u="sng">
                <a:latin typeface="Calibri" charset="0"/>
                <a:ea typeface="ＭＳ Ｐゴシック" charset="0"/>
              </a:rPr>
              <a:t>The easy way</a:t>
            </a:r>
            <a:r>
              <a:rPr lang="en-US">
                <a:latin typeface="Calibri" charset="0"/>
                <a:ea typeface="ＭＳ Ｐゴシック" charset="0"/>
              </a:rPr>
              <a:t>:  incorporate outside the U.S. initially</a:t>
            </a:r>
          </a:p>
        </p:txBody>
      </p:sp>
      <p:pic>
        <p:nvPicPr>
          <p:cNvPr id="7" name="Picture 5" descr="Accenture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0975" y="2174875"/>
            <a:ext cx="2609850" cy="1760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6" name="TextBox 8"/>
          <p:cNvSpPr txBox="1">
            <a:spLocks noChangeArrowheads="1"/>
          </p:cNvSpPr>
          <p:nvPr/>
        </p:nvSpPr>
        <p:spPr bwMode="auto">
          <a:xfrm>
            <a:off x="646113" y="2765425"/>
            <a:ext cx="44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pic>
        <p:nvPicPr>
          <p:cNvPr id="17417" name="Picture 2" descr="dreamstime_s_3871379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2388"/>
            <a:ext cx="4040188"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atin typeface="Calibri" charset="0"/>
                <a:ea typeface="ＭＳ Ｐゴシック" charset="0"/>
              </a:rPr>
              <a:t>The puzzle</a:t>
            </a:r>
          </a:p>
        </p:txBody>
      </p:sp>
      <p:pic>
        <p:nvPicPr>
          <p:cNvPr id="18435" name="Picture 6" descr="Allen_Morse No Exodus Yet NTJ 0613.pdf"/>
          <p:cNvPicPr>
            <a:picLocks noChangeAspect="1"/>
          </p:cNvPicPr>
          <p:nvPr/>
        </p:nvPicPr>
        <p:blipFill>
          <a:blip r:embed="rId3">
            <a:extLst>
              <a:ext uri="{28A0092B-C50C-407E-A947-70E740481C1C}">
                <a14:useLocalDpi xmlns:a14="http://schemas.microsoft.com/office/drawing/2010/main" val="0"/>
              </a:ext>
            </a:extLst>
          </a:blip>
          <a:srcRect t="8205" b="54761"/>
          <a:stretch>
            <a:fillRect/>
          </a:stretch>
        </p:blipFill>
        <p:spPr bwMode="auto">
          <a:xfrm>
            <a:off x="-144463" y="965200"/>
            <a:ext cx="9432926"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4804" y="6205538"/>
            <a:ext cx="8585311" cy="307777"/>
          </a:xfrm>
          <a:prstGeom prst="rect">
            <a:avLst/>
          </a:prstGeom>
          <a:noFill/>
        </p:spPr>
        <p:txBody>
          <a:bodyPr wrap="square" rtlCol="0">
            <a:spAutoFit/>
          </a:bodyPr>
          <a:lstStyle/>
          <a:p>
            <a:pPr algn="ctr"/>
            <a:r>
              <a:rPr lang="en-US" sz="1400" dirty="0" smtClean="0"/>
              <a:t>Presentation draws from Allen and Morse (National Tax Journal, 2013); Morse (Florida Tax Review, 2013)</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31763"/>
            <a:ext cx="8229600" cy="1143000"/>
          </a:xfrm>
        </p:spPr>
        <p:txBody>
          <a:bodyPr/>
          <a:lstStyle/>
          <a:p>
            <a:r>
              <a:rPr lang="en-US" sz="3600">
                <a:latin typeface="Calibri" charset="0"/>
                <a:ea typeface="ＭＳ Ｐゴシック" charset="0"/>
              </a:rPr>
              <a:t>Chinese firms drive observed increase in tax-haven-parented U.S.-based IPOs</a:t>
            </a:r>
          </a:p>
        </p:txBody>
      </p:sp>
      <p:pic>
        <p:nvPicPr>
          <p:cNvPr id="20483" name="Picture 2" descr="Allen_Morse No Exodus Yet NTJ 0613.pdf"/>
          <p:cNvPicPr>
            <a:picLocks noChangeAspect="1"/>
          </p:cNvPicPr>
          <p:nvPr/>
        </p:nvPicPr>
        <p:blipFill>
          <a:blip r:embed="rId2">
            <a:extLst>
              <a:ext uri="{28A0092B-C50C-407E-A947-70E740481C1C}">
                <a14:useLocalDpi xmlns:a14="http://schemas.microsoft.com/office/drawing/2010/main" val="0"/>
              </a:ext>
            </a:extLst>
          </a:blip>
          <a:srcRect t="10080" b="34602"/>
          <a:stretch>
            <a:fillRect/>
          </a:stretch>
        </p:blipFill>
        <p:spPr bwMode="auto">
          <a:xfrm>
            <a:off x="1047750" y="1192213"/>
            <a:ext cx="6556375"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a:latin typeface="Calibri" charset="0"/>
                <a:ea typeface="ＭＳ Ｐゴシック" charset="0"/>
              </a:rPr>
              <a:t>47 U.S.-headquartered, tax-haven-incorporated IPO firms out of larger sample of 2911</a:t>
            </a:r>
          </a:p>
        </p:txBody>
      </p:sp>
      <p:sp>
        <p:nvSpPr>
          <p:cNvPr id="3" name="Content Placeholder 2"/>
          <p:cNvSpPr>
            <a:spLocks noGrp="1"/>
          </p:cNvSpPr>
          <p:nvPr>
            <p:ph idx="1"/>
          </p:nvPr>
        </p:nvSpPr>
        <p:spPr/>
        <p:txBody>
          <a:bodyPr/>
          <a:lstStyle/>
          <a:p>
            <a:pPr>
              <a:defRPr/>
            </a:pPr>
            <a:endParaRPr lang="en-US" dirty="0" smtClean="0"/>
          </a:p>
          <a:p>
            <a:pPr>
              <a:defRPr/>
            </a:pPr>
            <a:r>
              <a:rPr lang="en-US" dirty="0" smtClean="0"/>
              <a:t>13 insurance carriers</a:t>
            </a:r>
          </a:p>
          <a:p>
            <a:pPr>
              <a:defRPr/>
            </a:pPr>
            <a:r>
              <a:rPr lang="en-US" dirty="0" smtClean="0"/>
              <a:t>4 marine transportation firms</a:t>
            </a:r>
          </a:p>
          <a:p>
            <a:pPr marL="0" indent="0">
              <a:buFont typeface="Arial" charset="0"/>
              <a:buNone/>
              <a:defRPr/>
            </a:pPr>
            <a:endParaRPr lang="en-US" dirty="0" smtClean="0"/>
          </a:p>
          <a:p>
            <a:pPr>
              <a:defRPr/>
            </a:pPr>
            <a:r>
              <a:rPr lang="en-US" dirty="0" smtClean="0"/>
              <a:t>Several firms with non-U.S. organic growth</a:t>
            </a:r>
          </a:p>
          <a:p>
            <a:pPr>
              <a:defRPr/>
            </a:pPr>
            <a:r>
              <a:rPr lang="en-US" dirty="0" smtClean="0"/>
              <a:t>2 global services firms</a:t>
            </a:r>
          </a:p>
          <a:p>
            <a:pPr marL="0" indent="0">
              <a:buFont typeface="Arial" charset="0"/>
              <a:buNone/>
              <a:defRPr/>
            </a:pPr>
            <a:endParaRPr lang="en-US" dirty="0"/>
          </a:p>
          <a:p>
            <a:pPr>
              <a:defRPr/>
            </a:pPr>
            <a:r>
              <a:rPr lang="en-US" dirty="0" smtClean="0"/>
              <a:t>Several firms with private equity history</a:t>
            </a:r>
          </a:p>
          <a:p>
            <a:pPr marL="0" indent="0">
              <a:buFont typeface="Arial" charset="0"/>
              <a:buNone/>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3">
                                            <p:txEl>
                                              <p:pRg st="1" end="1"/>
                                            </p:txEl>
                                          </p:spTgt>
                                        </p:tgtEl>
                                        <p:attrNameLst>
                                          <p:attrName>style.opacity</p:attrName>
                                        </p:attrNameLst>
                                      </p:cBhvr>
                                      <p:to>
                                        <p:strVal val="0.5"/>
                                      </p:to>
                                    </p:set>
                                    <p:animEffect filter="image" prLst="opacity: 0.5">
                                      <p:cBhvr rctx="IE">
                                        <p:cTn id="13" dur="indefinite"/>
                                        <p:tgtEl>
                                          <p:spTgt spid="3">
                                            <p:txEl>
                                              <p:pRg st="1" end="1"/>
                                            </p:txEl>
                                          </p:spTgt>
                                        </p:tgtEl>
                                      </p:cBhvr>
                                    </p:animEffect>
                                  </p:childTnLst>
                                </p:cTn>
                              </p:par>
                              <p:par>
                                <p:cTn id="14" presetID="9" presetClass="emph" presetSubtype="0" nodeType="withEffect">
                                  <p:stCondLst>
                                    <p:cond delay="0"/>
                                  </p:stCondLst>
                                  <p:childTnLst>
                                    <p:set>
                                      <p:cBhvr rctx="PPT">
                                        <p:cTn id="15" dur="indefinite"/>
                                        <p:tgtEl>
                                          <p:spTgt spid="3">
                                            <p:txEl>
                                              <p:pRg st="2" end="2"/>
                                            </p:txEl>
                                          </p:spTgt>
                                        </p:tgtEl>
                                        <p:attrNameLst>
                                          <p:attrName>style.opacity</p:attrName>
                                        </p:attrNameLst>
                                      </p:cBhvr>
                                      <p:to>
                                        <p:strVal val="0.5"/>
                                      </p:to>
                                    </p:set>
                                    <p:animEffect filter="image" prLst="opacity: 0.5">
                                      <p:cBhvr rctx="IE">
                                        <p:cTn id="16" dur="indefinite"/>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3">
                                            <p:txEl>
                                              <p:pRg st="4" end="4"/>
                                            </p:txEl>
                                          </p:spTgt>
                                        </p:tgtEl>
                                        <p:attrNameLst>
                                          <p:attrName>style.opacity</p:attrName>
                                        </p:attrNameLst>
                                      </p:cBhvr>
                                      <p:to>
                                        <p:strVal val="0.5"/>
                                      </p:to>
                                    </p:set>
                                    <p:animEffect filter="image" prLst="opacity: 0.5">
                                      <p:cBhvr rctx="IE">
                                        <p:cTn id="27" dur="indefinite"/>
                                        <p:tgtEl>
                                          <p:spTgt spid="3">
                                            <p:txEl>
                                              <p:pRg st="4" end="4"/>
                                            </p:txEl>
                                          </p:spTgt>
                                        </p:tgtEl>
                                      </p:cBhvr>
                                    </p:animEffect>
                                  </p:childTnLst>
                                </p:cTn>
                              </p:par>
                              <p:par>
                                <p:cTn id="28" presetID="9" presetClass="emph" presetSubtype="0" nodeType="withEffect">
                                  <p:stCondLst>
                                    <p:cond delay="0"/>
                                  </p:stCondLst>
                                  <p:childTnLst>
                                    <p:set>
                                      <p:cBhvr rctx="PPT">
                                        <p:cTn id="29" dur="indefinite"/>
                                        <p:tgtEl>
                                          <p:spTgt spid="3">
                                            <p:txEl>
                                              <p:pRg st="5" end="5"/>
                                            </p:txEl>
                                          </p:spTgt>
                                        </p:tgtEl>
                                        <p:attrNameLst>
                                          <p:attrName>style.opacity</p:attrName>
                                        </p:attrNameLst>
                                      </p:cBhvr>
                                      <p:to>
                                        <p:strVal val="0.5"/>
                                      </p:to>
                                    </p:set>
                                    <p:animEffect filter="image" prLst="opacity: 0.5">
                                      <p:cBhvr rctx="IE">
                                        <p:cTn id="30" dur="indefinite"/>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600">
                <a:latin typeface="Calibri" charset="0"/>
                <a:ea typeface="ＭＳ Ｐゴシック" charset="0"/>
              </a:rPr>
              <a:t>Data suggests tax haven-incorporated firms larger and more profitable</a:t>
            </a:r>
          </a:p>
        </p:txBody>
      </p:sp>
      <p:pic>
        <p:nvPicPr>
          <p:cNvPr id="26627" name="Content Placeholder 3" descr="Allen_Morse No Exodus Yet NTJ 0613.pdf"/>
          <p:cNvPicPr>
            <a:picLocks noGrp="1" noChangeAspect="1"/>
          </p:cNvPicPr>
          <p:nvPr>
            <p:ph idx="1"/>
          </p:nvPr>
        </p:nvPicPr>
        <p:blipFill>
          <a:blip r:embed="rId2">
            <a:extLst>
              <a:ext uri="{28A0092B-C50C-407E-A947-70E740481C1C}">
                <a14:useLocalDpi xmlns:a14="http://schemas.microsoft.com/office/drawing/2010/main" val="0"/>
              </a:ext>
            </a:extLst>
          </a:blip>
          <a:srcRect l="-1563" t="8063" r="1563" b="37112"/>
          <a:stretch>
            <a:fillRect/>
          </a:stretch>
        </p:blipFill>
        <p:spPr>
          <a:xfrm>
            <a:off x="-168275" y="1285875"/>
            <a:ext cx="6475413" cy="5224463"/>
          </a:xfrm>
        </p:spPr>
      </p:pic>
      <p:sp>
        <p:nvSpPr>
          <p:cNvPr id="5" name="TextBox 4"/>
          <p:cNvSpPr txBox="1"/>
          <p:nvPr/>
        </p:nvSpPr>
        <p:spPr>
          <a:xfrm>
            <a:off x="5824538" y="3552825"/>
            <a:ext cx="2379662" cy="1200150"/>
          </a:xfrm>
          <a:prstGeom prst="rect">
            <a:avLst/>
          </a:prstGeom>
          <a:solidFill>
            <a:schemeClr val="tx2">
              <a:lumMod val="20000"/>
              <a:lumOff val="80000"/>
            </a:schemeClr>
          </a:solidFill>
        </p:spPr>
        <p:txBody>
          <a:bodyPr>
            <a:spAutoFit/>
          </a:bodyPr>
          <a:lstStyle/>
          <a:p>
            <a:pPr>
              <a:defRPr/>
            </a:pPr>
            <a:r>
              <a:rPr lang="en-US" sz="2400" dirty="0"/>
              <a:t>No significant result for R&amp;D intensity.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96850"/>
            <a:ext cx="8229600" cy="1143000"/>
          </a:xfrm>
        </p:spPr>
        <p:txBody>
          <a:bodyPr/>
          <a:lstStyle/>
          <a:p>
            <a:r>
              <a:rPr lang="en-US">
                <a:latin typeface="Calibri" charset="0"/>
                <a:ea typeface="ＭＳ Ｐゴシック" charset="0"/>
              </a:rPr>
              <a:t>Possible explanations</a:t>
            </a:r>
          </a:p>
        </p:txBody>
      </p:sp>
      <p:sp>
        <p:nvSpPr>
          <p:cNvPr id="27651" name="Content Placeholder 2"/>
          <p:cNvSpPr>
            <a:spLocks noGrp="1"/>
          </p:cNvSpPr>
          <p:nvPr>
            <p:ph idx="1"/>
          </p:nvPr>
        </p:nvSpPr>
        <p:spPr>
          <a:xfrm>
            <a:off x="273050" y="1195388"/>
            <a:ext cx="8569325" cy="4525962"/>
          </a:xfrm>
        </p:spPr>
        <p:txBody>
          <a:bodyPr/>
          <a:lstStyle/>
          <a:p>
            <a:pPr marL="514350" indent="-514350">
              <a:buFont typeface="Calibri" charset="0"/>
              <a:buAutoNum type="arabicPeriod"/>
            </a:pPr>
            <a:r>
              <a:rPr lang="en-US" dirty="0">
                <a:latin typeface="Calibri" charset="0"/>
                <a:ea typeface="ＭＳ Ｐゴシック" charset="0"/>
              </a:rPr>
              <a:t>Insufficient tax advantage for tax haven parent</a:t>
            </a:r>
          </a:p>
          <a:p>
            <a:pPr lvl="1">
              <a:buFont typeface="Arial" charset="0"/>
              <a:buChar char="•"/>
            </a:pPr>
            <a:r>
              <a:rPr lang="en-US" dirty="0">
                <a:latin typeface="Calibri" charset="0"/>
                <a:ea typeface="ＭＳ Ｐゴシック" charset="0"/>
              </a:rPr>
              <a:t>Law changes could be adverse to either structure</a:t>
            </a:r>
          </a:p>
          <a:p>
            <a:pPr lvl="2"/>
            <a:r>
              <a:rPr lang="en-US" dirty="0">
                <a:latin typeface="Calibri" charset="0"/>
                <a:ea typeface="ＭＳ Ｐゴシック" charset="0"/>
              </a:rPr>
              <a:t>Current proposals target insurance, passenger cruise firms</a:t>
            </a:r>
          </a:p>
          <a:p>
            <a:pPr marL="514350" indent="-514350">
              <a:buFont typeface="Calibri" charset="0"/>
              <a:buAutoNum type="arabicPeriod"/>
            </a:pPr>
            <a:r>
              <a:rPr lang="en-US" dirty="0">
                <a:latin typeface="Calibri" charset="0"/>
                <a:ea typeface="ＭＳ Ｐゴシック" charset="0"/>
              </a:rPr>
              <a:t>Legal/regulatory advantages for U.S. parent</a:t>
            </a:r>
          </a:p>
          <a:p>
            <a:pPr lvl="2"/>
            <a:r>
              <a:rPr lang="en-US" dirty="0">
                <a:latin typeface="Calibri" charset="0"/>
                <a:ea typeface="ＭＳ Ｐゴシック" charset="0"/>
              </a:rPr>
              <a:t>Regulatory reasons for some non-U.S. incorporation choices</a:t>
            </a:r>
          </a:p>
          <a:p>
            <a:pPr lvl="2"/>
            <a:r>
              <a:rPr lang="en-US" dirty="0">
                <a:latin typeface="Calibri" charset="0"/>
                <a:ea typeface="ＭＳ Ｐゴシック" charset="0"/>
              </a:rPr>
              <a:t>Comparison </a:t>
            </a:r>
            <a:r>
              <a:rPr lang="en-US" dirty="0" smtClean="0">
                <a:latin typeface="Calibri" charset="0"/>
                <a:ea typeface="ＭＳ Ｐゴシック" charset="0"/>
              </a:rPr>
              <a:t>differs depending on non-U.S. jurisdiction</a:t>
            </a:r>
            <a:endParaRPr lang="en-US" dirty="0">
              <a:latin typeface="Calibri" charset="0"/>
              <a:ea typeface="ＭＳ Ｐゴシック" charset="0"/>
            </a:endParaRPr>
          </a:p>
          <a:p>
            <a:pPr marL="514350" indent="-514350">
              <a:buFont typeface="Calibri" charset="0"/>
              <a:buAutoNum type="arabicPeriod"/>
            </a:pPr>
            <a:r>
              <a:rPr lang="en-US" dirty="0">
                <a:latin typeface="Calibri" charset="0"/>
                <a:ea typeface="ＭＳ Ｐゴシック" charset="0"/>
              </a:rPr>
              <a:t>Resource constraints</a:t>
            </a:r>
          </a:p>
          <a:p>
            <a:pPr lvl="1">
              <a:buFont typeface="Arial" charset="0"/>
              <a:buChar char="•"/>
            </a:pPr>
            <a:r>
              <a:rPr lang="en-US" dirty="0">
                <a:latin typeface="Calibri" charset="0"/>
                <a:ea typeface="ＭＳ Ｐゴシック" charset="0"/>
              </a:rPr>
              <a:t>Significant disruption necessary to prompt different equilibrium point?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27651">
                                            <p:txEl>
                                              <p:pRg st="0" end="0"/>
                                            </p:txEl>
                                          </p:spTgt>
                                        </p:tgtEl>
                                        <p:attrNameLst>
                                          <p:attrName>style.opacity</p:attrName>
                                        </p:attrNameLst>
                                      </p:cBhvr>
                                      <p:to>
                                        <p:strVal val="0.5"/>
                                      </p:to>
                                    </p:set>
                                    <p:animEffect filter="image" prLst="opacity: 0.5">
                                      <p:cBhvr rctx="IE">
                                        <p:cTn id="15" dur="indefinite"/>
                                        <p:tgtEl>
                                          <p:spTgt spid="27651">
                                            <p:txEl>
                                              <p:pRg st="0" end="0"/>
                                            </p:txEl>
                                          </p:spTgt>
                                        </p:tgtEl>
                                      </p:cBhvr>
                                    </p:animEffect>
                                  </p:childTnLst>
                                </p:cTn>
                              </p:par>
                              <p:par>
                                <p:cTn id="16" presetID="9" presetClass="emph" presetSubtype="0" nodeType="withEffect">
                                  <p:stCondLst>
                                    <p:cond delay="0"/>
                                  </p:stCondLst>
                                  <p:childTnLst>
                                    <p:set>
                                      <p:cBhvr rctx="PPT">
                                        <p:cTn id="17" dur="indefinite"/>
                                        <p:tgtEl>
                                          <p:spTgt spid="27651">
                                            <p:txEl>
                                              <p:pRg st="1" end="1"/>
                                            </p:txEl>
                                          </p:spTgt>
                                        </p:tgtEl>
                                        <p:attrNameLst>
                                          <p:attrName>style.opacity</p:attrName>
                                        </p:attrNameLst>
                                      </p:cBhvr>
                                      <p:to>
                                        <p:strVal val="0.5"/>
                                      </p:to>
                                    </p:set>
                                    <p:animEffect filter="image" prLst="opacity: 0.5">
                                      <p:cBhvr rctx="IE">
                                        <p:cTn id="18" dur="indefinite"/>
                                        <p:tgtEl>
                                          <p:spTgt spid="27651">
                                            <p:txEl>
                                              <p:pRg st="1" end="1"/>
                                            </p:txEl>
                                          </p:spTgt>
                                        </p:tgtEl>
                                      </p:cBhvr>
                                    </p:animEffect>
                                  </p:childTnLst>
                                </p:cTn>
                              </p:par>
                              <p:par>
                                <p:cTn id="19" presetID="9" presetClass="emph" presetSubtype="0" nodeType="withEffect">
                                  <p:stCondLst>
                                    <p:cond delay="0"/>
                                  </p:stCondLst>
                                  <p:childTnLst>
                                    <p:set>
                                      <p:cBhvr rctx="PPT">
                                        <p:cTn id="20" dur="indefinite"/>
                                        <p:tgtEl>
                                          <p:spTgt spid="27651">
                                            <p:txEl>
                                              <p:pRg st="2" end="2"/>
                                            </p:txEl>
                                          </p:spTgt>
                                        </p:tgtEl>
                                        <p:attrNameLst>
                                          <p:attrName>style.opacity</p:attrName>
                                        </p:attrNameLst>
                                      </p:cBhvr>
                                      <p:to>
                                        <p:strVal val="0.5"/>
                                      </p:to>
                                    </p:set>
                                    <p:animEffect filter="image" prLst="opacity: 0.5">
                                      <p:cBhvr rctx="IE">
                                        <p:cTn id="21" dur="indefinite"/>
                                        <p:tgtEl>
                                          <p:spTgt spid="2765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651">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7651">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mph" presetSubtype="0" nodeType="clickEffect">
                                  <p:stCondLst>
                                    <p:cond delay="0"/>
                                  </p:stCondLst>
                                  <p:childTnLst>
                                    <p:set>
                                      <p:cBhvr rctx="PPT">
                                        <p:cTn id="33" dur="indefinite"/>
                                        <p:tgtEl>
                                          <p:spTgt spid="27651">
                                            <p:txEl>
                                              <p:pRg st="3" end="3"/>
                                            </p:txEl>
                                          </p:spTgt>
                                        </p:tgtEl>
                                        <p:attrNameLst>
                                          <p:attrName>style.opacity</p:attrName>
                                        </p:attrNameLst>
                                      </p:cBhvr>
                                      <p:to>
                                        <p:strVal val="0.5"/>
                                      </p:to>
                                    </p:set>
                                    <p:animEffect filter="image" prLst="opacity: 0.5">
                                      <p:cBhvr rctx="IE">
                                        <p:cTn id="34" dur="indefinite"/>
                                        <p:tgtEl>
                                          <p:spTgt spid="27651">
                                            <p:txEl>
                                              <p:pRg st="3" end="3"/>
                                            </p:txEl>
                                          </p:spTgt>
                                        </p:tgtEl>
                                      </p:cBhvr>
                                    </p:animEffect>
                                  </p:childTnLst>
                                </p:cTn>
                              </p:par>
                              <p:par>
                                <p:cTn id="35" presetID="9" presetClass="emph" presetSubtype="0" nodeType="withEffect">
                                  <p:stCondLst>
                                    <p:cond delay="0"/>
                                  </p:stCondLst>
                                  <p:childTnLst>
                                    <p:set>
                                      <p:cBhvr rctx="PPT">
                                        <p:cTn id="36" dur="indefinite"/>
                                        <p:tgtEl>
                                          <p:spTgt spid="27651">
                                            <p:txEl>
                                              <p:pRg st="4" end="4"/>
                                            </p:txEl>
                                          </p:spTgt>
                                        </p:tgtEl>
                                        <p:attrNameLst>
                                          <p:attrName>style.opacity</p:attrName>
                                        </p:attrNameLst>
                                      </p:cBhvr>
                                      <p:to>
                                        <p:strVal val="0.5"/>
                                      </p:to>
                                    </p:set>
                                    <p:animEffect filter="image" prLst="opacity: 0.5">
                                      <p:cBhvr rctx="IE">
                                        <p:cTn id="37" dur="indefinite"/>
                                        <p:tgtEl>
                                          <p:spTgt spid="27651">
                                            <p:txEl>
                                              <p:pRg st="4" end="4"/>
                                            </p:txEl>
                                          </p:spTgt>
                                        </p:tgtEl>
                                      </p:cBhvr>
                                    </p:animEffect>
                                  </p:childTnLst>
                                </p:cTn>
                              </p:par>
                              <p:par>
                                <p:cTn id="38" presetID="9" presetClass="emph" presetSubtype="0" nodeType="withEffect">
                                  <p:stCondLst>
                                    <p:cond delay="0"/>
                                  </p:stCondLst>
                                  <p:childTnLst>
                                    <p:set>
                                      <p:cBhvr rctx="PPT">
                                        <p:cTn id="39" dur="indefinite"/>
                                        <p:tgtEl>
                                          <p:spTgt spid="27651">
                                            <p:txEl>
                                              <p:pRg st="5" end="5"/>
                                            </p:txEl>
                                          </p:spTgt>
                                        </p:tgtEl>
                                        <p:attrNameLst>
                                          <p:attrName>style.opacity</p:attrName>
                                        </p:attrNameLst>
                                      </p:cBhvr>
                                      <p:to>
                                        <p:strVal val="0.5"/>
                                      </p:to>
                                    </p:set>
                                    <p:animEffect filter="image" prLst="opacity: 0.5">
                                      <p:cBhvr rctx="IE">
                                        <p:cTn id="40" dur="indefinite"/>
                                        <p:tgtEl>
                                          <p:spTgt spid="2765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651">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200">
                <a:latin typeface="Calibri" charset="0"/>
                <a:ea typeface="ＭＳ Ｐゴシック" charset="0"/>
              </a:rPr>
              <a:t>Expanded screen for U.S.-headquartered, </a:t>
            </a:r>
            <a:br>
              <a:rPr lang="en-US" sz="3200">
                <a:latin typeface="Calibri" charset="0"/>
                <a:ea typeface="ＭＳ Ｐゴシック" charset="0"/>
              </a:rPr>
            </a:br>
            <a:r>
              <a:rPr lang="en-US" sz="3200">
                <a:latin typeface="Calibri" charset="0"/>
                <a:ea typeface="ＭＳ Ｐゴシック" charset="0"/>
              </a:rPr>
              <a:t>tax haven-incorporated firms</a:t>
            </a:r>
          </a:p>
        </p:txBody>
      </p:sp>
      <p:graphicFrame>
        <p:nvGraphicFramePr>
          <p:cNvPr id="5" name="Content Placeholder 4"/>
          <p:cNvGraphicFramePr>
            <a:graphicFrameLocks noGrp="1"/>
          </p:cNvGraphicFramePr>
          <p:nvPr>
            <p:ph idx="1"/>
          </p:nvPr>
        </p:nvGraphicFramePr>
        <p:xfrm>
          <a:off x="457200" y="1600200"/>
          <a:ext cx="8229600" cy="3017841"/>
        </p:xfrm>
        <a:graphic>
          <a:graphicData uri="http://schemas.openxmlformats.org/drawingml/2006/table">
            <a:tbl>
              <a:tblPr/>
              <a:tblGrid>
                <a:gridCol w="1371600"/>
                <a:gridCol w="1371600"/>
                <a:gridCol w="1371600"/>
                <a:gridCol w="1371600"/>
                <a:gridCol w="1371600"/>
                <a:gridCol w="1371600"/>
              </a:tblGrid>
              <a:tr h="173772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charset="0"/>
                        <a:ea typeface="ＭＳ Ｐゴシック" charset="0"/>
                        <a:cs typeface="ＭＳ Ｐゴシック"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SDC “Nation” item = U.S.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Principal executive office listed = U.S.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More than 50% U.S. employees indicated in registration statement</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More than 50% U.S. floor area indicated in registration statement</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More than 50% U.S. revenue indicated in registration statement</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00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Added for each screen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26</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1</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1</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6</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13</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400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Running total</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26</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27</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28</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34</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47</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6" name="Picture 5" descr="Lazard logo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2838" y="4978400"/>
            <a:ext cx="24018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erbalife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1375" y="5856288"/>
            <a:ext cx="12382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ccenture_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39025" y="4867275"/>
            <a:ext cx="12509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eagate_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1138" y="4768850"/>
            <a:ext cx="167798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eneral Maritime Corp.pdf"/>
          <p:cNvPicPr>
            <a:picLocks noChangeAspect="1"/>
          </p:cNvPicPr>
          <p:nvPr/>
        </p:nvPicPr>
        <p:blipFill>
          <a:blip r:embed="rId7">
            <a:extLst>
              <a:ext uri="{28A0092B-C50C-407E-A947-70E740481C1C}">
                <a14:useLocalDpi xmlns:a14="http://schemas.microsoft.com/office/drawing/2010/main" val="0"/>
              </a:ext>
            </a:extLst>
          </a:blip>
          <a:srcRect b="79329"/>
          <a:stretch>
            <a:fillRect/>
          </a:stretch>
        </p:blipFill>
        <p:spPr bwMode="auto">
          <a:xfrm>
            <a:off x="-223838" y="5187950"/>
            <a:ext cx="5300663"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yCom Logo.pdf"/>
          <p:cNvPicPr>
            <a:picLocks noChangeAspect="1"/>
          </p:cNvPicPr>
          <p:nvPr/>
        </p:nvPicPr>
        <p:blipFill>
          <a:blip r:embed="rId8">
            <a:extLst>
              <a:ext uri="{28A0092B-C50C-407E-A947-70E740481C1C}">
                <a14:useLocalDpi xmlns:a14="http://schemas.microsoft.com/office/drawing/2010/main" val="0"/>
              </a:ext>
            </a:extLst>
          </a:blip>
          <a:srcRect l="5174" t="37540" r="5206" b="38364"/>
          <a:stretch>
            <a:fillRect/>
          </a:stretch>
        </p:blipFill>
        <p:spPr bwMode="auto">
          <a:xfrm>
            <a:off x="4832350" y="5856288"/>
            <a:ext cx="21542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67" name="Straight Connector 13"/>
          <p:cNvCxnSpPr>
            <a:cxnSpLocks noChangeShapeType="1"/>
          </p:cNvCxnSpPr>
          <p:nvPr/>
        </p:nvCxnSpPr>
        <p:spPr bwMode="auto">
          <a:xfrm flipH="1">
            <a:off x="1889125" y="4618038"/>
            <a:ext cx="493713" cy="150812"/>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568" name="Straight Connector 15"/>
          <p:cNvCxnSpPr>
            <a:cxnSpLocks noChangeShapeType="1"/>
          </p:cNvCxnSpPr>
          <p:nvPr/>
        </p:nvCxnSpPr>
        <p:spPr bwMode="auto">
          <a:xfrm flipH="1">
            <a:off x="2052638" y="4618038"/>
            <a:ext cx="330200" cy="1001712"/>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569" name="Straight Connector 18"/>
          <p:cNvCxnSpPr>
            <a:cxnSpLocks noChangeShapeType="1"/>
          </p:cNvCxnSpPr>
          <p:nvPr/>
        </p:nvCxnSpPr>
        <p:spPr bwMode="auto">
          <a:xfrm>
            <a:off x="3792538" y="4618038"/>
            <a:ext cx="0" cy="360362"/>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570" name="Straight Connector 20"/>
          <p:cNvCxnSpPr>
            <a:cxnSpLocks noChangeShapeType="1"/>
          </p:cNvCxnSpPr>
          <p:nvPr/>
        </p:nvCxnSpPr>
        <p:spPr bwMode="auto">
          <a:xfrm>
            <a:off x="5219700" y="4618038"/>
            <a:ext cx="225425" cy="2032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571" name="Straight Connector 22"/>
          <p:cNvCxnSpPr>
            <a:cxnSpLocks noChangeShapeType="1"/>
          </p:cNvCxnSpPr>
          <p:nvPr/>
        </p:nvCxnSpPr>
        <p:spPr bwMode="auto">
          <a:xfrm flipH="1">
            <a:off x="6815138" y="4618038"/>
            <a:ext cx="171450" cy="123825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572" name="Straight Connector 24"/>
          <p:cNvCxnSpPr>
            <a:cxnSpLocks noChangeShapeType="1"/>
          </p:cNvCxnSpPr>
          <p:nvPr/>
        </p:nvCxnSpPr>
        <p:spPr bwMode="auto">
          <a:xfrm>
            <a:off x="6986588" y="4618038"/>
            <a:ext cx="452437" cy="123825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573" name="Straight Connector 26"/>
          <p:cNvCxnSpPr>
            <a:cxnSpLocks noChangeShapeType="1"/>
          </p:cNvCxnSpPr>
          <p:nvPr/>
        </p:nvCxnSpPr>
        <p:spPr bwMode="auto">
          <a:xfrm>
            <a:off x="7862888" y="4618038"/>
            <a:ext cx="201612" cy="249237"/>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 name="Picture 1" descr="CastlePoint Holdings Logo.pdf"/>
          <p:cNvPicPr>
            <a:picLocks noChangeAspect="1"/>
          </p:cNvPicPr>
          <p:nvPr/>
        </p:nvPicPr>
        <p:blipFill>
          <a:blip r:embed="rId9">
            <a:extLst>
              <a:ext uri="{28A0092B-C50C-407E-A947-70E740481C1C}">
                <a14:useLocalDpi xmlns:a14="http://schemas.microsoft.com/office/drawing/2010/main" val="0"/>
              </a:ext>
            </a:extLst>
          </a:blip>
          <a:srcRect l="10176" t="44363" r="72113" b="50000"/>
          <a:stretch>
            <a:fillRect/>
          </a:stretch>
        </p:blipFill>
        <p:spPr bwMode="auto">
          <a:xfrm>
            <a:off x="4832350" y="4773613"/>
            <a:ext cx="20145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latin typeface="Calibri" charset="0"/>
                <a:ea typeface="ＭＳ Ｐゴシック" charset="0"/>
              </a:rPr>
              <a:t>Countries classified as tax </a:t>
            </a:r>
            <a:r>
              <a:rPr lang="en-US" dirty="0">
                <a:latin typeface="Calibri" charset="0"/>
                <a:ea typeface="ＭＳ Ｐゴシック" charset="0"/>
              </a:rPr>
              <a:t>havens</a:t>
            </a:r>
          </a:p>
        </p:txBody>
      </p:sp>
      <p:sp>
        <p:nvSpPr>
          <p:cNvPr id="3" name="Content Placeholder 2"/>
          <p:cNvSpPr>
            <a:spLocks noGrp="1"/>
          </p:cNvSpPr>
          <p:nvPr>
            <p:ph idx="1"/>
          </p:nvPr>
        </p:nvSpPr>
        <p:spPr>
          <a:xfrm>
            <a:off x="457200" y="1417638"/>
            <a:ext cx="8229600" cy="4525963"/>
          </a:xfrm>
        </p:spPr>
        <p:txBody>
          <a:bodyPr numCol="3" rtlCol="0">
            <a:normAutofit fontScale="25000" lnSpcReduction="20000"/>
          </a:bodyPr>
          <a:lstStyle/>
          <a:p>
            <a:pPr fontAlgn="auto">
              <a:spcAft>
                <a:spcPts val="0"/>
              </a:spcAft>
              <a:buFont typeface="Arial"/>
              <a:buNone/>
              <a:defRPr/>
            </a:pPr>
            <a:r>
              <a:rPr lang="en-US" sz="7200" dirty="0" smtClean="0">
                <a:cs typeface="+mn-cs"/>
              </a:rPr>
              <a:t>Andorra</a:t>
            </a:r>
          </a:p>
          <a:p>
            <a:pPr fontAlgn="auto">
              <a:spcAft>
                <a:spcPts val="0"/>
              </a:spcAft>
              <a:buFont typeface="Arial"/>
              <a:buNone/>
              <a:defRPr/>
            </a:pPr>
            <a:r>
              <a:rPr lang="en-US" sz="7200" dirty="0" smtClean="0">
                <a:cs typeface="+mn-cs"/>
              </a:rPr>
              <a:t>Anguilla</a:t>
            </a:r>
          </a:p>
          <a:p>
            <a:pPr fontAlgn="auto">
              <a:spcAft>
                <a:spcPts val="0"/>
              </a:spcAft>
              <a:buFont typeface="Arial"/>
              <a:buNone/>
              <a:defRPr/>
            </a:pPr>
            <a:r>
              <a:rPr lang="en-US" sz="7200" dirty="0" smtClean="0">
                <a:cs typeface="+mn-cs"/>
              </a:rPr>
              <a:t>Antigua </a:t>
            </a:r>
            <a:r>
              <a:rPr lang="en-US" sz="7200" dirty="0" smtClean="0">
                <a:cs typeface="+mn-cs"/>
              </a:rPr>
              <a:t>and </a:t>
            </a:r>
            <a:r>
              <a:rPr lang="en-US" sz="7200" dirty="0" smtClean="0">
                <a:cs typeface="+mn-cs"/>
              </a:rPr>
              <a:t>Barbuda</a:t>
            </a:r>
            <a:endParaRPr lang="en-US" sz="7200" dirty="0">
              <a:cs typeface="+mn-cs"/>
            </a:endParaRPr>
          </a:p>
          <a:p>
            <a:pPr fontAlgn="auto">
              <a:spcAft>
                <a:spcPts val="0"/>
              </a:spcAft>
              <a:buFont typeface="Arial"/>
              <a:buNone/>
              <a:defRPr/>
            </a:pPr>
            <a:r>
              <a:rPr lang="en-US" sz="7200" dirty="0" smtClean="0">
                <a:cs typeface="+mn-cs"/>
              </a:rPr>
              <a:t>Aruba</a:t>
            </a:r>
          </a:p>
          <a:p>
            <a:pPr fontAlgn="auto">
              <a:spcAft>
                <a:spcPts val="0"/>
              </a:spcAft>
              <a:buFont typeface="Arial"/>
              <a:buNone/>
              <a:defRPr/>
            </a:pPr>
            <a:r>
              <a:rPr lang="en-US" sz="7200" dirty="0" smtClean="0">
                <a:cs typeface="+mn-cs"/>
              </a:rPr>
              <a:t>Bahamas</a:t>
            </a:r>
            <a:r>
              <a:rPr lang="en-US" sz="7200" dirty="0" smtClean="0">
                <a:cs typeface="+mn-cs"/>
              </a:rPr>
              <a:t>			</a:t>
            </a:r>
            <a:endParaRPr lang="en-US" sz="7200" dirty="0">
              <a:cs typeface="+mn-cs"/>
            </a:endParaRPr>
          </a:p>
          <a:p>
            <a:pPr fontAlgn="auto">
              <a:spcAft>
                <a:spcPts val="0"/>
              </a:spcAft>
              <a:buFont typeface="Arial"/>
              <a:buNone/>
              <a:defRPr/>
            </a:pPr>
            <a:r>
              <a:rPr lang="en-US" sz="7200" dirty="0" smtClean="0">
                <a:cs typeface="+mn-cs"/>
              </a:rPr>
              <a:t>Bahrain</a:t>
            </a:r>
          </a:p>
          <a:p>
            <a:pPr fontAlgn="auto">
              <a:spcAft>
                <a:spcPts val="0"/>
              </a:spcAft>
              <a:buFont typeface="Arial"/>
              <a:buNone/>
              <a:defRPr/>
            </a:pPr>
            <a:r>
              <a:rPr lang="en-US" sz="7200" dirty="0" smtClean="0">
                <a:cs typeface="+mn-cs"/>
              </a:rPr>
              <a:t>Barbados</a:t>
            </a:r>
          </a:p>
          <a:p>
            <a:pPr fontAlgn="auto">
              <a:spcAft>
                <a:spcPts val="0"/>
              </a:spcAft>
              <a:buFont typeface="Arial"/>
              <a:buNone/>
              <a:defRPr/>
            </a:pPr>
            <a:r>
              <a:rPr lang="en-US" sz="7200" dirty="0" smtClean="0">
                <a:cs typeface="+mn-cs"/>
              </a:rPr>
              <a:t>Bermuda</a:t>
            </a:r>
            <a:r>
              <a:rPr lang="en-US" sz="7200" dirty="0" smtClean="0">
                <a:cs typeface="+mn-cs"/>
              </a:rPr>
              <a:t>			</a:t>
            </a:r>
            <a:endParaRPr lang="en-US" sz="7200" dirty="0">
              <a:cs typeface="+mn-cs"/>
            </a:endParaRPr>
          </a:p>
          <a:p>
            <a:pPr fontAlgn="auto">
              <a:spcAft>
                <a:spcPts val="0"/>
              </a:spcAft>
              <a:buFont typeface="Arial"/>
              <a:buNone/>
              <a:defRPr/>
            </a:pPr>
            <a:r>
              <a:rPr lang="en-US" sz="7200" dirty="0" smtClean="0">
                <a:cs typeface="+mn-cs"/>
              </a:rPr>
              <a:t>British </a:t>
            </a:r>
            <a:r>
              <a:rPr lang="en-US" sz="7200" dirty="0" smtClean="0">
                <a:cs typeface="+mn-cs"/>
              </a:rPr>
              <a:t>Virgin </a:t>
            </a:r>
            <a:r>
              <a:rPr lang="en-US" sz="7200" dirty="0" smtClean="0">
                <a:cs typeface="+mn-cs"/>
              </a:rPr>
              <a:t>Islands</a:t>
            </a:r>
            <a:endParaRPr lang="en-US" sz="7200" dirty="0">
              <a:cs typeface="+mn-cs"/>
            </a:endParaRPr>
          </a:p>
          <a:p>
            <a:pPr fontAlgn="auto">
              <a:spcAft>
                <a:spcPts val="0"/>
              </a:spcAft>
              <a:buFont typeface="Arial"/>
              <a:buNone/>
              <a:defRPr/>
            </a:pPr>
            <a:r>
              <a:rPr lang="en-US" sz="7200" dirty="0" smtClean="0">
                <a:cs typeface="+mn-cs"/>
              </a:rPr>
              <a:t>Cayman Islands</a:t>
            </a:r>
            <a:endParaRPr lang="en-US" sz="7200" dirty="0">
              <a:cs typeface="+mn-cs"/>
            </a:endParaRPr>
          </a:p>
          <a:p>
            <a:pPr fontAlgn="auto">
              <a:spcAft>
                <a:spcPts val="0"/>
              </a:spcAft>
              <a:buFont typeface="Arial"/>
              <a:buNone/>
              <a:defRPr/>
            </a:pPr>
            <a:r>
              <a:rPr lang="en-US" sz="7200" dirty="0" smtClean="0">
                <a:cs typeface="+mn-cs"/>
              </a:rPr>
              <a:t>Channel Islands</a:t>
            </a:r>
          </a:p>
          <a:p>
            <a:pPr fontAlgn="auto">
              <a:spcAft>
                <a:spcPts val="0"/>
              </a:spcAft>
              <a:buFont typeface="Arial"/>
              <a:buNone/>
              <a:defRPr/>
            </a:pPr>
            <a:r>
              <a:rPr lang="en-US" sz="7200" dirty="0" smtClean="0">
                <a:cs typeface="+mn-cs"/>
              </a:rPr>
              <a:t>Cook Islands</a:t>
            </a:r>
          </a:p>
          <a:p>
            <a:pPr fontAlgn="auto">
              <a:spcAft>
                <a:spcPts val="0"/>
              </a:spcAft>
              <a:buFont typeface="Arial"/>
              <a:buNone/>
              <a:defRPr/>
            </a:pPr>
            <a:r>
              <a:rPr lang="en-US" sz="7200" dirty="0" smtClean="0">
                <a:cs typeface="+mn-cs"/>
              </a:rPr>
              <a:t>Cyprus</a:t>
            </a:r>
            <a:r>
              <a:rPr lang="en-US" sz="7200" dirty="0" smtClean="0">
                <a:cs typeface="+mn-cs"/>
              </a:rPr>
              <a:t>				</a:t>
            </a:r>
            <a:endParaRPr lang="en-US" sz="7200" dirty="0" smtClean="0">
              <a:cs typeface="+mn-cs"/>
            </a:endParaRPr>
          </a:p>
          <a:p>
            <a:pPr fontAlgn="auto">
              <a:spcAft>
                <a:spcPts val="0"/>
              </a:spcAft>
              <a:buFont typeface="Arial"/>
              <a:buNone/>
              <a:defRPr/>
            </a:pPr>
            <a:r>
              <a:rPr lang="en-US" sz="7200" dirty="0" smtClean="0">
                <a:cs typeface="+mn-cs"/>
              </a:rPr>
              <a:t>Dominica</a:t>
            </a:r>
          </a:p>
          <a:p>
            <a:pPr fontAlgn="auto">
              <a:spcAft>
                <a:spcPts val="0"/>
              </a:spcAft>
              <a:buFont typeface="Arial"/>
              <a:buNone/>
              <a:defRPr/>
            </a:pPr>
            <a:r>
              <a:rPr lang="en-US" sz="7200" dirty="0" smtClean="0">
                <a:cs typeface="+mn-cs"/>
              </a:rPr>
              <a:t>Gibraltar</a:t>
            </a:r>
          </a:p>
          <a:p>
            <a:pPr fontAlgn="auto">
              <a:spcAft>
                <a:spcPts val="0"/>
              </a:spcAft>
              <a:buFont typeface="Arial"/>
              <a:buNone/>
              <a:defRPr/>
            </a:pPr>
            <a:r>
              <a:rPr lang="en-US" sz="7200" dirty="0" smtClean="0">
                <a:cs typeface="+mn-cs"/>
              </a:rPr>
              <a:t>Hong </a:t>
            </a:r>
            <a:r>
              <a:rPr lang="en-US" sz="7200" dirty="0" smtClean="0">
                <a:cs typeface="+mn-cs"/>
              </a:rPr>
              <a:t>Kong</a:t>
            </a:r>
          </a:p>
          <a:p>
            <a:pPr fontAlgn="auto">
              <a:spcAft>
                <a:spcPts val="0"/>
              </a:spcAft>
              <a:buFont typeface="Arial"/>
              <a:buNone/>
              <a:defRPr/>
            </a:pPr>
            <a:r>
              <a:rPr lang="en-US" sz="7200" dirty="0" smtClean="0">
                <a:cs typeface="+mn-cs"/>
              </a:rPr>
              <a:t>Ireland</a:t>
            </a:r>
          </a:p>
          <a:p>
            <a:pPr fontAlgn="auto">
              <a:spcAft>
                <a:spcPts val="0"/>
              </a:spcAft>
              <a:buFont typeface="Arial"/>
              <a:buNone/>
              <a:defRPr/>
            </a:pPr>
            <a:r>
              <a:rPr lang="en-US" sz="7200" dirty="0" smtClean="0">
                <a:cs typeface="+mn-cs"/>
              </a:rPr>
              <a:t>Isle of Man</a:t>
            </a:r>
            <a:endParaRPr lang="en-US" sz="7200" dirty="0" smtClean="0">
              <a:cs typeface="+mn-cs"/>
            </a:endParaRPr>
          </a:p>
          <a:p>
            <a:pPr fontAlgn="auto">
              <a:spcAft>
                <a:spcPts val="0"/>
              </a:spcAft>
              <a:buFont typeface="Arial"/>
              <a:buNone/>
              <a:defRPr/>
            </a:pPr>
            <a:r>
              <a:rPr lang="en-US" sz="7200" dirty="0" smtClean="0">
                <a:cs typeface="+mn-cs"/>
              </a:rPr>
              <a:t>Jordan</a:t>
            </a:r>
          </a:p>
          <a:p>
            <a:pPr fontAlgn="auto">
              <a:spcAft>
                <a:spcPts val="0"/>
              </a:spcAft>
              <a:buFont typeface="Arial"/>
              <a:buNone/>
              <a:defRPr/>
            </a:pPr>
            <a:r>
              <a:rPr lang="en-US" sz="7200" dirty="0" smtClean="0">
                <a:cs typeface="+mn-cs"/>
              </a:rPr>
              <a:t>Lebanon</a:t>
            </a:r>
          </a:p>
          <a:p>
            <a:pPr fontAlgn="auto">
              <a:spcAft>
                <a:spcPts val="0"/>
              </a:spcAft>
              <a:buFont typeface="Arial"/>
              <a:buNone/>
              <a:defRPr/>
            </a:pPr>
            <a:r>
              <a:rPr lang="en-US" sz="7200" dirty="0" smtClean="0">
                <a:cs typeface="+mn-cs"/>
              </a:rPr>
              <a:t>Liberia</a:t>
            </a:r>
          </a:p>
          <a:p>
            <a:pPr fontAlgn="auto">
              <a:spcAft>
                <a:spcPts val="0"/>
              </a:spcAft>
              <a:buFont typeface="Arial"/>
              <a:buNone/>
              <a:defRPr/>
            </a:pPr>
            <a:r>
              <a:rPr lang="en-US" sz="7200" dirty="0" smtClean="0">
                <a:cs typeface="+mn-cs"/>
              </a:rPr>
              <a:t>Lichtenstein</a:t>
            </a:r>
          </a:p>
          <a:p>
            <a:pPr fontAlgn="auto">
              <a:spcAft>
                <a:spcPts val="0"/>
              </a:spcAft>
              <a:buFont typeface="Arial"/>
              <a:buNone/>
              <a:defRPr/>
            </a:pPr>
            <a:r>
              <a:rPr lang="en-US" sz="7200" dirty="0" smtClean="0">
                <a:cs typeface="+mn-cs"/>
              </a:rPr>
              <a:t>Luxembourg</a:t>
            </a:r>
          </a:p>
          <a:p>
            <a:pPr fontAlgn="auto">
              <a:spcAft>
                <a:spcPts val="0"/>
              </a:spcAft>
              <a:buFont typeface="Arial"/>
              <a:buNone/>
              <a:defRPr/>
            </a:pPr>
            <a:r>
              <a:rPr lang="en-US" sz="7200" dirty="0" smtClean="0">
                <a:cs typeface="+mn-cs"/>
              </a:rPr>
              <a:t>Macao</a:t>
            </a:r>
          </a:p>
          <a:p>
            <a:pPr fontAlgn="auto">
              <a:spcAft>
                <a:spcPts val="0"/>
              </a:spcAft>
              <a:buFont typeface="Arial"/>
              <a:buNone/>
              <a:defRPr/>
            </a:pPr>
            <a:r>
              <a:rPr lang="en-US" sz="7200" dirty="0" smtClean="0">
                <a:cs typeface="+mn-cs"/>
              </a:rPr>
              <a:t>Maldives</a:t>
            </a:r>
          </a:p>
          <a:p>
            <a:pPr fontAlgn="auto">
              <a:spcAft>
                <a:spcPts val="0"/>
              </a:spcAft>
              <a:buFont typeface="Arial"/>
              <a:buNone/>
              <a:defRPr/>
            </a:pPr>
            <a:r>
              <a:rPr lang="en-US" sz="7200" dirty="0" smtClean="0">
                <a:cs typeface="+mn-cs"/>
              </a:rPr>
              <a:t>Malta</a:t>
            </a:r>
          </a:p>
          <a:p>
            <a:pPr fontAlgn="auto">
              <a:spcAft>
                <a:spcPts val="0"/>
              </a:spcAft>
              <a:buFont typeface="Arial"/>
              <a:buNone/>
              <a:defRPr/>
            </a:pPr>
            <a:r>
              <a:rPr lang="en-US" sz="7200" dirty="0" smtClean="0">
                <a:cs typeface="+mn-cs"/>
              </a:rPr>
              <a:t>Marshall Islands</a:t>
            </a:r>
          </a:p>
          <a:p>
            <a:pPr fontAlgn="auto">
              <a:spcAft>
                <a:spcPts val="0"/>
              </a:spcAft>
              <a:buFont typeface="Arial"/>
              <a:buNone/>
              <a:defRPr/>
            </a:pPr>
            <a:r>
              <a:rPr lang="en-US" sz="7200" dirty="0" smtClean="0">
                <a:cs typeface="+mn-cs"/>
              </a:rPr>
              <a:t>Mauritius</a:t>
            </a:r>
          </a:p>
          <a:p>
            <a:pPr fontAlgn="auto">
              <a:spcAft>
                <a:spcPts val="0"/>
              </a:spcAft>
              <a:buFont typeface="Arial"/>
              <a:buNone/>
              <a:defRPr/>
            </a:pPr>
            <a:r>
              <a:rPr lang="en-US" sz="7200" dirty="0" smtClean="0">
                <a:cs typeface="+mn-cs"/>
              </a:rPr>
              <a:t>Monaco</a:t>
            </a:r>
          </a:p>
          <a:p>
            <a:pPr fontAlgn="auto">
              <a:spcAft>
                <a:spcPts val="0"/>
              </a:spcAft>
              <a:buFont typeface="Arial"/>
              <a:buNone/>
              <a:defRPr/>
            </a:pPr>
            <a:r>
              <a:rPr lang="en-US" sz="7200" dirty="0" smtClean="0">
                <a:cs typeface="+mn-cs"/>
              </a:rPr>
              <a:t>Montserrat</a:t>
            </a:r>
          </a:p>
          <a:p>
            <a:pPr fontAlgn="auto">
              <a:spcAft>
                <a:spcPts val="0"/>
              </a:spcAft>
              <a:buFont typeface="Arial"/>
              <a:buNone/>
              <a:defRPr/>
            </a:pPr>
            <a:r>
              <a:rPr lang="en-US" sz="7200" dirty="0" smtClean="0">
                <a:cs typeface="+mn-cs"/>
              </a:rPr>
              <a:t>Nauru</a:t>
            </a:r>
          </a:p>
          <a:p>
            <a:pPr fontAlgn="auto">
              <a:spcAft>
                <a:spcPts val="0"/>
              </a:spcAft>
              <a:buFont typeface="Arial"/>
              <a:buNone/>
              <a:defRPr/>
            </a:pPr>
            <a:r>
              <a:rPr lang="en-US" sz="7200" dirty="0" smtClean="0">
                <a:cs typeface="+mn-cs"/>
              </a:rPr>
              <a:t>Netherland Antilles</a:t>
            </a:r>
          </a:p>
          <a:p>
            <a:pPr fontAlgn="auto">
              <a:spcAft>
                <a:spcPts val="0"/>
              </a:spcAft>
              <a:buFont typeface="Arial"/>
              <a:buNone/>
              <a:defRPr/>
            </a:pPr>
            <a:r>
              <a:rPr lang="en-US" sz="7200" dirty="0" smtClean="0">
                <a:cs typeface="+mn-cs"/>
              </a:rPr>
              <a:t>Niue</a:t>
            </a:r>
          </a:p>
          <a:p>
            <a:pPr fontAlgn="auto">
              <a:spcAft>
                <a:spcPts val="0"/>
              </a:spcAft>
              <a:buFont typeface="Arial"/>
              <a:buNone/>
              <a:defRPr/>
            </a:pPr>
            <a:r>
              <a:rPr lang="en-US" sz="7200" dirty="0" smtClean="0">
                <a:cs typeface="+mn-cs"/>
              </a:rPr>
              <a:t>Panama</a:t>
            </a:r>
          </a:p>
          <a:p>
            <a:pPr fontAlgn="auto">
              <a:spcAft>
                <a:spcPts val="0"/>
              </a:spcAft>
              <a:buFont typeface="Arial"/>
              <a:buNone/>
              <a:defRPr/>
            </a:pPr>
            <a:r>
              <a:rPr lang="en-US" sz="7200" dirty="0" smtClean="0">
                <a:cs typeface="+mn-cs"/>
              </a:rPr>
              <a:t>Saint Kitts and Nevis</a:t>
            </a:r>
          </a:p>
          <a:p>
            <a:pPr fontAlgn="auto">
              <a:spcAft>
                <a:spcPts val="0"/>
              </a:spcAft>
              <a:buFont typeface="Arial"/>
              <a:buNone/>
              <a:defRPr/>
            </a:pPr>
            <a:r>
              <a:rPr lang="en-US" sz="7200" dirty="0" smtClean="0">
                <a:cs typeface="+mn-cs"/>
              </a:rPr>
              <a:t>Saint Lucia</a:t>
            </a:r>
          </a:p>
          <a:p>
            <a:pPr fontAlgn="auto">
              <a:spcAft>
                <a:spcPts val="0"/>
              </a:spcAft>
              <a:buFont typeface="Arial"/>
              <a:buNone/>
              <a:defRPr/>
            </a:pPr>
            <a:r>
              <a:rPr lang="en-US" sz="7200" dirty="0" smtClean="0">
                <a:cs typeface="+mn-cs"/>
              </a:rPr>
              <a:t>Saint Vincent and the Grenadines</a:t>
            </a:r>
          </a:p>
          <a:p>
            <a:pPr fontAlgn="auto">
              <a:spcAft>
                <a:spcPts val="0"/>
              </a:spcAft>
              <a:buFont typeface="Arial"/>
              <a:buNone/>
              <a:defRPr/>
            </a:pPr>
            <a:r>
              <a:rPr lang="en-US" sz="7200" dirty="0" smtClean="0">
                <a:cs typeface="+mn-cs"/>
              </a:rPr>
              <a:t>Samoa</a:t>
            </a:r>
          </a:p>
          <a:p>
            <a:pPr fontAlgn="auto">
              <a:spcAft>
                <a:spcPts val="0"/>
              </a:spcAft>
              <a:buFont typeface="Arial"/>
              <a:buNone/>
              <a:defRPr/>
            </a:pPr>
            <a:r>
              <a:rPr lang="en-US" sz="7200" dirty="0" smtClean="0">
                <a:cs typeface="+mn-cs"/>
              </a:rPr>
              <a:t>San Marino</a:t>
            </a:r>
          </a:p>
          <a:p>
            <a:pPr fontAlgn="auto">
              <a:spcAft>
                <a:spcPts val="0"/>
              </a:spcAft>
              <a:buFont typeface="Arial"/>
              <a:buNone/>
              <a:defRPr/>
            </a:pPr>
            <a:r>
              <a:rPr lang="en-US" sz="7200" dirty="0" smtClean="0">
                <a:cs typeface="+mn-cs"/>
              </a:rPr>
              <a:t>Seychelles</a:t>
            </a:r>
          </a:p>
          <a:p>
            <a:pPr fontAlgn="auto">
              <a:spcAft>
                <a:spcPts val="0"/>
              </a:spcAft>
              <a:buFont typeface="Arial"/>
              <a:buNone/>
              <a:defRPr/>
            </a:pPr>
            <a:r>
              <a:rPr lang="en-US" sz="7200" dirty="0" smtClean="0">
                <a:cs typeface="+mn-cs"/>
              </a:rPr>
              <a:t>Singapore</a:t>
            </a:r>
          </a:p>
          <a:p>
            <a:pPr fontAlgn="auto">
              <a:spcAft>
                <a:spcPts val="0"/>
              </a:spcAft>
              <a:buFont typeface="Arial"/>
              <a:buNone/>
              <a:defRPr/>
            </a:pPr>
            <a:r>
              <a:rPr lang="en-US" sz="7200" dirty="0" smtClean="0">
                <a:cs typeface="+mn-cs"/>
              </a:rPr>
              <a:t>Switzerland</a:t>
            </a:r>
          </a:p>
          <a:p>
            <a:pPr fontAlgn="auto">
              <a:spcAft>
                <a:spcPts val="0"/>
              </a:spcAft>
              <a:buFont typeface="Arial"/>
              <a:buNone/>
              <a:defRPr/>
            </a:pPr>
            <a:r>
              <a:rPr lang="en-US" sz="7200" dirty="0" smtClean="0">
                <a:cs typeface="+mn-cs"/>
              </a:rPr>
              <a:t>Tonga</a:t>
            </a:r>
          </a:p>
          <a:p>
            <a:pPr fontAlgn="auto">
              <a:spcAft>
                <a:spcPts val="0"/>
              </a:spcAft>
              <a:buFont typeface="Arial"/>
              <a:buNone/>
              <a:defRPr/>
            </a:pPr>
            <a:r>
              <a:rPr lang="en-US" sz="7200" dirty="0" smtClean="0">
                <a:cs typeface="+mn-cs"/>
              </a:rPr>
              <a:t>Turks and Caicos</a:t>
            </a:r>
          </a:p>
          <a:p>
            <a:pPr fontAlgn="auto">
              <a:spcAft>
                <a:spcPts val="0"/>
              </a:spcAft>
              <a:buFont typeface="Arial"/>
              <a:buNone/>
              <a:defRPr/>
            </a:pPr>
            <a:r>
              <a:rPr lang="en-US" sz="7200" dirty="0" smtClean="0">
                <a:cs typeface="+mn-cs"/>
              </a:rPr>
              <a:t>Vanuatu</a:t>
            </a:r>
          </a:p>
          <a:p>
            <a:pPr fontAlgn="auto">
              <a:spcAft>
                <a:spcPts val="0"/>
              </a:spcAft>
              <a:buFont typeface="Arial"/>
              <a:buNone/>
              <a:defRPr/>
            </a:pPr>
            <a:r>
              <a:rPr lang="en-US" sz="7200" dirty="0" smtClean="0">
                <a:cs typeface="+mn-cs"/>
              </a:rPr>
              <a:t>Virgin Islands</a:t>
            </a:r>
          </a:p>
          <a:p>
            <a:pPr fontAlgn="auto">
              <a:spcAft>
                <a:spcPts val="0"/>
              </a:spcAft>
              <a:buFont typeface="Arial"/>
              <a:buNone/>
              <a:defRPr/>
            </a:pPr>
            <a:endParaRPr lang="en-US" sz="2400" dirty="0" smtClean="0">
              <a:cs typeface="+mn-cs"/>
            </a:endParaRPr>
          </a:p>
        </p:txBody>
      </p:sp>
      <p:sp>
        <p:nvSpPr>
          <p:cNvPr id="2" name="TextBox 1"/>
          <p:cNvSpPr txBox="1"/>
          <p:nvPr/>
        </p:nvSpPr>
        <p:spPr>
          <a:xfrm>
            <a:off x="2234574" y="6211669"/>
            <a:ext cx="4380338" cy="646331"/>
          </a:xfrm>
          <a:prstGeom prst="rect">
            <a:avLst/>
          </a:prstGeom>
          <a:noFill/>
        </p:spPr>
        <p:txBody>
          <a:bodyPr wrap="none" rtlCol="0">
            <a:spAutoFit/>
          </a:bodyPr>
          <a:lstStyle/>
          <a:p>
            <a:r>
              <a:rPr lang="en-US" dirty="0" smtClean="0"/>
              <a:t>Following </a:t>
            </a:r>
            <a:r>
              <a:rPr lang="en-US" dirty="0" err="1" smtClean="0"/>
              <a:t>Dharmapala</a:t>
            </a:r>
            <a:r>
              <a:rPr lang="en-US" dirty="0" smtClean="0"/>
              <a:t> </a:t>
            </a:r>
            <a:r>
              <a:rPr lang="en-US" dirty="0"/>
              <a:t>and Hines (2009</a:t>
            </a:r>
            <a:r>
              <a:rPr lang="en-US" dirty="0" smtClean="0"/>
              <a:t>)</a:t>
            </a:r>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320</Words>
  <Application>Microsoft Macintosh PowerPoint</Application>
  <PresentationFormat>On-screen Show (4:3)</PresentationFormat>
  <Paragraphs>109</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ＭＳ Ｐゴシック</vt:lpstr>
      <vt:lpstr>Calibri</vt:lpstr>
      <vt:lpstr>Office Theme</vt:lpstr>
      <vt:lpstr>Initial incorporation decisions of U.S.-headquartered firms</vt:lpstr>
      <vt:lpstr>Ways to invert</vt:lpstr>
      <vt:lpstr>The puzzle</vt:lpstr>
      <vt:lpstr>Chinese firms drive observed increase in tax-haven-parented U.S.-based IPOs</vt:lpstr>
      <vt:lpstr>47 U.S.-headquartered, tax-haven-incorporated IPO firms out of larger sample of 2911</vt:lpstr>
      <vt:lpstr>Data suggests tax haven-incorporated firms larger and more profitable</vt:lpstr>
      <vt:lpstr>Possible explanations</vt:lpstr>
      <vt:lpstr>Expanded screen for U.S.-headquartered,  tax haven-incorporated firms</vt:lpstr>
      <vt:lpstr>Countries classified as tax havens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Firm Incorporation Outside the U.S.:  No Exodus Yet</dc:title>
  <dc:creator>Susan Morse</dc:creator>
  <cp:lastModifiedBy>smorse</cp:lastModifiedBy>
  <cp:revision>79</cp:revision>
  <cp:lastPrinted>2014-03-27T00:12:51Z</cp:lastPrinted>
  <dcterms:created xsi:type="dcterms:W3CDTF">2011-04-07T02:30:13Z</dcterms:created>
  <dcterms:modified xsi:type="dcterms:W3CDTF">2014-03-27T18:48:49Z</dcterms:modified>
</cp:coreProperties>
</file>