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92" r:id="rId2"/>
    <p:sldId id="320" r:id="rId3"/>
    <p:sldId id="325" r:id="rId4"/>
    <p:sldId id="326" r:id="rId5"/>
    <p:sldId id="327" r:id="rId6"/>
    <p:sldId id="328" r:id="rId7"/>
    <p:sldId id="261" r:id="rId8"/>
    <p:sldId id="32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9868" autoAdjust="0"/>
  </p:normalViewPr>
  <p:slideViewPr>
    <p:cSldViewPr>
      <p:cViewPr>
        <p:scale>
          <a:sx n="87" d="100"/>
          <a:sy n="87" d="100"/>
        </p:scale>
        <p:origin x="-978" y="-72"/>
      </p:cViewPr>
      <p:guideLst>
        <p:guide orient="horz" pos="2112"/>
        <p:guide pos="2880"/>
      </p:guideLst>
    </p:cSldViewPr>
  </p:slideViewPr>
  <p:notesTextViewPr>
    <p:cViewPr>
      <p:scale>
        <a:sx n="1" d="1"/>
        <a:sy n="1" d="1"/>
      </p:scale>
      <p:origin x="0" y="0"/>
    </p:cViewPr>
  </p:notesTextViewPr>
  <p:notesViewPr>
    <p:cSldViewPr>
      <p:cViewPr varScale="1">
        <p:scale>
          <a:sx n="90" d="100"/>
          <a:sy n="90" d="100"/>
        </p:scale>
        <p:origin x="-370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94D580BB-3823-48FC-B9E4-20CDCE5548F1}" type="datetimeFigureOut">
              <a:rPr lang="en-US" smtClean="0"/>
              <a:t>3/24/2014</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6FFE142F-B5D9-4238-BCA1-FC5517F488E0}" type="slidenum">
              <a:rPr lang="en-US" smtClean="0"/>
              <a:t>‹#›</a:t>
            </a:fld>
            <a:endParaRPr lang="en-US"/>
          </a:p>
        </p:txBody>
      </p:sp>
    </p:spTree>
    <p:extLst>
      <p:ext uri="{BB962C8B-B14F-4D97-AF65-F5344CB8AC3E}">
        <p14:creationId xmlns:p14="http://schemas.microsoft.com/office/powerpoint/2010/main" val="2869517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963A9C-CFE9-4C1D-8637-E8E2437825C4}" type="datetime1">
              <a:rPr lang="en-US" smtClean="0"/>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79864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2AB658-D940-421C-8D63-4B6E4CF2C685}" type="datetime1">
              <a:rPr lang="en-US" smtClean="0"/>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3572137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A6AE8-9D96-46FE-A5E8-DEE23E502DBF}" type="datetime1">
              <a:rPr lang="en-US" smtClean="0"/>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1902781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117808" y="2846719"/>
            <a:ext cx="8864267" cy="983412"/>
          </a:xfrm>
        </p:spPr>
        <p:txBody>
          <a:bodyPr>
            <a:noAutofit/>
          </a:bodyPr>
          <a:lstStyle>
            <a:lvl1pPr>
              <a:defRPr sz="2500" b="1" cap="none" baseline="0">
                <a:solidFill>
                  <a:schemeClr val="bg1"/>
                </a:solidFill>
              </a:defRPr>
            </a:lvl1pPr>
          </a:lstStyle>
          <a:p>
            <a:r>
              <a:rPr lang="en-US" dirty="0" smtClean="0"/>
              <a:t>Title Goes Here</a:t>
            </a:r>
            <a:endParaRPr lang="en-US" dirty="0"/>
          </a:p>
        </p:txBody>
      </p:sp>
      <p:sp>
        <p:nvSpPr>
          <p:cNvPr id="4" name="Text Placeholder 2"/>
          <p:cNvSpPr>
            <a:spLocks noGrp="1"/>
          </p:cNvSpPr>
          <p:nvPr>
            <p:ph type="body" sz="quarter" idx="13" hasCustomPrompt="1"/>
          </p:nvPr>
        </p:nvSpPr>
        <p:spPr>
          <a:xfrm>
            <a:off x="103521" y="4010720"/>
            <a:ext cx="8855921" cy="524055"/>
          </a:xfrm>
        </p:spPr>
        <p:txBody>
          <a:bodyPr lIns="0" tIns="0" rIns="0" bIns="0" anchor="b" anchorCtr="0">
            <a:noAutofit/>
          </a:bodyPr>
          <a:lstStyle>
            <a:lvl1pPr marL="0" marR="0" indent="0" algn="r" defTabSz="914400" rtl="0" eaLnBrk="1" fontAlgn="auto" latinLnBrk="0" hangingPunct="1">
              <a:lnSpc>
                <a:spcPct val="100000"/>
              </a:lnSpc>
              <a:spcBef>
                <a:spcPct val="20000"/>
              </a:spcBef>
              <a:spcAft>
                <a:spcPts val="0"/>
              </a:spcAft>
              <a:buClr>
                <a:schemeClr val="bg1"/>
              </a:buClr>
              <a:buSzTx/>
              <a:buFontTx/>
              <a:buNone/>
              <a:tabLst/>
              <a:defRPr sz="2100" b="1" baseline="0">
                <a:solidFill>
                  <a:schemeClr val="tx1"/>
                </a:solidFill>
              </a:defRPr>
            </a:lvl1pPr>
            <a:lvl2pPr marL="457200" indent="-457200">
              <a:buClr>
                <a:schemeClr val="bg1"/>
              </a:buClr>
              <a:buFont typeface="+mj-lt"/>
              <a:buAutoNum type="arabicPeriod"/>
              <a:defRPr sz="2100">
                <a:solidFill>
                  <a:schemeClr val="bg1"/>
                </a:solidFill>
              </a:defRPr>
            </a:lvl2pPr>
            <a:lvl3pPr marL="640080" indent="-457200">
              <a:buClr>
                <a:schemeClr val="bg1"/>
              </a:buClr>
              <a:buFont typeface="+mj-lt"/>
              <a:buAutoNum type="arabicPeriod"/>
              <a:defRPr sz="2100">
                <a:solidFill>
                  <a:schemeClr val="bg1"/>
                </a:solidFill>
              </a:defRPr>
            </a:lvl3pPr>
            <a:lvl4pPr marL="822960" indent="-457200">
              <a:buClr>
                <a:schemeClr val="bg1"/>
              </a:buClr>
              <a:buFont typeface="+mj-lt"/>
              <a:buAutoNum type="arabicPeriod"/>
              <a:defRPr sz="2100">
                <a:solidFill>
                  <a:schemeClr val="bg1"/>
                </a:solidFill>
              </a:defRPr>
            </a:lvl4pPr>
            <a:lvl5pPr marL="1005840" indent="-457200">
              <a:buClr>
                <a:schemeClr val="bg1"/>
              </a:buClr>
              <a:buFont typeface="+mj-lt"/>
              <a:buAutoNum type="arabicPeriod"/>
              <a:defRPr sz="2100">
                <a:solidFill>
                  <a:schemeClr val="bg1"/>
                </a:solidFill>
              </a:defRPr>
            </a:lvl5pPr>
          </a:lstStyle>
          <a:p>
            <a:pPr lvl="0"/>
            <a:r>
              <a:rPr lang="en-US" dirty="0" smtClean="0"/>
              <a:t>Subtitle/Client Name Goes Here</a:t>
            </a:r>
          </a:p>
        </p:txBody>
      </p:sp>
      <p:sp>
        <p:nvSpPr>
          <p:cNvPr id="8" name="TextBox 7"/>
          <p:cNvSpPr txBox="1"/>
          <p:nvPr userDrawn="1"/>
        </p:nvSpPr>
        <p:spPr>
          <a:xfrm>
            <a:off x="2564921" y="5282244"/>
            <a:ext cx="6934200" cy="1098762"/>
          </a:xfrm>
          <a:prstGeom prst="rect">
            <a:avLst/>
          </a:prstGeom>
          <a:noFill/>
        </p:spPr>
        <p:txBody>
          <a:bodyPr wrap="square" tIns="82296" numCol="4" rtlCol="0">
            <a:spAutoFit/>
          </a:bodyPr>
          <a:lstStyle/>
          <a:p>
            <a:pPr>
              <a:lnSpc>
                <a:spcPct val="150000"/>
              </a:lnSpc>
            </a:pPr>
            <a:r>
              <a:rPr lang="en-US" sz="700" dirty="0">
                <a:latin typeface="Arial" pitchFamily="34" charset="0"/>
                <a:cs typeface="Arial" pitchFamily="34" charset="0"/>
              </a:rPr>
              <a:t>Beijing</a:t>
            </a:r>
          </a:p>
          <a:p>
            <a:pPr>
              <a:lnSpc>
                <a:spcPct val="150000"/>
              </a:lnSpc>
            </a:pPr>
            <a:r>
              <a:rPr lang="en-US" sz="700" dirty="0">
                <a:latin typeface="Arial" pitchFamily="34" charset="0"/>
                <a:cs typeface="Arial" pitchFamily="34" charset="0"/>
              </a:rPr>
              <a:t>Boston</a:t>
            </a:r>
          </a:p>
          <a:p>
            <a:pPr>
              <a:lnSpc>
                <a:spcPct val="150000"/>
              </a:lnSpc>
            </a:pPr>
            <a:r>
              <a:rPr lang="en-US" sz="700" dirty="0">
                <a:latin typeface="Arial" pitchFamily="34" charset="0"/>
                <a:cs typeface="Arial" pitchFamily="34" charset="0"/>
              </a:rPr>
              <a:t>Brussels</a:t>
            </a:r>
          </a:p>
          <a:p>
            <a:pPr>
              <a:lnSpc>
                <a:spcPct val="150000"/>
              </a:lnSpc>
            </a:pPr>
            <a:r>
              <a:rPr lang="en-US" sz="700" dirty="0">
                <a:latin typeface="Arial" pitchFamily="34" charset="0"/>
                <a:cs typeface="Arial" pitchFamily="34" charset="0"/>
              </a:rPr>
              <a:t>Chicago</a:t>
            </a:r>
          </a:p>
          <a:p>
            <a:pPr>
              <a:lnSpc>
                <a:spcPct val="150000"/>
              </a:lnSpc>
            </a:pPr>
            <a:r>
              <a:rPr lang="en-US" sz="700" dirty="0">
                <a:latin typeface="Arial" pitchFamily="34" charset="0"/>
                <a:cs typeface="Arial" pitchFamily="34" charset="0"/>
              </a:rPr>
              <a:t>Frankfurt</a:t>
            </a:r>
          </a:p>
          <a:p>
            <a:pPr>
              <a:lnSpc>
                <a:spcPct val="150000"/>
              </a:lnSpc>
            </a:pPr>
            <a:r>
              <a:rPr lang="en-US" sz="700" dirty="0">
                <a:latin typeface="Arial" pitchFamily="34" charset="0"/>
                <a:cs typeface="Arial" pitchFamily="34" charset="0"/>
              </a:rPr>
              <a:t>Hong Kong</a:t>
            </a:r>
          </a:p>
          <a:p>
            <a:pPr>
              <a:lnSpc>
                <a:spcPct val="150000"/>
              </a:lnSpc>
            </a:pPr>
            <a:r>
              <a:rPr lang="en-US" sz="700" dirty="0">
                <a:latin typeface="Arial" pitchFamily="34" charset="0"/>
                <a:cs typeface="Arial" pitchFamily="34" charset="0"/>
              </a:rPr>
              <a:t>Houston</a:t>
            </a:r>
          </a:p>
          <a:p>
            <a:pPr>
              <a:lnSpc>
                <a:spcPct val="150000"/>
              </a:lnSpc>
            </a:pPr>
            <a:r>
              <a:rPr lang="en-US" sz="700" dirty="0">
                <a:latin typeface="Arial" pitchFamily="34" charset="0"/>
                <a:cs typeface="Arial" pitchFamily="34" charset="0"/>
              </a:rPr>
              <a:t>London</a:t>
            </a:r>
          </a:p>
          <a:p>
            <a:pPr>
              <a:lnSpc>
                <a:spcPct val="150000"/>
              </a:lnSpc>
            </a:pPr>
            <a:r>
              <a:rPr lang="en-US" sz="700" dirty="0">
                <a:latin typeface="Arial" pitchFamily="34" charset="0"/>
                <a:cs typeface="Arial" pitchFamily="34" charset="0"/>
              </a:rPr>
              <a:t>Los Angeles</a:t>
            </a:r>
          </a:p>
          <a:p>
            <a:pPr>
              <a:lnSpc>
                <a:spcPct val="150000"/>
              </a:lnSpc>
            </a:pPr>
            <a:r>
              <a:rPr lang="en-US" sz="700" dirty="0">
                <a:latin typeface="Arial" pitchFamily="34" charset="0"/>
                <a:cs typeface="Arial" pitchFamily="34" charset="0"/>
              </a:rPr>
              <a:t>Moscow</a:t>
            </a:r>
          </a:p>
          <a:p>
            <a:pPr>
              <a:lnSpc>
                <a:spcPct val="150000"/>
              </a:lnSpc>
            </a:pPr>
            <a:r>
              <a:rPr lang="en-US" sz="700" dirty="0">
                <a:latin typeface="Arial" pitchFamily="34" charset="0"/>
                <a:cs typeface="Arial" pitchFamily="34" charset="0"/>
              </a:rPr>
              <a:t>Munich</a:t>
            </a:r>
          </a:p>
          <a:p>
            <a:pPr>
              <a:lnSpc>
                <a:spcPct val="150000"/>
              </a:lnSpc>
            </a:pPr>
            <a:r>
              <a:rPr lang="en-US" sz="700" dirty="0">
                <a:latin typeface="Arial" pitchFamily="34" charset="0"/>
                <a:cs typeface="Arial" pitchFamily="34" charset="0"/>
              </a:rPr>
              <a:t>New York</a:t>
            </a:r>
          </a:p>
          <a:p>
            <a:pPr>
              <a:lnSpc>
                <a:spcPct val="150000"/>
              </a:lnSpc>
            </a:pPr>
            <a:r>
              <a:rPr lang="en-US" sz="700" dirty="0">
                <a:latin typeface="Arial" pitchFamily="34" charset="0"/>
                <a:cs typeface="Arial" pitchFamily="34" charset="0"/>
              </a:rPr>
              <a:t>Palo Alto</a:t>
            </a:r>
          </a:p>
          <a:p>
            <a:pPr>
              <a:lnSpc>
                <a:spcPct val="150000"/>
              </a:lnSpc>
            </a:pPr>
            <a:r>
              <a:rPr lang="en-US" sz="700" dirty="0">
                <a:latin typeface="Arial" pitchFamily="34" charset="0"/>
                <a:cs typeface="Arial" pitchFamily="34" charset="0"/>
              </a:rPr>
              <a:t>Paris</a:t>
            </a:r>
          </a:p>
          <a:p>
            <a:pPr>
              <a:lnSpc>
                <a:spcPct val="150000"/>
              </a:lnSpc>
            </a:pPr>
            <a:r>
              <a:rPr lang="en-US" sz="700" dirty="0">
                <a:latin typeface="Arial" pitchFamily="34" charset="0"/>
                <a:cs typeface="Arial" pitchFamily="34" charset="0"/>
              </a:rPr>
              <a:t>São Paulo</a:t>
            </a:r>
          </a:p>
          <a:p>
            <a:pPr>
              <a:lnSpc>
                <a:spcPct val="150000"/>
              </a:lnSpc>
            </a:pPr>
            <a:r>
              <a:rPr lang="en-US" sz="700" dirty="0">
                <a:latin typeface="Arial" pitchFamily="34" charset="0"/>
                <a:cs typeface="Arial" pitchFamily="34" charset="0"/>
              </a:rPr>
              <a:t>Shanghai</a:t>
            </a:r>
          </a:p>
          <a:p>
            <a:pPr>
              <a:lnSpc>
                <a:spcPct val="150000"/>
              </a:lnSpc>
            </a:pPr>
            <a:r>
              <a:rPr lang="en-US" sz="700" dirty="0">
                <a:latin typeface="Arial" pitchFamily="34" charset="0"/>
                <a:cs typeface="Arial" pitchFamily="34" charset="0"/>
              </a:rPr>
              <a:t>Singapore</a:t>
            </a:r>
          </a:p>
          <a:p>
            <a:pPr>
              <a:lnSpc>
                <a:spcPct val="150000"/>
              </a:lnSpc>
            </a:pPr>
            <a:r>
              <a:rPr lang="en-US" sz="700" dirty="0">
                <a:latin typeface="Arial" pitchFamily="34" charset="0"/>
                <a:cs typeface="Arial" pitchFamily="34" charset="0"/>
              </a:rPr>
              <a:t>Sydney</a:t>
            </a:r>
          </a:p>
          <a:p>
            <a:pPr>
              <a:lnSpc>
                <a:spcPct val="150000"/>
              </a:lnSpc>
            </a:pPr>
            <a:r>
              <a:rPr lang="en-US" sz="700" dirty="0">
                <a:latin typeface="Arial" pitchFamily="34" charset="0"/>
                <a:cs typeface="Arial" pitchFamily="34" charset="0"/>
              </a:rPr>
              <a:t>Tokyo</a:t>
            </a:r>
          </a:p>
          <a:p>
            <a:pPr>
              <a:lnSpc>
                <a:spcPct val="150000"/>
              </a:lnSpc>
            </a:pPr>
            <a:r>
              <a:rPr lang="en-US" sz="700" dirty="0">
                <a:latin typeface="Arial" pitchFamily="34" charset="0"/>
                <a:cs typeface="Arial" pitchFamily="34" charset="0"/>
              </a:rPr>
              <a:t>Toronto</a:t>
            </a:r>
          </a:p>
          <a:p>
            <a:pPr>
              <a:lnSpc>
                <a:spcPct val="150000"/>
              </a:lnSpc>
            </a:pPr>
            <a:r>
              <a:rPr lang="en-US" sz="700" dirty="0">
                <a:latin typeface="Arial" pitchFamily="34" charset="0"/>
                <a:cs typeface="Arial" pitchFamily="34" charset="0"/>
              </a:rPr>
              <a:t>Vienna</a:t>
            </a:r>
          </a:p>
          <a:p>
            <a:pPr>
              <a:lnSpc>
                <a:spcPct val="150000"/>
              </a:lnSpc>
            </a:pPr>
            <a:r>
              <a:rPr lang="en-US" sz="700" dirty="0">
                <a:latin typeface="Arial" pitchFamily="34" charset="0"/>
                <a:cs typeface="Arial" pitchFamily="34" charset="0"/>
              </a:rPr>
              <a:t>Washington, D.C. </a:t>
            </a:r>
          </a:p>
          <a:p>
            <a:pPr>
              <a:lnSpc>
                <a:spcPct val="150000"/>
              </a:lnSpc>
            </a:pPr>
            <a:r>
              <a:rPr lang="en-US" sz="700" dirty="0" smtClean="0">
                <a:latin typeface="Arial" pitchFamily="34" charset="0"/>
                <a:cs typeface="Arial" pitchFamily="34" charset="0"/>
              </a:rPr>
              <a:t>Wilmington</a:t>
            </a:r>
            <a:endParaRPr lang="en-US" sz="700" dirty="0">
              <a:latin typeface="Arial" pitchFamily="34" charset="0"/>
              <a:cs typeface="Arial" pitchFamily="34" charset="0"/>
            </a:endParaRPr>
          </a:p>
        </p:txBody>
      </p:sp>
      <p:sp>
        <p:nvSpPr>
          <p:cNvPr id="9" name="Date Placeholder 3"/>
          <p:cNvSpPr>
            <a:spLocks noGrp="1"/>
          </p:cNvSpPr>
          <p:nvPr>
            <p:ph type="dt" sz="half" idx="2"/>
          </p:nvPr>
        </p:nvSpPr>
        <p:spPr>
          <a:xfrm>
            <a:off x="462146" y="4947777"/>
            <a:ext cx="1789348" cy="184940"/>
          </a:xfrm>
          <a:prstGeom prst="rect">
            <a:avLst/>
          </a:prstGeom>
        </p:spPr>
        <p:txBody>
          <a:bodyPr vert="horz" lIns="0" tIns="0" rIns="0" bIns="0" rtlCol="0" anchor="t" anchorCtr="0"/>
          <a:lstStyle>
            <a:lvl1pPr algn="l">
              <a:defRPr sz="1000">
                <a:solidFill>
                  <a:schemeClr val="tx1"/>
                </a:solidFill>
              </a:defRPr>
            </a:lvl1pPr>
          </a:lstStyle>
          <a:p>
            <a:fld id="{600AA2D6-D01A-4015-B571-9D4570FA2CB9}" type="datetime1">
              <a:rPr lang="en-US" smtClean="0"/>
              <a:pPr/>
              <a:t>3/24/2014</a:t>
            </a:fld>
            <a:endParaRPr lang="en-US" dirty="0"/>
          </a:p>
        </p:txBody>
      </p:sp>
      <p:sp>
        <p:nvSpPr>
          <p:cNvPr id="10" name="Text Placeholder 2"/>
          <p:cNvSpPr>
            <a:spLocks noGrp="1"/>
          </p:cNvSpPr>
          <p:nvPr>
            <p:ph type="body" sz="quarter" idx="10" hasCustomPrompt="1"/>
          </p:nvPr>
        </p:nvSpPr>
        <p:spPr>
          <a:xfrm>
            <a:off x="457678" y="5179047"/>
            <a:ext cx="1793816" cy="160703"/>
          </a:xfrm>
        </p:spPr>
        <p:txBody>
          <a:bodyPr lIns="0" tIns="0" rIns="0" bIns="0">
            <a:noAutofit/>
          </a:bodyPr>
          <a:lstStyle>
            <a:lvl1pPr algn="l">
              <a:defRPr sz="800" b="0"/>
            </a:lvl1pPr>
          </a:lstStyle>
          <a:p>
            <a:pPr lvl="0"/>
            <a:r>
              <a:rPr lang="en-US" dirty="0" smtClean="0"/>
              <a:t>Presented by</a:t>
            </a:r>
            <a:endParaRPr lang="en-US" dirty="0"/>
          </a:p>
        </p:txBody>
      </p:sp>
      <p:sp>
        <p:nvSpPr>
          <p:cNvPr id="11" name="Text Placeholder 2"/>
          <p:cNvSpPr>
            <a:spLocks noGrp="1"/>
          </p:cNvSpPr>
          <p:nvPr>
            <p:ph type="body" sz="quarter" idx="11" hasCustomPrompt="1"/>
          </p:nvPr>
        </p:nvSpPr>
        <p:spPr>
          <a:xfrm>
            <a:off x="463428" y="5340075"/>
            <a:ext cx="1779440" cy="758800"/>
          </a:xfrm>
        </p:spPr>
        <p:txBody>
          <a:bodyPr lIns="0" tIns="0" rIns="0" bIns="0">
            <a:noAutofit/>
          </a:bodyPr>
          <a:lstStyle>
            <a:lvl1pPr algn="l">
              <a:spcBef>
                <a:spcPts val="0"/>
              </a:spcBef>
              <a:defRPr sz="1000" b="1" baseline="0"/>
            </a:lvl1pPr>
          </a:lstStyle>
          <a:p>
            <a:pPr lvl="0"/>
            <a:r>
              <a:rPr lang="en-US" dirty="0" smtClean="0"/>
              <a:t>Names</a:t>
            </a:r>
            <a:endParaRPr lang="en-US" dirty="0"/>
          </a:p>
        </p:txBody>
      </p:sp>
    </p:spTree>
    <p:extLst>
      <p:ext uri="{BB962C8B-B14F-4D97-AF65-F5344CB8AC3E}">
        <p14:creationId xmlns:p14="http://schemas.microsoft.com/office/powerpoint/2010/main" val="3732176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21B972-0D9A-4489-9BA1-4BD26E79B6C2}" type="datetime1">
              <a:rPr lang="en-US" smtClean="0"/>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424654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163B69-2446-41A2-8B2F-D1556CF5A8F5}" type="datetime1">
              <a:rPr lang="en-US" smtClean="0"/>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98721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A3BEDB-F3A4-4C1F-91BB-ACB8FE5D3D70}" type="datetime1">
              <a:rPr lang="en-US" smtClean="0"/>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624550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4E82CB-BF77-43CD-B353-5CE122CE61D0}" type="datetime1">
              <a:rPr lang="en-US" smtClean="0"/>
              <a:t>3/24/2014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3699822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1A1352-22E3-4F46-A1B5-1FCAADFB36B3}" type="datetime1">
              <a:rPr lang="en-US" smtClean="0"/>
              <a:t>3/24/2014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311207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31FB4-2380-49F2-91C1-244FA30FAD0A}" type="datetime1">
              <a:rPr lang="en-US" smtClean="0"/>
              <a:t>3/24/2014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413590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66566-4A39-4307-97F5-75EAA6E112D5}" type="datetime1">
              <a:rPr lang="en-US" smtClean="0"/>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177535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69FAFE-B4AD-4A48-8C99-874D6414064B}" type="datetime1">
              <a:rPr lang="en-US" smtClean="0"/>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347B4-828C-486E-B2AF-1A8320982C3C}" type="slidenum">
              <a:rPr lang="en-US" smtClean="0"/>
              <a:t>‹#›</a:t>
            </a:fld>
            <a:endParaRPr lang="en-US"/>
          </a:p>
        </p:txBody>
      </p:sp>
    </p:spTree>
    <p:extLst>
      <p:ext uri="{BB962C8B-B14F-4D97-AF65-F5344CB8AC3E}">
        <p14:creationId xmlns:p14="http://schemas.microsoft.com/office/powerpoint/2010/main" val="3110815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F97479-EAEE-4030-914E-6C6D4F304A23}" type="datetime1">
              <a:rPr lang="en-US" smtClean="0"/>
              <a:t>3/24/2014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347B4-828C-486E-B2AF-1A8320982C3C}" type="slidenum">
              <a:rPr lang="en-US" smtClean="0"/>
              <a:t>‹#›</a:t>
            </a:fld>
            <a:endParaRPr lang="en-US"/>
          </a:p>
        </p:txBody>
      </p:sp>
    </p:spTree>
    <p:extLst>
      <p:ext uri="{BB962C8B-B14F-4D97-AF65-F5344CB8AC3E}">
        <p14:creationId xmlns:p14="http://schemas.microsoft.com/office/powerpoint/2010/main" val="1247149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Current Trends and Issues in Redomiciliation Transactions </a:t>
            </a:r>
            <a:endParaRPr lang="en-US" sz="2800" dirty="0"/>
          </a:p>
        </p:txBody>
      </p:sp>
    </p:spTree>
    <p:extLst>
      <p:ext uri="{BB962C8B-B14F-4D97-AF65-F5344CB8AC3E}">
        <p14:creationId xmlns:p14="http://schemas.microsoft.com/office/powerpoint/2010/main" val="798587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800" b="1" dirty="0" smtClean="0">
                <a:solidFill>
                  <a:schemeClr val="tx2"/>
                </a:solidFill>
              </a:rPr>
              <a:t>Section 7874 – Background</a:t>
            </a:r>
            <a:endParaRPr lang="en-US" sz="2800" b="1" dirty="0">
              <a:solidFill>
                <a:schemeClr val="tx2"/>
              </a:solidFill>
            </a:endParaRPr>
          </a:p>
        </p:txBody>
      </p:sp>
      <p:sp>
        <p:nvSpPr>
          <p:cNvPr id="3" name="Content Placeholder 2"/>
          <p:cNvSpPr>
            <a:spLocks noGrp="1"/>
          </p:cNvSpPr>
          <p:nvPr>
            <p:ph idx="1"/>
          </p:nvPr>
        </p:nvSpPr>
        <p:spPr>
          <a:xfrm>
            <a:off x="533400" y="914400"/>
            <a:ext cx="8229600" cy="5410200"/>
          </a:xfrm>
        </p:spPr>
        <p:txBody>
          <a:bodyPr>
            <a:normAutofit fontScale="55000" lnSpcReduction="20000"/>
          </a:bodyPr>
          <a:lstStyle/>
          <a:p>
            <a:r>
              <a:rPr lang="en-US" dirty="0" smtClean="0"/>
              <a:t>Section 7874 imposes limitations on the ability of domestic corporations to become owned by a foreign parent with the same or largely the same shareholder base.</a:t>
            </a:r>
          </a:p>
          <a:p>
            <a:endParaRPr lang="en-US" dirty="0" smtClean="0"/>
          </a:p>
          <a:p>
            <a:r>
              <a:rPr lang="en-US" dirty="0" smtClean="0"/>
              <a:t>Three cumulative statutory tests trigger section </a:t>
            </a:r>
            <a:r>
              <a:rPr lang="en-US" dirty="0" err="1" smtClean="0"/>
              <a:t>7874’s</a:t>
            </a:r>
            <a:r>
              <a:rPr lang="en-US" dirty="0" smtClean="0"/>
              <a:t> adverse consequences:</a:t>
            </a:r>
          </a:p>
          <a:p>
            <a:endParaRPr lang="en-US" dirty="0" smtClean="0"/>
          </a:p>
          <a:p>
            <a:pPr lvl="1"/>
            <a:r>
              <a:rPr lang="en-US" sz="3300" dirty="0" smtClean="0"/>
              <a:t>“Substantially All” – A foreign corporation acquires substantially all the properties of a domestic corporation</a:t>
            </a:r>
            <a:r>
              <a:rPr lang="en-US" sz="3300" dirty="0" smtClean="0"/>
              <a:t>;</a:t>
            </a:r>
            <a:endParaRPr lang="en-US" sz="3300" dirty="0" smtClean="0"/>
          </a:p>
          <a:p>
            <a:pPr lvl="1"/>
            <a:endParaRPr lang="en-US" sz="3300" dirty="0" smtClean="0"/>
          </a:p>
          <a:p>
            <a:pPr lvl="1"/>
            <a:r>
              <a:rPr lang="en-US" sz="3300" dirty="0" smtClean="0"/>
              <a:t>“Ownership Test” – Shareholders of the US corporation receive at least 60% (or 80%) of the stock of the foreign acquiring corporation </a:t>
            </a:r>
            <a:r>
              <a:rPr lang="en-US" sz="3300" i="1" dirty="0" smtClean="0"/>
              <a:t>by reason of </a:t>
            </a:r>
            <a:r>
              <a:rPr lang="en-US" sz="3300" dirty="0" smtClean="0"/>
              <a:t>their ownership interest in the domestic target; </a:t>
            </a:r>
            <a:r>
              <a:rPr lang="en-US" sz="3300" i="1" dirty="0" smtClean="0"/>
              <a:t>and</a:t>
            </a:r>
          </a:p>
          <a:p>
            <a:pPr lvl="2"/>
            <a:r>
              <a:rPr lang="en-US" sz="2900" i="1" dirty="0" smtClean="0"/>
              <a:t>At the </a:t>
            </a:r>
            <a:r>
              <a:rPr lang="en-US" sz="2900" i="1" u="sng" dirty="0" smtClean="0"/>
              <a:t>&gt;</a:t>
            </a:r>
            <a:r>
              <a:rPr lang="en-US" sz="2900" i="1" dirty="0" smtClean="0"/>
              <a:t>60% level, certain adverse tax consequences are imposed on the acquired U.S. company.</a:t>
            </a:r>
          </a:p>
          <a:p>
            <a:pPr lvl="2"/>
            <a:r>
              <a:rPr lang="en-US" sz="2900" i="1" dirty="0" smtClean="0"/>
              <a:t>At the </a:t>
            </a:r>
            <a:r>
              <a:rPr lang="en-US" sz="2900" i="1" u="sng" dirty="0" smtClean="0"/>
              <a:t>&gt;</a:t>
            </a:r>
            <a:r>
              <a:rPr lang="en-US" sz="2900" i="1" dirty="0" smtClean="0"/>
              <a:t>80% level, the foreign acquiring corporation is treated as a U.S. corporation for U.S. tax purposes.</a:t>
            </a:r>
          </a:p>
          <a:p>
            <a:pPr lvl="1"/>
            <a:endParaRPr lang="en-US" sz="3300" i="1" dirty="0" smtClean="0"/>
          </a:p>
          <a:p>
            <a:pPr lvl="1"/>
            <a:r>
              <a:rPr lang="en-US" sz="3300" dirty="0" smtClean="0"/>
              <a:t>“Substantial Business Activities” – The group of which the foreign acquiring corporation is a member does not conduct substantial business activities in the foreign acquiring corporation’s jurisdiction of incorporation.</a:t>
            </a:r>
            <a:endParaRPr lang="en-US" sz="3300" dirty="0"/>
          </a:p>
        </p:txBody>
      </p:sp>
      <p:sp>
        <p:nvSpPr>
          <p:cNvPr id="4" name="Slide Number Placeholder 3"/>
          <p:cNvSpPr>
            <a:spLocks noGrp="1"/>
          </p:cNvSpPr>
          <p:nvPr>
            <p:ph type="sldNum" sz="quarter" idx="12"/>
          </p:nvPr>
        </p:nvSpPr>
        <p:spPr/>
        <p:txBody>
          <a:bodyPr/>
          <a:lstStyle/>
          <a:p>
            <a:fld id="{572347B4-828C-486E-B2AF-1A8320982C3C}" type="slidenum">
              <a:rPr lang="en-US" smtClean="0"/>
              <a:t>2</a:t>
            </a:fld>
            <a:endParaRPr lang="en-US" dirty="0"/>
          </a:p>
        </p:txBody>
      </p:sp>
    </p:spTree>
    <p:extLst>
      <p:ext uri="{BB962C8B-B14F-4D97-AF65-F5344CB8AC3E}">
        <p14:creationId xmlns:p14="http://schemas.microsoft.com/office/powerpoint/2010/main" val="2251344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2800" b="1" dirty="0" smtClean="0">
                <a:solidFill>
                  <a:schemeClr val="tx2"/>
                </a:solidFill>
              </a:rPr>
              <a:t>Section 7874 – Self Inversion Transactions</a:t>
            </a:r>
            <a:endParaRPr lang="en-US" sz="2800" b="1" dirty="0">
              <a:solidFill>
                <a:schemeClr val="tx2"/>
              </a:solidFill>
            </a:endParaRPr>
          </a:p>
        </p:txBody>
      </p:sp>
      <p:sp>
        <p:nvSpPr>
          <p:cNvPr id="3" name="Content Placeholder 2"/>
          <p:cNvSpPr>
            <a:spLocks noGrp="1"/>
          </p:cNvSpPr>
          <p:nvPr>
            <p:ph idx="1"/>
          </p:nvPr>
        </p:nvSpPr>
        <p:spPr>
          <a:xfrm>
            <a:off x="228600" y="1141435"/>
            <a:ext cx="8906493" cy="1525565"/>
          </a:xfrm>
        </p:spPr>
        <p:txBody>
          <a:bodyPr>
            <a:normAutofit fontScale="85000" lnSpcReduction="20000"/>
          </a:bodyPr>
          <a:lstStyle/>
          <a:p>
            <a:pPr marL="0" indent="0" algn="ctr">
              <a:buNone/>
            </a:pPr>
            <a:r>
              <a:rPr lang="en-US" sz="2000" b="1" dirty="0" smtClean="0"/>
              <a:t>U.S. Parent </a:t>
            </a:r>
            <a:r>
              <a:rPr lang="en-US" sz="2000" b="1" dirty="0" err="1" smtClean="0"/>
              <a:t>Redomiciles</a:t>
            </a:r>
            <a:r>
              <a:rPr lang="en-US" sz="2000" b="1" dirty="0" smtClean="0"/>
              <a:t> on a Stand-Alone Basis</a:t>
            </a:r>
          </a:p>
          <a:p>
            <a:pPr marL="457200" indent="-457200"/>
            <a:r>
              <a:rPr lang="en-US" sz="2000" dirty="0" smtClean="0"/>
              <a:t>U.S. Parent, or an agent acting on its behalf, forms a new foreign subsidiary (“New Foreign Co.”) that will serve as the public parent of the post-redomiciliation group.</a:t>
            </a:r>
          </a:p>
          <a:p>
            <a:pPr marL="457200" indent="-457200"/>
            <a:r>
              <a:rPr lang="en-US" sz="2000" dirty="0" smtClean="0"/>
              <a:t>New Foreign Co. forms a new U.S. merger sub, which merges with and into U.S. Parent with U.S. Parent surviving and the U.S. Parent shareholders </a:t>
            </a:r>
            <a:r>
              <a:rPr lang="en-US" sz="2000" dirty="0" smtClean="0"/>
              <a:t>exchange </a:t>
            </a:r>
            <a:r>
              <a:rPr lang="en-US" sz="2000" dirty="0" smtClean="0"/>
              <a:t>their U.S. Parent stock for New Foreign Co. stock.</a:t>
            </a:r>
          </a:p>
        </p:txBody>
      </p:sp>
      <p:sp>
        <p:nvSpPr>
          <p:cNvPr id="4" name="Slide Number Placeholder 3"/>
          <p:cNvSpPr>
            <a:spLocks noGrp="1"/>
          </p:cNvSpPr>
          <p:nvPr>
            <p:ph type="sldNum" sz="quarter" idx="12"/>
          </p:nvPr>
        </p:nvSpPr>
        <p:spPr>
          <a:xfrm>
            <a:off x="6781800" y="6248400"/>
            <a:ext cx="2133600" cy="365125"/>
          </a:xfrm>
        </p:spPr>
        <p:txBody>
          <a:bodyPr/>
          <a:lstStyle/>
          <a:p>
            <a:fld id="{572347B4-828C-486E-B2AF-1A8320982C3C}" type="slidenum">
              <a:rPr lang="en-US" smtClean="0"/>
              <a:t>3</a:t>
            </a:fld>
            <a:endParaRPr lang="en-US" dirty="0"/>
          </a:p>
        </p:txBody>
      </p:sp>
      <p:sp>
        <p:nvSpPr>
          <p:cNvPr id="26" name="Rectangle 25"/>
          <p:cNvSpPr/>
          <p:nvPr/>
        </p:nvSpPr>
        <p:spPr>
          <a:xfrm>
            <a:off x="3048000" y="44958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New Foreign Co.</a:t>
            </a:r>
            <a:endParaRPr lang="en-US" sz="1300" dirty="0"/>
          </a:p>
        </p:txBody>
      </p:sp>
      <p:sp>
        <p:nvSpPr>
          <p:cNvPr id="27" name="Rectangle 26"/>
          <p:cNvSpPr/>
          <p:nvPr/>
        </p:nvSpPr>
        <p:spPr>
          <a:xfrm>
            <a:off x="773083" y="3584207"/>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Parent</a:t>
            </a:r>
            <a:endParaRPr lang="en-US" sz="1400" dirty="0"/>
          </a:p>
        </p:txBody>
      </p:sp>
      <p:sp>
        <p:nvSpPr>
          <p:cNvPr id="28" name="Oval 27"/>
          <p:cNvSpPr/>
          <p:nvPr/>
        </p:nvSpPr>
        <p:spPr>
          <a:xfrm>
            <a:off x="762000" y="2743200"/>
            <a:ext cx="1177636"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U.S. Parent </a:t>
            </a:r>
            <a:r>
              <a:rPr lang="en-US" sz="1200" dirty="0" err="1" smtClean="0"/>
              <a:t>SHs</a:t>
            </a:r>
            <a:endParaRPr lang="en-US" sz="1200" dirty="0"/>
          </a:p>
        </p:txBody>
      </p:sp>
      <p:cxnSp>
        <p:nvCxnSpPr>
          <p:cNvPr id="32" name="Straight Connector 31"/>
          <p:cNvCxnSpPr>
            <a:stCxn id="28" idx="4"/>
            <a:endCxn id="27" idx="0"/>
          </p:cNvCxnSpPr>
          <p:nvPr/>
        </p:nvCxnSpPr>
        <p:spPr>
          <a:xfrm>
            <a:off x="1350818" y="3276600"/>
            <a:ext cx="11083" cy="3076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Elbow Connector 13"/>
          <p:cNvCxnSpPr>
            <a:stCxn id="54" idx="3"/>
            <a:endCxn id="27" idx="3"/>
          </p:cNvCxnSpPr>
          <p:nvPr/>
        </p:nvCxnSpPr>
        <p:spPr>
          <a:xfrm flipH="1" flipV="1">
            <a:off x="1950719" y="3850907"/>
            <a:ext cx="2274917" cy="1728022"/>
          </a:xfrm>
          <a:prstGeom prst="curvedConnector3">
            <a:avLst>
              <a:gd name="adj1" fmla="val -10049"/>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2" name="Right Arrow 41"/>
          <p:cNvSpPr/>
          <p:nvPr/>
        </p:nvSpPr>
        <p:spPr>
          <a:xfrm>
            <a:off x="4495800" y="3663716"/>
            <a:ext cx="990600" cy="3429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400800" y="38100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New Foreign Co.</a:t>
            </a:r>
            <a:endParaRPr lang="en-US" sz="1300" dirty="0"/>
          </a:p>
        </p:txBody>
      </p:sp>
      <p:sp>
        <p:nvSpPr>
          <p:cNvPr id="44" name="Oval 43"/>
          <p:cNvSpPr/>
          <p:nvPr/>
        </p:nvSpPr>
        <p:spPr>
          <a:xfrm>
            <a:off x="6248616" y="2743200"/>
            <a:ext cx="1492135"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Former U.S. Parent </a:t>
            </a:r>
            <a:r>
              <a:rPr lang="en-US" sz="1200" dirty="0" err="1" smtClean="0"/>
              <a:t>SHs</a:t>
            </a:r>
            <a:endParaRPr lang="en-US" sz="1200" dirty="0"/>
          </a:p>
        </p:txBody>
      </p:sp>
      <p:cxnSp>
        <p:nvCxnSpPr>
          <p:cNvPr id="47" name="Straight Connector 46"/>
          <p:cNvCxnSpPr>
            <a:stCxn id="44" idx="4"/>
            <a:endCxn id="43" idx="0"/>
          </p:cNvCxnSpPr>
          <p:nvPr/>
        </p:nvCxnSpPr>
        <p:spPr>
          <a:xfrm flipH="1">
            <a:off x="6989618" y="3352800"/>
            <a:ext cx="5066"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52400" y="44958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4" name="Rectangle 33"/>
          <p:cNvSpPr/>
          <p:nvPr/>
        </p:nvSpPr>
        <p:spPr>
          <a:xfrm>
            <a:off x="228600" y="45720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Subs</a:t>
            </a:r>
            <a:endParaRPr lang="en-US" sz="1400" dirty="0"/>
          </a:p>
        </p:txBody>
      </p:sp>
      <p:sp>
        <p:nvSpPr>
          <p:cNvPr id="35" name="Rectangle 34"/>
          <p:cNvSpPr/>
          <p:nvPr/>
        </p:nvSpPr>
        <p:spPr>
          <a:xfrm>
            <a:off x="1565564" y="44958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6" name="Rectangle 35"/>
          <p:cNvSpPr/>
          <p:nvPr/>
        </p:nvSpPr>
        <p:spPr>
          <a:xfrm>
            <a:off x="1641764" y="45720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Foreign Subs</a:t>
            </a:r>
            <a:endParaRPr lang="en-US" sz="1400" dirty="0"/>
          </a:p>
        </p:txBody>
      </p:sp>
      <p:cxnSp>
        <p:nvCxnSpPr>
          <p:cNvPr id="8" name="Elbow Connector 7"/>
          <p:cNvCxnSpPr>
            <a:stCxn id="27" idx="2"/>
            <a:endCxn id="33" idx="0"/>
          </p:cNvCxnSpPr>
          <p:nvPr/>
        </p:nvCxnSpPr>
        <p:spPr>
          <a:xfrm rot="5400000">
            <a:off x="862464" y="3996362"/>
            <a:ext cx="378193" cy="62068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27" idx="2"/>
            <a:endCxn id="26" idx="0"/>
          </p:cNvCxnSpPr>
          <p:nvPr/>
        </p:nvCxnSpPr>
        <p:spPr>
          <a:xfrm rot="16200000" flipH="1">
            <a:off x="2310263" y="3169244"/>
            <a:ext cx="378193" cy="22749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5" name="Elbow Connector 44"/>
          <p:cNvCxnSpPr>
            <a:stCxn id="27" idx="2"/>
            <a:endCxn id="35" idx="0"/>
          </p:cNvCxnSpPr>
          <p:nvPr/>
        </p:nvCxnSpPr>
        <p:spPr>
          <a:xfrm rot="16200000" flipH="1">
            <a:off x="1569045" y="3910462"/>
            <a:ext cx="378193" cy="79248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3048000" y="5312229"/>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Merger Sub</a:t>
            </a:r>
            <a:endParaRPr lang="en-US" sz="1400" dirty="0"/>
          </a:p>
        </p:txBody>
      </p:sp>
      <p:sp>
        <p:nvSpPr>
          <p:cNvPr id="55" name="TextBox 54"/>
          <p:cNvSpPr txBox="1"/>
          <p:nvPr/>
        </p:nvSpPr>
        <p:spPr>
          <a:xfrm>
            <a:off x="2230582" y="3605795"/>
            <a:ext cx="1824795" cy="276999"/>
          </a:xfrm>
          <a:prstGeom prst="rect">
            <a:avLst/>
          </a:prstGeom>
          <a:noFill/>
        </p:spPr>
        <p:txBody>
          <a:bodyPr wrap="none" rtlCol="0">
            <a:spAutoFit/>
          </a:bodyPr>
          <a:lstStyle/>
          <a:p>
            <a:r>
              <a:rPr lang="en-US" sz="1200" dirty="0" smtClean="0"/>
              <a:t>Reverse Subsidiary Merger</a:t>
            </a:r>
            <a:endParaRPr lang="en-US" sz="1200" dirty="0"/>
          </a:p>
        </p:txBody>
      </p:sp>
      <p:sp>
        <p:nvSpPr>
          <p:cNvPr id="56" name="Rectangle 55"/>
          <p:cNvSpPr/>
          <p:nvPr/>
        </p:nvSpPr>
        <p:spPr>
          <a:xfrm>
            <a:off x="6400997" y="4651007"/>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Parent</a:t>
            </a:r>
            <a:endParaRPr lang="en-US" sz="1400" dirty="0"/>
          </a:p>
        </p:txBody>
      </p:sp>
      <p:cxnSp>
        <p:nvCxnSpPr>
          <p:cNvPr id="57" name="Straight Connector 56"/>
          <p:cNvCxnSpPr>
            <a:stCxn id="43" idx="2"/>
            <a:endCxn id="56" idx="0"/>
          </p:cNvCxnSpPr>
          <p:nvPr/>
        </p:nvCxnSpPr>
        <p:spPr>
          <a:xfrm>
            <a:off x="6989618" y="4343400"/>
            <a:ext cx="197" cy="307607"/>
          </a:xfrm>
          <a:prstGeom prst="line">
            <a:avLst/>
          </a:prstGeom>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5780314" y="55626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9" name="Rectangle 58"/>
          <p:cNvSpPr/>
          <p:nvPr/>
        </p:nvSpPr>
        <p:spPr>
          <a:xfrm>
            <a:off x="5856514" y="56388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Subs</a:t>
            </a:r>
            <a:endParaRPr lang="en-US" sz="1400" dirty="0"/>
          </a:p>
        </p:txBody>
      </p:sp>
      <p:sp>
        <p:nvSpPr>
          <p:cNvPr id="60" name="Rectangle 59"/>
          <p:cNvSpPr/>
          <p:nvPr/>
        </p:nvSpPr>
        <p:spPr>
          <a:xfrm>
            <a:off x="7193478" y="55626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61" name="Rectangle 60"/>
          <p:cNvSpPr/>
          <p:nvPr/>
        </p:nvSpPr>
        <p:spPr>
          <a:xfrm>
            <a:off x="7269678" y="56388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Foreign Subs</a:t>
            </a:r>
            <a:endParaRPr lang="en-US" sz="1400" dirty="0"/>
          </a:p>
        </p:txBody>
      </p:sp>
      <p:cxnSp>
        <p:nvCxnSpPr>
          <p:cNvPr id="62" name="Elbow Connector 61"/>
          <p:cNvCxnSpPr>
            <a:stCxn id="56" idx="2"/>
            <a:endCxn id="58" idx="0"/>
          </p:cNvCxnSpPr>
          <p:nvPr/>
        </p:nvCxnSpPr>
        <p:spPr>
          <a:xfrm rot="5400000">
            <a:off x="6490378" y="5063162"/>
            <a:ext cx="378193" cy="62068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56" idx="2"/>
            <a:endCxn id="60" idx="0"/>
          </p:cNvCxnSpPr>
          <p:nvPr/>
        </p:nvCxnSpPr>
        <p:spPr>
          <a:xfrm rot="16200000" flipH="1">
            <a:off x="7196959" y="4977262"/>
            <a:ext cx="378193" cy="79248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26" idx="2"/>
            <a:endCxn id="54" idx="0"/>
          </p:cNvCxnSpPr>
          <p:nvPr/>
        </p:nvCxnSpPr>
        <p:spPr>
          <a:xfrm>
            <a:off x="3636818" y="5029200"/>
            <a:ext cx="0" cy="28302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9088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800" b="1" dirty="0" smtClean="0">
                <a:solidFill>
                  <a:schemeClr val="tx2"/>
                </a:solidFill>
              </a:rPr>
              <a:t>Self-Inversion – Tax Consequences</a:t>
            </a:r>
            <a:endParaRPr lang="en-US" sz="2800" b="1" dirty="0">
              <a:solidFill>
                <a:schemeClr val="tx2"/>
              </a:solidFill>
            </a:endParaRPr>
          </a:p>
        </p:txBody>
      </p:sp>
      <p:sp>
        <p:nvSpPr>
          <p:cNvPr id="3" name="Content Placeholder 2"/>
          <p:cNvSpPr>
            <a:spLocks noGrp="1"/>
          </p:cNvSpPr>
          <p:nvPr>
            <p:ph idx="1"/>
          </p:nvPr>
        </p:nvSpPr>
        <p:spPr>
          <a:xfrm>
            <a:off x="533400" y="990600"/>
            <a:ext cx="8229600" cy="5334000"/>
          </a:xfrm>
        </p:spPr>
        <p:txBody>
          <a:bodyPr>
            <a:normAutofit fontScale="62500" lnSpcReduction="20000"/>
          </a:bodyPr>
          <a:lstStyle/>
          <a:p>
            <a:r>
              <a:rPr lang="en-US" b="1" dirty="0" smtClean="0"/>
              <a:t>Section 7874 Considerations</a:t>
            </a:r>
          </a:p>
          <a:p>
            <a:pPr lvl="1"/>
            <a:r>
              <a:rPr lang="en-US" dirty="0" smtClean="0"/>
              <a:t>The transaction can only succeed – i.e., New Foreign Co. will only be respected as a foreign corporation for U.S</a:t>
            </a:r>
            <a:r>
              <a:rPr lang="en-US" dirty="0"/>
              <a:t>.</a:t>
            </a:r>
            <a:r>
              <a:rPr lang="en-US" dirty="0" smtClean="0"/>
              <a:t> tax purposes – if the New Foreign Co. group has “substantial business activities” in New Foreign Co.’s country of incorporation.</a:t>
            </a:r>
          </a:p>
          <a:p>
            <a:pPr lvl="1"/>
            <a:r>
              <a:rPr lang="en-US" dirty="0" smtClean="0"/>
              <a:t>2012 Temporary Regulations – substantial business activities is defined as 25% of each of (i) tangible assets, (ii) gross income (based on the destination of sales/services), and (iii) employees (measured by both headcount and compensation).</a:t>
            </a:r>
          </a:p>
          <a:p>
            <a:pPr lvl="2"/>
            <a:r>
              <a:rPr lang="en-US" dirty="0" smtClean="0"/>
              <a:t>These regulations replaced the prior “facts and circumstances” test for determining substantial business activities.</a:t>
            </a:r>
          </a:p>
          <a:p>
            <a:pPr lvl="2"/>
            <a:r>
              <a:rPr lang="en-US" dirty="0" smtClean="0"/>
              <a:t>The 2012 regulations preclude self-inversion transactions for </a:t>
            </a:r>
            <a:r>
              <a:rPr lang="en-US" dirty="0" smtClean="0"/>
              <a:t>geographically-diversified </a:t>
            </a:r>
            <a:r>
              <a:rPr lang="en-US" dirty="0" smtClean="0"/>
              <a:t>multinational </a:t>
            </a:r>
            <a:r>
              <a:rPr lang="en-US" dirty="0" smtClean="0"/>
              <a:t>companies. </a:t>
            </a:r>
            <a:endParaRPr lang="en-US" dirty="0" smtClean="0"/>
          </a:p>
          <a:p>
            <a:pPr lvl="1"/>
            <a:r>
              <a:rPr lang="en-US" dirty="0" smtClean="0"/>
              <a:t>Since these regulations were put in place, most redomiciliation transactions have occurred in the context of business combination transactions.</a:t>
            </a:r>
          </a:p>
          <a:p>
            <a:endParaRPr lang="en-US" dirty="0" smtClean="0"/>
          </a:p>
          <a:p>
            <a:r>
              <a:rPr lang="en-US" b="1" dirty="0" smtClean="0"/>
              <a:t>Shareholder Tax Considerations</a:t>
            </a:r>
            <a:endParaRPr lang="en-US" b="1" dirty="0"/>
          </a:p>
          <a:p>
            <a:pPr lvl="1"/>
            <a:r>
              <a:rPr lang="en-US" b="1" dirty="0" smtClean="0"/>
              <a:t>Shareholder Gain Recognition</a:t>
            </a:r>
            <a:r>
              <a:rPr lang="en-US" dirty="0" smtClean="0"/>
              <a:t> – Under section 367, U.S. persons who are shareholders of U.S. Parent would recognize gain (but not loss) in the transaction, even though the transaction otherwise qualifies as a tax-free reorganization under the subchapter C rules.</a:t>
            </a:r>
          </a:p>
        </p:txBody>
      </p:sp>
      <p:sp>
        <p:nvSpPr>
          <p:cNvPr id="4" name="Slide Number Placeholder 3"/>
          <p:cNvSpPr>
            <a:spLocks noGrp="1"/>
          </p:cNvSpPr>
          <p:nvPr>
            <p:ph type="sldNum" sz="quarter" idx="12"/>
          </p:nvPr>
        </p:nvSpPr>
        <p:spPr/>
        <p:txBody>
          <a:bodyPr/>
          <a:lstStyle/>
          <a:p>
            <a:fld id="{572347B4-828C-486E-B2AF-1A8320982C3C}" type="slidenum">
              <a:rPr lang="en-US" smtClean="0"/>
              <a:t>4</a:t>
            </a:fld>
            <a:endParaRPr lang="en-US" dirty="0"/>
          </a:p>
        </p:txBody>
      </p:sp>
    </p:spTree>
    <p:extLst>
      <p:ext uri="{BB962C8B-B14F-4D97-AF65-F5344CB8AC3E}">
        <p14:creationId xmlns:p14="http://schemas.microsoft.com/office/powerpoint/2010/main" val="2736179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2800" b="1" dirty="0" smtClean="0">
                <a:solidFill>
                  <a:schemeClr val="tx2"/>
                </a:solidFill>
              </a:rPr>
              <a:t>Section 7874 – Cross-Border Combination Transactions</a:t>
            </a:r>
            <a:endParaRPr lang="en-US" sz="2800" b="1" dirty="0">
              <a:solidFill>
                <a:schemeClr val="tx2"/>
              </a:solidFill>
            </a:endParaRPr>
          </a:p>
        </p:txBody>
      </p:sp>
      <p:sp>
        <p:nvSpPr>
          <p:cNvPr id="3" name="Content Placeholder 2"/>
          <p:cNvSpPr>
            <a:spLocks noGrp="1"/>
          </p:cNvSpPr>
          <p:nvPr>
            <p:ph idx="1"/>
          </p:nvPr>
        </p:nvSpPr>
        <p:spPr>
          <a:xfrm>
            <a:off x="228600" y="914400"/>
            <a:ext cx="8906493" cy="1906565"/>
          </a:xfrm>
        </p:spPr>
        <p:txBody>
          <a:bodyPr>
            <a:normAutofit fontScale="77500" lnSpcReduction="20000"/>
          </a:bodyPr>
          <a:lstStyle/>
          <a:p>
            <a:pPr marL="0" indent="0" algn="ctr">
              <a:buNone/>
            </a:pPr>
            <a:r>
              <a:rPr lang="en-US" sz="2000" b="1" dirty="0" smtClean="0"/>
              <a:t>U.S. Target and Foreign Target Combine Under a Newly-Formed Foreign Company</a:t>
            </a:r>
          </a:p>
          <a:p>
            <a:pPr marL="457200" indent="-457200"/>
            <a:r>
              <a:rPr lang="en-US" sz="2000" dirty="0" smtClean="0"/>
              <a:t>U.S. Target, or an agent acting on its behalf, forms a new foreign subsidiary (“New Foreign Co.”) that will serve as the public parent of the combined group.</a:t>
            </a:r>
          </a:p>
          <a:p>
            <a:pPr marL="457200" indent="-457200"/>
            <a:r>
              <a:rPr lang="en-US" sz="2000" dirty="0" smtClean="0"/>
              <a:t>New Foreign Co. forms a new U.S. merger sub, which merges with and into U.S. Parent with U.S. Parent </a:t>
            </a:r>
            <a:r>
              <a:rPr lang="en-US" sz="2000" dirty="0" smtClean="0"/>
              <a:t>surviving, </a:t>
            </a:r>
            <a:r>
              <a:rPr lang="en-US" sz="2000" dirty="0" smtClean="0"/>
              <a:t>and the U.S. Parent shareholders </a:t>
            </a:r>
            <a:r>
              <a:rPr lang="en-US" sz="2000" dirty="0" smtClean="0"/>
              <a:t>exchange </a:t>
            </a:r>
            <a:r>
              <a:rPr lang="en-US" sz="2000" dirty="0" smtClean="0"/>
              <a:t>their U.S. Parent stock for New Foreign Co. stock.</a:t>
            </a:r>
          </a:p>
          <a:p>
            <a:pPr marL="457200" indent="-457200"/>
            <a:r>
              <a:rPr lang="en-US" sz="2000" dirty="0" smtClean="0"/>
              <a:t>Foreign Target shareholders exchange their Foreign Target stock for New Foreign Co. stock in a share exchange or merger effected under the relevant local law (e.g., scheme of arrangement).</a:t>
            </a:r>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0" indent="0">
              <a:buNone/>
            </a:pPr>
            <a:endParaRPr lang="en-US" sz="2000" b="1" dirty="0" smtClean="0"/>
          </a:p>
          <a:p>
            <a:pPr marL="857250" lvl="1" indent="-457200"/>
            <a:endParaRPr lang="en-US" sz="1600" dirty="0" smtClean="0"/>
          </a:p>
        </p:txBody>
      </p:sp>
      <p:sp>
        <p:nvSpPr>
          <p:cNvPr id="4" name="Slide Number Placeholder 3"/>
          <p:cNvSpPr>
            <a:spLocks noGrp="1"/>
          </p:cNvSpPr>
          <p:nvPr>
            <p:ph type="sldNum" sz="quarter" idx="12"/>
          </p:nvPr>
        </p:nvSpPr>
        <p:spPr>
          <a:xfrm>
            <a:off x="6781800" y="6248400"/>
            <a:ext cx="2133600" cy="365125"/>
          </a:xfrm>
        </p:spPr>
        <p:txBody>
          <a:bodyPr/>
          <a:lstStyle/>
          <a:p>
            <a:fld id="{572347B4-828C-486E-B2AF-1A8320982C3C}" type="slidenum">
              <a:rPr lang="en-US" smtClean="0"/>
              <a:t>5</a:t>
            </a:fld>
            <a:endParaRPr lang="en-US" dirty="0"/>
          </a:p>
        </p:txBody>
      </p:sp>
      <p:sp>
        <p:nvSpPr>
          <p:cNvPr id="37" name="Rectangle 36"/>
          <p:cNvSpPr/>
          <p:nvPr/>
        </p:nvSpPr>
        <p:spPr>
          <a:xfrm>
            <a:off x="762000" y="48006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New Foreign Co.</a:t>
            </a:r>
            <a:endParaRPr lang="en-US" sz="1300" dirty="0"/>
          </a:p>
        </p:txBody>
      </p:sp>
      <p:sp>
        <p:nvSpPr>
          <p:cNvPr id="40" name="Rectangle 39"/>
          <p:cNvSpPr/>
          <p:nvPr/>
        </p:nvSpPr>
        <p:spPr>
          <a:xfrm>
            <a:off x="762197" y="3889007"/>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Target</a:t>
            </a:r>
            <a:endParaRPr lang="en-US" sz="1400" dirty="0"/>
          </a:p>
        </p:txBody>
      </p:sp>
      <p:sp>
        <p:nvSpPr>
          <p:cNvPr id="41" name="Oval 40"/>
          <p:cNvSpPr/>
          <p:nvPr/>
        </p:nvSpPr>
        <p:spPr>
          <a:xfrm>
            <a:off x="762000" y="3200400"/>
            <a:ext cx="1177636"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U.S. Target </a:t>
            </a:r>
            <a:r>
              <a:rPr lang="en-US" sz="1200" dirty="0" err="1" smtClean="0"/>
              <a:t>SHs</a:t>
            </a:r>
            <a:endParaRPr lang="en-US" sz="1200" dirty="0"/>
          </a:p>
        </p:txBody>
      </p:sp>
      <p:sp>
        <p:nvSpPr>
          <p:cNvPr id="46" name="TextBox 45"/>
          <p:cNvSpPr txBox="1"/>
          <p:nvPr/>
        </p:nvSpPr>
        <p:spPr>
          <a:xfrm>
            <a:off x="152400" y="3960742"/>
            <a:ext cx="620683" cy="461665"/>
          </a:xfrm>
          <a:prstGeom prst="rect">
            <a:avLst/>
          </a:prstGeom>
          <a:noFill/>
        </p:spPr>
        <p:txBody>
          <a:bodyPr wrap="none" rtlCol="0">
            <a:spAutoFit/>
          </a:bodyPr>
          <a:lstStyle/>
          <a:p>
            <a:r>
              <a:rPr lang="en-US" sz="1200" dirty="0" err="1" smtClean="0"/>
              <a:t>FMV</a:t>
            </a:r>
            <a:r>
              <a:rPr lang="en-US" sz="1200" dirty="0" smtClean="0"/>
              <a:t> = </a:t>
            </a:r>
          </a:p>
          <a:p>
            <a:r>
              <a:rPr lang="en-US" sz="1200" dirty="0" err="1" smtClean="0"/>
              <a:t>79X</a:t>
            </a:r>
            <a:endParaRPr lang="en-US" sz="1200" dirty="0"/>
          </a:p>
        </p:txBody>
      </p:sp>
      <p:cxnSp>
        <p:nvCxnSpPr>
          <p:cNvPr id="48" name="Straight Connector 47"/>
          <p:cNvCxnSpPr>
            <a:stCxn id="41" idx="4"/>
            <a:endCxn id="40" idx="0"/>
          </p:cNvCxnSpPr>
          <p:nvPr/>
        </p:nvCxnSpPr>
        <p:spPr>
          <a:xfrm>
            <a:off x="1350818" y="3581400"/>
            <a:ext cx="197" cy="307607"/>
          </a:xfrm>
          <a:prstGeom prst="line">
            <a:avLst/>
          </a:prstGeom>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3158881" y="3200400"/>
            <a:ext cx="1253836"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Foreign Target SHs</a:t>
            </a:r>
            <a:endParaRPr lang="en-US" sz="1200" dirty="0"/>
          </a:p>
        </p:txBody>
      </p:sp>
      <p:cxnSp>
        <p:nvCxnSpPr>
          <p:cNvPr id="50" name="Elbow Connector 13"/>
          <p:cNvCxnSpPr>
            <a:stCxn id="79" idx="3"/>
            <a:endCxn id="41" idx="6"/>
          </p:cNvCxnSpPr>
          <p:nvPr/>
        </p:nvCxnSpPr>
        <p:spPr>
          <a:xfrm flipV="1">
            <a:off x="1939636" y="3390900"/>
            <a:ext cx="12700" cy="2416629"/>
          </a:xfrm>
          <a:prstGeom prst="curvedConnector3">
            <a:avLst>
              <a:gd name="adj1" fmla="val 180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3657600" y="3880200"/>
            <a:ext cx="1143000" cy="276999"/>
          </a:xfrm>
          <a:prstGeom prst="rect">
            <a:avLst/>
          </a:prstGeom>
          <a:noFill/>
        </p:spPr>
        <p:txBody>
          <a:bodyPr wrap="square" rtlCol="0">
            <a:spAutoFit/>
          </a:bodyPr>
          <a:lstStyle/>
          <a:p>
            <a:r>
              <a:rPr lang="en-US" sz="1200" dirty="0" err="1" smtClean="0"/>
              <a:t>21X</a:t>
            </a:r>
            <a:r>
              <a:rPr lang="en-US" sz="1200" dirty="0" smtClean="0"/>
              <a:t> Cash</a:t>
            </a:r>
            <a:endParaRPr lang="en-US" sz="1200" dirty="0"/>
          </a:p>
        </p:txBody>
      </p:sp>
      <p:sp>
        <p:nvSpPr>
          <p:cNvPr id="52" name="Right Arrow 51"/>
          <p:cNvSpPr/>
          <p:nvPr/>
        </p:nvSpPr>
        <p:spPr>
          <a:xfrm>
            <a:off x="4495800" y="3968516"/>
            <a:ext cx="990600" cy="3429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400800" y="41148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New Foreign Co.</a:t>
            </a:r>
            <a:endParaRPr lang="en-US" sz="1300" dirty="0"/>
          </a:p>
        </p:txBody>
      </p:sp>
      <p:sp>
        <p:nvSpPr>
          <p:cNvPr id="64" name="Oval 63"/>
          <p:cNvSpPr/>
          <p:nvPr/>
        </p:nvSpPr>
        <p:spPr>
          <a:xfrm>
            <a:off x="5497483" y="3276600"/>
            <a:ext cx="1177636"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U.S. Target </a:t>
            </a:r>
            <a:r>
              <a:rPr lang="en-US" sz="1200" dirty="0" err="1" smtClean="0"/>
              <a:t>SHs</a:t>
            </a:r>
            <a:endParaRPr lang="en-US" sz="1200" dirty="0"/>
          </a:p>
        </p:txBody>
      </p:sp>
      <p:sp>
        <p:nvSpPr>
          <p:cNvPr id="65" name="Oval 64"/>
          <p:cNvSpPr/>
          <p:nvPr/>
        </p:nvSpPr>
        <p:spPr>
          <a:xfrm>
            <a:off x="7356072" y="3303635"/>
            <a:ext cx="1253836"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Foreign Target </a:t>
            </a:r>
            <a:r>
              <a:rPr lang="en-US" sz="1200" dirty="0" err="1" smtClean="0"/>
              <a:t>SHs</a:t>
            </a:r>
            <a:endParaRPr lang="en-US" sz="1200" dirty="0"/>
          </a:p>
        </p:txBody>
      </p:sp>
      <p:cxnSp>
        <p:nvCxnSpPr>
          <p:cNvPr id="66" name="Straight Connector 65"/>
          <p:cNvCxnSpPr>
            <a:stCxn id="64" idx="4"/>
            <a:endCxn id="53" idx="0"/>
          </p:cNvCxnSpPr>
          <p:nvPr/>
        </p:nvCxnSpPr>
        <p:spPr>
          <a:xfrm>
            <a:off x="6086301" y="3657600"/>
            <a:ext cx="903317"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5" idx="4"/>
            <a:endCxn id="53" idx="0"/>
          </p:cNvCxnSpPr>
          <p:nvPr/>
        </p:nvCxnSpPr>
        <p:spPr>
          <a:xfrm flipH="1">
            <a:off x="6989618" y="3684635"/>
            <a:ext cx="993372" cy="430165"/>
          </a:xfrm>
          <a:prstGeom prst="line">
            <a:avLst/>
          </a:prstGeom>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7620000" y="4191000"/>
            <a:ext cx="620683" cy="461665"/>
          </a:xfrm>
          <a:prstGeom prst="rect">
            <a:avLst/>
          </a:prstGeom>
          <a:noFill/>
        </p:spPr>
        <p:txBody>
          <a:bodyPr wrap="none" rtlCol="0">
            <a:spAutoFit/>
          </a:bodyPr>
          <a:lstStyle/>
          <a:p>
            <a:r>
              <a:rPr lang="en-US" sz="1200" dirty="0" err="1" smtClean="0"/>
              <a:t>FMV</a:t>
            </a:r>
            <a:r>
              <a:rPr lang="en-US" sz="1200" dirty="0" smtClean="0"/>
              <a:t> = </a:t>
            </a:r>
          </a:p>
          <a:p>
            <a:r>
              <a:rPr lang="en-US" sz="1200" dirty="0" err="1" smtClean="0"/>
              <a:t>100X</a:t>
            </a:r>
            <a:endParaRPr lang="en-US" sz="1200" dirty="0"/>
          </a:p>
        </p:txBody>
      </p:sp>
      <p:sp>
        <p:nvSpPr>
          <p:cNvPr id="69" name="TextBox 68"/>
          <p:cNvSpPr txBox="1"/>
          <p:nvPr/>
        </p:nvSpPr>
        <p:spPr>
          <a:xfrm>
            <a:off x="6054436" y="3733800"/>
            <a:ext cx="452368" cy="276999"/>
          </a:xfrm>
          <a:prstGeom prst="rect">
            <a:avLst/>
          </a:prstGeom>
          <a:noFill/>
        </p:spPr>
        <p:txBody>
          <a:bodyPr wrap="none" rtlCol="0">
            <a:spAutoFit/>
          </a:bodyPr>
          <a:lstStyle/>
          <a:p>
            <a:r>
              <a:rPr lang="en-US" sz="1200" dirty="0" smtClean="0"/>
              <a:t>79%</a:t>
            </a:r>
            <a:endParaRPr lang="en-US" sz="1200" dirty="0"/>
          </a:p>
        </p:txBody>
      </p:sp>
      <p:sp>
        <p:nvSpPr>
          <p:cNvPr id="70" name="TextBox 69"/>
          <p:cNvSpPr txBox="1"/>
          <p:nvPr/>
        </p:nvSpPr>
        <p:spPr>
          <a:xfrm>
            <a:off x="7640782" y="3832086"/>
            <a:ext cx="452368" cy="276999"/>
          </a:xfrm>
          <a:prstGeom prst="rect">
            <a:avLst/>
          </a:prstGeom>
          <a:noFill/>
        </p:spPr>
        <p:txBody>
          <a:bodyPr wrap="none" rtlCol="0">
            <a:spAutoFit/>
          </a:bodyPr>
          <a:lstStyle/>
          <a:p>
            <a:r>
              <a:rPr lang="en-US" sz="1200" dirty="0" smtClean="0"/>
              <a:t>21%</a:t>
            </a:r>
            <a:endParaRPr lang="en-US" sz="1200" dirty="0"/>
          </a:p>
        </p:txBody>
      </p:sp>
      <p:sp>
        <p:nvSpPr>
          <p:cNvPr id="71" name="Rectangle 70"/>
          <p:cNvSpPr/>
          <p:nvPr/>
        </p:nvSpPr>
        <p:spPr>
          <a:xfrm>
            <a:off x="5568820" y="49530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Target</a:t>
            </a:r>
            <a:endParaRPr lang="en-US" sz="1400" dirty="0"/>
          </a:p>
        </p:txBody>
      </p:sp>
      <p:cxnSp>
        <p:nvCxnSpPr>
          <p:cNvPr id="72" name="Straight Connector 71"/>
          <p:cNvCxnSpPr>
            <a:stCxn id="71" idx="0"/>
            <a:endCxn id="53" idx="2"/>
          </p:cNvCxnSpPr>
          <p:nvPr/>
        </p:nvCxnSpPr>
        <p:spPr>
          <a:xfrm flipV="1">
            <a:off x="6157638" y="4648200"/>
            <a:ext cx="83198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3189317" y="3882306"/>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Foreign Target</a:t>
            </a:r>
            <a:endParaRPr lang="en-US" sz="1400" dirty="0"/>
          </a:p>
        </p:txBody>
      </p:sp>
      <p:cxnSp>
        <p:nvCxnSpPr>
          <p:cNvPr id="74" name="Straight Connector 73"/>
          <p:cNvCxnSpPr>
            <a:stCxn id="49" idx="4"/>
            <a:endCxn id="73" idx="0"/>
          </p:cNvCxnSpPr>
          <p:nvPr/>
        </p:nvCxnSpPr>
        <p:spPr>
          <a:xfrm flipH="1">
            <a:off x="3778135" y="3581400"/>
            <a:ext cx="7664" cy="300906"/>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Elbow Connector 13"/>
          <p:cNvCxnSpPr>
            <a:stCxn id="49" idx="2"/>
            <a:endCxn id="37" idx="3"/>
          </p:cNvCxnSpPr>
          <p:nvPr/>
        </p:nvCxnSpPr>
        <p:spPr>
          <a:xfrm rot="10800000" flipV="1">
            <a:off x="1939637" y="3390900"/>
            <a:ext cx="1219245" cy="1676400"/>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82052" y="3907972"/>
            <a:ext cx="585692" cy="461665"/>
          </a:xfrm>
          <a:prstGeom prst="rect">
            <a:avLst/>
          </a:prstGeom>
          <a:noFill/>
        </p:spPr>
        <p:txBody>
          <a:bodyPr wrap="none" rtlCol="0">
            <a:spAutoFit/>
          </a:bodyPr>
          <a:lstStyle/>
          <a:p>
            <a:r>
              <a:rPr lang="en-US" sz="1200" dirty="0" err="1" smtClean="0"/>
              <a:t>FMV</a:t>
            </a:r>
            <a:r>
              <a:rPr lang="en-US" sz="1200" dirty="0" smtClean="0"/>
              <a:t> = </a:t>
            </a:r>
          </a:p>
          <a:p>
            <a:r>
              <a:rPr lang="en-US" sz="1200" dirty="0" smtClean="0"/>
              <a:t>21X</a:t>
            </a:r>
            <a:endParaRPr lang="en-US" sz="1200" dirty="0"/>
          </a:p>
        </p:txBody>
      </p:sp>
      <p:sp>
        <p:nvSpPr>
          <p:cNvPr id="77" name="Rectangle 76"/>
          <p:cNvSpPr/>
          <p:nvPr/>
        </p:nvSpPr>
        <p:spPr>
          <a:xfrm>
            <a:off x="7391400" y="4953000"/>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Foreign Target</a:t>
            </a:r>
            <a:endParaRPr lang="en-US" sz="1400" dirty="0"/>
          </a:p>
        </p:txBody>
      </p:sp>
      <p:cxnSp>
        <p:nvCxnSpPr>
          <p:cNvPr id="78" name="Straight Connector 77"/>
          <p:cNvCxnSpPr>
            <a:stCxn id="77" idx="0"/>
            <a:endCxn id="53" idx="2"/>
          </p:cNvCxnSpPr>
          <p:nvPr/>
        </p:nvCxnSpPr>
        <p:spPr>
          <a:xfrm flipH="1" flipV="1">
            <a:off x="6989618" y="4648200"/>
            <a:ext cx="9906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40" idx="2"/>
            <a:endCxn id="37" idx="0"/>
          </p:cNvCxnSpPr>
          <p:nvPr/>
        </p:nvCxnSpPr>
        <p:spPr>
          <a:xfrm rot="5400000">
            <a:off x="1161821" y="4611405"/>
            <a:ext cx="378193" cy="197"/>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762000" y="5540829"/>
            <a:ext cx="1177636"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U.S. Merger Sub</a:t>
            </a:r>
            <a:endParaRPr lang="en-US" sz="1400" dirty="0"/>
          </a:p>
        </p:txBody>
      </p:sp>
      <p:cxnSp>
        <p:nvCxnSpPr>
          <p:cNvPr id="80" name="Straight Connector 79"/>
          <p:cNvCxnSpPr>
            <a:stCxn id="37" idx="2"/>
            <a:endCxn id="79" idx="0"/>
          </p:cNvCxnSpPr>
          <p:nvPr/>
        </p:nvCxnSpPr>
        <p:spPr>
          <a:xfrm>
            <a:off x="1350818" y="5334000"/>
            <a:ext cx="0" cy="206829"/>
          </a:xfrm>
          <a:prstGeom prst="line">
            <a:avLst/>
          </a:prstGeom>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2096041" y="5067300"/>
            <a:ext cx="1028159" cy="646331"/>
          </a:xfrm>
          <a:prstGeom prst="rect">
            <a:avLst/>
          </a:prstGeom>
          <a:noFill/>
        </p:spPr>
        <p:txBody>
          <a:bodyPr wrap="square" rtlCol="0">
            <a:spAutoFit/>
          </a:bodyPr>
          <a:lstStyle/>
          <a:p>
            <a:r>
              <a:rPr lang="en-US" sz="1200" dirty="0" smtClean="0"/>
              <a:t>Reverse Subsidiary Merger</a:t>
            </a:r>
            <a:endParaRPr lang="en-US" sz="1200" dirty="0"/>
          </a:p>
        </p:txBody>
      </p:sp>
      <p:sp>
        <p:nvSpPr>
          <p:cNvPr id="82" name="TextBox 81"/>
          <p:cNvSpPr txBox="1"/>
          <p:nvPr/>
        </p:nvSpPr>
        <p:spPr>
          <a:xfrm>
            <a:off x="2157346" y="2971800"/>
            <a:ext cx="814454" cy="646331"/>
          </a:xfrm>
          <a:prstGeom prst="rect">
            <a:avLst/>
          </a:prstGeom>
          <a:noFill/>
        </p:spPr>
        <p:txBody>
          <a:bodyPr wrap="none" rtlCol="0">
            <a:spAutoFit/>
          </a:bodyPr>
          <a:lstStyle/>
          <a:p>
            <a:r>
              <a:rPr lang="en-US" sz="1200" dirty="0" smtClean="0"/>
              <a:t>Share</a:t>
            </a:r>
          </a:p>
          <a:p>
            <a:r>
              <a:rPr lang="en-US" sz="1200" dirty="0" smtClean="0"/>
              <a:t>Exchange </a:t>
            </a:r>
          </a:p>
          <a:p>
            <a:r>
              <a:rPr lang="en-US" sz="1200" dirty="0" smtClean="0"/>
              <a:t>or Merger</a:t>
            </a:r>
            <a:endParaRPr lang="en-US" sz="1200" dirty="0"/>
          </a:p>
        </p:txBody>
      </p:sp>
    </p:spTree>
    <p:extLst>
      <p:ext uri="{BB962C8B-B14F-4D97-AF65-F5344CB8AC3E}">
        <p14:creationId xmlns:p14="http://schemas.microsoft.com/office/powerpoint/2010/main" val="2927002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800" b="1" dirty="0" smtClean="0">
                <a:solidFill>
                  <a:schemeClr val="tx2"/>
                </a:solidFill>
              </a:rPr>
              <a:t>Cross-Border Combinations – Tax Consequences</a:t>
            </a:r>
            <a:endParaRPr lang="en-US" sz="2800" b="1" dirty="0">
              <a:solidFill>
                <a:schemeClr val="tx2"/>
              </a:solidFill>
            </a:endParaRPr>
          </a:p>
        </p:txBody>
      </p:sp>
      <p:sp>
        <p:nvSpPr>
          <p:cNvPr id="3" name="Content Placeholder 2"/>
          <p:cNvSpPr>
            <a:spLocks noGrp="1"/>
          </p:cNvSpPr>
          <p:nvPr>
            <p:ph idx="1"/>
          </p:nvPr>
        </p:nvSpPr>
        <p:spPr>
          <a:xfrm>
            <a:off x="533400" y="1066800"/>
            <a:ext cx="8229600" cy="5181600"/>
          </a:xfrm>
        </p:spPr>
        <p:txBody>
          <a:bodyPr>
            <a:normAutofit fontScale="55000" lnSpcReduction="20000"/>
          </a:bodyPr>
          <a:lstStyle/>
          <a:p>
            <a:r>
              <a:rPr lang="en-US" b="1" dirty="0" smtClean="0"/>
              <a:t>Section 7874 Considerations</a:t>
            </a:r>
          </a:p>
          <a:p>
            <a:pPr lvl="1"/>
            <a:r>
              <a:rPr lang="en-US" dirty="0" smtClean="0"/>
              <a:t>The transaction must satisfy the Ownership Test (assuming the combined group does not satisfy the “substantial business activities test”).</a:t>
            </a:r>
          </a:p>
          <a:p>
            <a:pPr lvl="1"/>
            <a:r>
              <a:rPr lang="en-US" dirty="0" smtClean="0"/>
              <a:t>U.S. Target shareholders must therefore receive &lt;80% of the stock of New Foreign Co. in the transaction – i.e., Foreign Target must be &gt;1/4 the value of U.S. Target.</a:t>
            </a:r>
          </a:p>
          <a:p>
            <a:pPr lvl="2"/>
            <a:r>
              <a:rPr lang="en-US" sz="2500" dirty="0" smtClean="0"/>
              <a:t>If that test is satisfied, New Foreign Co. can be incorporated/domiciled wherever the parties choose</a:t>
            </a:r>
            <a:r>
              <a:rPr lang="en-US" dirty="0" smtClean="0"/>
              <a:t>.</a:t>
            </a:r>
          </a:p>
          <a:p>
            <a:pPr lvl="1"/>
            <a:r>
              <a:rPr lang="en-US" dirty="0" smtClean="0"/>
              <a:t>If U.S. Target shareholders receive </a:t>
            </a:r>
            <a:r>
              <a:rPr lang="en-US" u="sng" dirty="0" smtClean="0"/>
              <a:t>&gt;</a:t>
            </a:r>
            <a:r>
              <a:rPr lang="en-US" dirty="0" smtClean="0"/>
              <a:t>60%  but &lt;80% of the stock of New Foreign Co. (a “60% Inversion”), certain adverse tax consequences are imposed on U.S. Target limiting its ability to offset certain post-transaction income (“Inversion Gain”) with tax attributes (</a:t>
            </a:r>
            <a:r>
              <a:rPr lang="en-US" dirty="0" err="1" smtClean="0"/>
              <a:t>NOLs</a:t>
            </a:r>
            <a:r>
              <a:rPr lang="en-US" dirty="0" smtClean="0"/>
              <a:t> or </a:t>
            </a:r>
            <a:r>
              <a:rPr lang="en-US" dirty="0" err="1" smtClean="0"/>
              <a:t>FTCs</a:t>
            </a:r>
            <a:r>
              <a:rPr lang="en-US" dirty="0" smtClean="0"/>
              <a:t>).</a:t>
            </a:r>
          </a:p>
          <a:p>
            <a:endParaRPr lang="en-US" dirty="0" smtClean="0"/>
          </a:p>
          <a:p>
            <a:r>
              <a:rPr lang="en-US" b="1" dirty="0" smtClean="0"/>
              <a:t>Shareholder Tax Considerations</a:t>
            </a:r>
            <a:endParaRPr lang="en-US" b="1" dirty="0"/>
          </a:p>
          <a:p>
            <a:pPr lvl="1"/>
            <a:r>
              <a:rPr lang="en-US" b="1" dirty="0" smtClean="0"/>
              <a:t>Shareholder Gain Recognition – </a:t>
            </a:r>
            <a:r>
              <a:rPr lang="en-US" dirty="0" smtClean="0"/>
              <a:t>If U.S. persons who are shareholders of U.S. Target receive more than 50% of the stock of New Foreign Co. , then those shareholders would recognize gain (but not loss) in the transaction.</a:t>
            </a:r>
          </a:p>
          <a:p>
            <a:pPr lvl="2"/>
            <a:r>
              <a:rPr lang="en-US" dirty="0" smtClean="0"/>
              <a:t>Strategies have been developed to avoid imposition of this shareholder-level tax, though their successful execution is highly dependent on the facts of the particular transaction.</a:t>
            </a:r>
          </a:p>
          <a:p>
            <a:pPr lvl="1"/>
            <a:r>
              <a:rPr lang="en-US" b="1" dirty="0" smtClean="0"/>
              <a:t>Officer/Director Excise Tax</a:t>
            </a:r>
            <a:r>
              <a:rPr lang="en-US" dirty="0" smtClean="0"/>
              <a:t> – If the transaction constitutes a 60% Inversion, and shareholders recognize gain under section 367, then under Section 4985, officers and directors of U.S. Target must pay a 15% excise tax on the value of any stock-based compensation held by such persons on or around (six months before and six months after) the transaction.</a:t>
            </a:r>
          </a:p>
        </p:txBody>
      </p:sp>
      <p:sp>
        <p:nvSpPr>
          <p:cNvPr id="4" name="Slide Number Placeholder 3"/>
          <p:cNvSpPr>
            <a:spLocks noGrp="1"/>
          </p:cNvSpPr>
          <p:nvPr>
            <p:ph type="sldNum" sz="quarter" idx="12"/>
          </p:nvPr>
        </p:nvSpPr>
        <p:spPr/>
        <p:txBody>
          <a:bodyPr/>
          <a:lstStyle/>
          <a:p>
            <a:fld id="{572347B4-828C-486E-B2AF-1A8320982C3C}" type="slidenum">
              <a:rPr lang="en-US" smtClean="0"/>
              <a:t>6</a:t>
            </a:fld>
            <a:endParaRPr lang="en-US" dirty="0"/>
          </a:p>
        </p:txBody>
      </p:sp>
    </p:spTree>
    <p:extLst>
      <p:ext uri="{BB962C8B-B14F-4D97-AF65-F5344CB8AC3E}">
        <p14:creationId xmlns:p14="http://schemas.microsoft.com/office/powerpoint/2010/main" val="2661274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2800" b="1" dirty="0" smtClean="0">
                <a:solidFill>
                  <a:schemeClr val="tx2"/>
                </a:solidFill>
              </a:rPr>
              <a:t>Benefits of Redomiciliation Transactions</a:t>
            </a:r>
            <a:endParaRPr lang="en-US" sz="2800" b="1" dirty="0">
              <a:solidFill>
                <a:schemeClr val="tx2"/>
              </a:solidFill>
            </a:endParaRPr>
          </a:p>
        </p:txBody>
      </p:sp>
      <p:sp>
        <p:nvSpPr>
          <p:cNvPr id="3" name="Content Placeholder 2"/>
          <p:cNvSpPr>
            <a:spLocks noGrp="1"/>
          </p:cNvSpPr>
          <p:nvPr>
            <p:ph idx="1"/>
          </p:nvPr>
        </p:nvSpPr>
        <p:spPr>
          <a:xfrm>
            <a:off x="457200" y="1112837"/>
            <a:ext cx="8229600" cy="4906963"/>
          </a:xfrm>
        </p:spPr>
        <p:txBody>
          <a:bodyPr>
            <a:normAutofit/>
          </a:bodyPr>
          <a:lstStyle/>
          <a:p>
            <a:pPr marL="457200" indent="-457200"/>
            <a:r>
              <a:rPr lang="en-US" sz="2000" dirty="0"/>
              <a:t>Platform for Foreign Growth and Acquisitions</a:t>
            </a:r>
          </a:p>
          <a:p>
            <a:pPr marL="457200" indent="-457200"/>
            <a:endParaRPr lang="en-US" sz="2000" dirty="0" smtClean="0"/>
          </a:p>
          <a:p>
            <a:pPr marL="457200" indent="-457200"/>
            <a:r>
              <a:rPr lang="en-US" sz="2000" dirty="0" smtClean="0"/>
              <a:t>Intercompany Leverage</a:t>
            </a:r>
          </a:p>
          <a:p>
            <a:pPr marL="457200" indent="-457200"/>
            <a:endParaRPr lang="en-US" sz="2000" dirty="0"/>
          </a:p>
          <a:p>
            <a:pPr marL="457200" indent="-457200"/>
            <a:r>
              <a:rPr lang="en-US" sz="2000" dirty="0"/>
              <a:t>Migration of Intellectual Property</a:t>
            </a:r>
          </a:p>
          <a:p>
            <a:pPr marL="457200" indent="-457200"/>
            <a:endParaRPr lang="en-US" sz="2000" dirty="0" smtClean="0"/>
          </a:p>
          <a:p>
            <a:pPr marL="457200" indent="-457200"/>
            <a:r>
              <a:rPr lang="en-US" sz="2000" dirty="0" smtClean="0"/>
              <a:t>Repatriation </a:t>
            </a:r>
            <a:r>
              <a:rPr lang="en-US" sz="2000" dirty="0"/>
              <a:t>Flexibility</a:t>
            </a:r>
          </a:p>
          <a:p>
            <a:pPr marL="457200" indent="-457200"/>
            <a:endParaRPr lang="en-US" sz="2000" dirty="0" smtClean="0"/>
          </a:p>
        </p:txBody>
      </p:sp>
      <p:sp>
        <p:nvSpPr>
          <p:cNvPr id="4" name="Slide Number Placeholder 3"/>
          <p:cNvSpPr>
            <a:spLocks noGrp="1"/>
          </p:cNvSpPr>
          <p:nvPr>
            <p:ph type="sldNum" sz="quarter" idx="12"/>
          </p:nvPr>
        </p:nvSpPr>
        <p:spPr>
          <a:xfrm>
            <a:off x="6781800" y="6248400"/>
            <a:ext cx="2133600" cy="365125"/>
          </a:xfrm>
        </p:spPr>
        <p:txBody>
          <a:bodyPr/>
          <a:lstStyle/>
          <a:p>
            <a:fld id="{572347B4-828C-486E-B2AF-1A8320982C3C}" type="slidenum">
              <a:rPr lang="en-US" smtClean="0"/>
              <a:t>7</a:t>
            </a:fld>
            <a:endParaRPr lang="en-US" dirty="0"/>
          </a:p>
        </p:txBody>
      </p:sp>
    </p:spTree>
    <p:extLst>
      <p:ext uri="{BB962C8B-B14F-4D97-AF65-F5344CB8AC3E}">
        <p14:creationId xmlns:p14="http://schemas.microsoft.com/office/powerpoint/2010/main" val="3711799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2800" b="1" dirty="0" smtClean="0">
                <a:solidFill>
                  <a:schemeClr val="tx2"/>
                </a:solidFill>
              </a:rPr>
              <a:t>Practical Consequences of Cross-Border Transactions</a:t>
            </a:r>
            <a:endParaRPr lang="en-US" sz="2800" b="1" dirty="0">
              <a:solidFill>
                <a:schemeClr val="tx2"/>
              </a:solidFill>
            </a:endParaRPr>
          </a:p>
        </p:txBody>
      </p:sp>
      <p:sp>
        <p:nvSpPr>
          <p:cNvPr id="3" name="Content Placeholder 2"/>
          <p:cNvSpPr>
            <a:spLocks noGrp="1"/>
          </p:cNvSpPr>
          <p:nvPr>
            <p:ph idx="1"/>
          </p:nvPr>
        </p:nvSpPr>
        <p:spPr>
          <a:xfrm>
            <a:off x="457200" y="975518"/>
            <a:ext cx="8229600" cy="5272882"/>
          </a:xfrm>
        </p:spPr>
        <p:txBody>
          <a:bodyPr>
            <a:normAutofit lnSpcReduction="10000"/>
          </a:bodyPr>
          <a:lstStyle/>
          <a:p>
            <a:pPr marL="457200" indent="-457200"/>
            <a:r>
              <a:rPr lang="en-US" sz="2000" dirty="0" smtClean="0"/>
              <a:t>Management can generally remain U.S.-based.</a:t>
            </a:r>
          </a:p>
          <a:p>
            <a:pPr marL="857250" lvl="1" indent="-457200"/>
            <a:r>
              <a:rPr lang="en-US" sz="1600" dirty="0" smtClean="0"/>
              <a:t>Given the “place of incorporation” test for tax residence under U.S. law, the location of management or board meetings is irrelevant to the foreign parent’s tax domicile.</a:t>
            </a:r>
          </a:p>
          <a:p>
            <a:pPr marL="857250" lvl="1" indent="-457200"/>
            <a:r>
              <a:rPr lang="en-US" sz="1600" dirty="0" smtClean="0"/>
              <a:t>Several legislative proposals have proposed adopting a “managed and controlled test” for corporate </a:t>
            </a:r>
            <a:r>
              <a:rPr lang="en-US" sz="1600" dirty="0" smtClean="0"/>
              <a:t>tax residence</a:t>
            </a:r>
            <a:r>
              <a:rPr lang="en-US" sz="1600" dirty="0" smtClean="0"/>
              <a:t>.</a:t>
            </a:r>
          </a:p>
          <a:p>
            <a:pPr marL="857250" lvl="1" indent="-457200"/>
            <a:r>
              <a:rPr lang="en-US" sz="1600" dirty="0" smtClean="0"/>
              <a:t>The 7874 proposals in the Obama Administration’s FY 2015 budget would impose a “managed and controlled test” in the context of cross-border migration transactions.</a:t>
            </a:r>
          </a:p>
          <a:p>
            <a:pPr marL="457200" indent="-457200"/>
            <a:endParaRPr lang="en-US" sz="2000" dirty="0" smtClean="0"/>
          </a:p>
          <a:p>
            <a:pPr marL="457200" indent="-457200"/>
            <a:r>
              <a:rPr lang="en-US" sz="2000" dirty="0" smtClean="0"/>
              <a:t>Board meetings may have to be in the desired tax domicile to achieve tax residence under the relevant foreign law.</a:t>
            </a:r>
          </a:p>
          <a:p>
            <a:pPr marL="857250" lvl="1" indent="-457200"/>
            <a:r>
              <a:rPr lang="en-US" sz="1600" dirty="0" smtClean="0"/>
              <a:t>E.g., Ireland requires at least some board meetings to be held in Ireland.</a:t>
            </a:r>
          </a:p>
          <a:p>
            <a:pPr marL="857250" lvl="1" indent="-457200"/>
            <a:r>
              <a:rPr lang="en-US" sz="1600" dirty="0" smtClean="0"/>
              <a:t>Foreign countries’ use of “managed and controlled” or “place of effective management” tests, rather than place of incorporation tests, can permit the new foreign parent company to be incorporated in one country and tax resident in another – e.g., Dutch-incorporated but U.K. tax resident.</a:t>
            </a:r>
          </a:p>
          <a:p>
            <a:pPr marL="457200" indent="-457200"/>
            <a:endParaRPr lang="en-US" sz="2000" dirty="0" smtClean="0"/>
          </a:p>
          <a:p>
            <a:pPr marL="457200" indent="-457200"/>
            <a:r>
              <a:rPr lang="en-US" sz="2000" dirty="0" smtClean="0"/>
              <a:t>The combined group would be expected to increase </a:t>
            </a:r>
            <a:r>
              <a:rPr lang="en-US" sz="2000" smtClean="0"/>
              <a:t>its </a:t>
            </a:r>
            <a:r>
              <a:rPr lang="en-US" sz="2000" smtClean="0"/>
              <a:t>non-U.S. </a:t>
            </a:r>
            <a:r>
              <a:rPr lang="en-US" sz="2000" dirty="0" smtClean="0"/>
              <a:t>operating presence over time due to foreign growth and acquisitions. </a:t>
            </a:r>
          </a:p>
          <a:p>
            <a:pPr marL="457200" indent="-457200"/>
            <a:endParaRPr lang="en-US" sz="2000" dirty="0"/>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457200" indent="-457200"/>
            <a:endParaRPr lang="en-US" sz="2000" dirty="0"/>
          </a:p>
          <a:p>
            <a:pPr marL="457200" indent="-457200"/>
            <a:endParaRPr lang="en-US" sz="2000" dirty="0" smtClean="0"/>
          </a:p>
          <a:p>
            <a:pPr marL="0" indent="0">
              <a:buNone/>
            </a:pPr>
            <a:endParaRPr lang="en-US" sz="2000" b="1" dirty="0" smtClean="0"/>
          </a:p>
          <a:p>
            <a:pPr marL="857250" lvl="1" indent="-457200"/>
            <a:endParaRPr lang="en-US" sz="1600" dirty="0" smtClean="0"/>
          </a:p>
        </p:txBody>
      </p:sp>
      <p:sp>
        <p:nvSpPr>
          <p:cNvPr id="4" name="Slide Number Placeholder 3"/>
          <p:cNvSpPr>
            <a:spLocks noGrp="1"/>
          </p:cNvSpPr>
          <p:nvPr>
            <p:ph type="sldNum" sz="quarter" idx="12"/>
          </p:nvPr>
        </p:nvSpPr>
        <p:spPr>
          <a:xfrm>
            <a:off x="6781800" y="6248400"/>
            <a:ext cx="2133600" cy="365125"/>
          </a:xfrm>
        </p:spPr>
        <p:txBody>
          <a:bodyPr/>
          <a:lstStyle/>
          <a:p>
            <a:fld id="{572347B4-828C-486E-B2AF-1A8320982C3C}" type="slidenum">
              <a:rPr lang="en-US" smtClean="0"/>
              <a:t>8</a:t>
            </a:fld>
            <a:endParaRPr lang="en-US" dirty="0"/>
          </a:p>
        </p:txBody>
      </p:sp>
    </p:spTree>
    <p:extLst>
      <p:ext uri="{BB962C8B-B14F-4D97-AF65-F5344CB8AC3E}">
        <p14:creationId xmlns:p14="http://schemas.microsoft.com/office/powerpoint/2010/main" val="1786562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1212</Words>
  <Application>Microsoft Office PowerPoint</Application>
  <PresentationFormat>On-screen Show (4:3)</PresentationFormat>
  <Paragraphs>126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Current Trends and Issues in Redomiciliation Transactions </vt:lpstr>
      <vt:lpstr>Section 7874 – Background</vt:lpstr>
      <vt:lpstr>Section 7874 – Self Inversion Transactions</vt:lpstr>
      <vt:lpstr>Self-Inversion – Tax Consequences</vt:lpstr>
      <vt:lpstr>Section 7874 – Cross-Border Combination Transactions</vt:lpstr>
      <vt:lpstr>Cross-Border Combinations – Tax Consequences</vt:lpstr>
      <vt:lpstr>Benefits of Redomiciliation Transactions</vt:lpstr>
      <vt:lpstr>Practical Consequences of Cross-Border Transactions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USER</cp:lastModifiedBy>
  <cp:revision>23</cp:revision>
  <dcterms:modified xsi:type="dcterms:W3CDTF">2014-03-24T13:17:12Z</dcterms:modified>
</cp:coreProperties>
</file>