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03" r:id="rId3"/>
    <p:sldId id="301" r:id="rId4"/>
    <p:sldId id="30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5027" autoAdjust="0"/>
  </p:normalViewPr>
  <p:slideViewPr>
    <p:cSldViewPr>
      <p:cViewPr varScale="1">
        <p:scale>
          <a:sx n="66" d="100"/>
          <a:sy n="66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9EA96F-330D-4C86-B493-E794E12A4AD3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83F4C5-96E1-4ADC-AA7A-E3A5939179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318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D044-FB2C-4841-B580-9B8784960A3C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C58B-6934-4BA1-BF6A-CC26C74BB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D044-FB2C-4841-B580-9B8784960A3C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C58B-6934-4BA1-BF6A-CC26C74BB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D044-FB2C-4841-B580-9B8784960A3C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C58B-6934-4BA1-BF6A-CC26C74BB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D044-FB2C-4841-B580-9B8784960A3C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C58B-6934-4BA1-BF6A-CC26C74BB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D044-FB2C-4841-B580-9B8784960A3C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C58B-6934-4BA1-BF6A-CC26C74BB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D044-FB2C-4841-B580-9B8784960A3C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C58B-6934-4BA1-BF6A-CC26C74BB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D044-FB2C-4841-B580-9B8784960A3C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C58B-6934-4BA1-BF6A-CC26C74BB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D044-FB2C-4841-B580-9B8784960A3C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C58B-6934-4BA1-BF6A-CC26C74BB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D044-FB2C-4841-B580-9B8784960A3C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C58B-6934-4BA1-BF6A-CC26C74BB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D044-FB2C-4841-B580-9B8784960A3C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C58B-6934-4BA1-BF6A-CC26C74BB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D044-FB2C-4841-B580-9B8784960A3C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FC58B-6934-4BA1-BF6A-CC26C74BB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1D044-FB2C-4841-B580-9B8784960A3C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FC58B-6934-4BA1-BF6A-CC26C74BBF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200" b="1" dirty="0" smtClean="0">
                <a:latin typeface="Candara" panose="020E0502030303020204" pitchFamily="34" charset="0"/>
              </a:rPr>
              <a:t>Repatriations of Foreign Profits: Comments</a:t>
            </a:r>
            <a:endParaRPr lang="en-US" sz="4200" b="1" dirty="0">
              <a:latin typeface="Candara" panose="020E0502030303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Rosanne Altshuler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Rutgers University</a:t>
            </a:r>
          </a:p>
          <a:p>
            <a:pPr>
              <a:spcBef>
                <a:spcPts val="0"/>
              </a:spcBef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</a:rPr>
              <a:t>Department of Economics</a:t>
            </a:r>
          </a:p>
          <a:p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133600" y="5562600"/>
            <a:ext cx="6400800" cy="914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lvl="0" algn="r">
              <a:defRPr/>
            </a:pP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Candara" panose="020E0502030303020204" pitchFamily="34" charset="0"/>
              </a:rPr>
              <a:t>Prepared for ITPF/AEI </a:t>
            </a:r>
          </a:p>
          <a:p>
            <a:pPr lvl="0" algn="r">
              <a:defRPr/>
            </a:pP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Candara" panose="020E0502030303020204" pitchFamily="34" charset="0"/>
              </a:rPr>
              <a:t>Conference on Territorial Taxation</a:t>
            </a:r>
            <a:endParaRPr kumimoji="0" 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ndara" panose="020E050203030302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Candara" panose="020E0502030303020204" pitchFamily="34" charset="0"/>
              </a:rPr>
              <a:t>Washington, D.C.</a:t>
            </a:r>
            <a:r>
              <a:rPr lang="en-US" sz="2400" b="1" noProof="0" dirty="0" smtClean="0">
                <a:solidFill>
                  <a:schemeClr val="accent4">
                    <a:lumMod val="50000"/>
                  </a:schemeClr>
                </a:solidFill>
                <a:latin typeface="Candara" panose="020E0502030303020204" pitchFamily="34" charset="0"/>
              </a:rPr>
              <a:t>, March 31, 2014</a:t>
            </a:r>
            <a:endParaRPr kumimoji="0" lang="en-US" sz="2400" b="1" i="0" u="none" strike="noStrike" kern="1200" cap="none" spc="0" normalizeH="0" noProof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ndara" panose="020E050203030302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ndara" panose="020E0502030303020204" pitchFamily="34" charset="0"/>
              </a:rPr>
              <a:t>References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>
            <a:noAutofit/>
          </a:bodyPr>
          <a:lstStyle/>
          <a:p>
            <a:pPr>
              <a:buFont typeface="Symbol" panose="05050102010706020507" pitchFamily="18" charset="2"/>
              <a:buChar char=""/>
            </a:pPr>
            <a:r>
              <a:rPr lang="en-US" sz="2400" dirty="0" smtClean="0">
                <a:latin typeface="Candara" panose="020E0502030303020204" pitchFamily="34" charset="0"/>
              </a:rPr>
              <a:t>Peter Egger, Valeria Merlo, Martin </a:t>
            </a:r>
            <a:r>
              <a:rPr lang="en-US" sz="2400" dirty="0" err="1" smtClean="0">
                <a:latin typeface="Candara" panose="020E0502030303020204" pitchFamily="34" charset="0"/>
              </a:rPr>
              <a:t>Ruf</a:t>
            </a:r>
            <a:r>
              <a:rPr lang="en-US" sz="2400" dirty="0" smtClean="0">
                <a:latin typeface="Candara" panose="020E0502030303020204" pitchFamily="34" charset="0"/>
              </a:rPr>
              <a:t> and Georg </a:t>
            </a:r>
            <a:r>
              <a:rPr lang="en-US" sz="2400" dirty="0" err="1" smtClean="0">
                <a:latin typeface="Candara" panose="020E0502030303020204" pitchFamily="34" charset="0"/>
              </a:rPr>
              <a:t>Wamser</a:t>
            </a:r>
            <a:r>
              <a:rPr lang="en-US" sz="2400" dirty="0" smtClean="0">
                <a:latin typeface="Candara" panose="020E0502030303020204" pitchFamily="34" charset="0"/>
              </a:rPr>
              <a:t>, 2013</a:t>
            </a:r>
          </a:p>
          <a:p>
            <a:pPr lvl="1"/>
            <a:r>
              <a:rPr lang="en-US" sz="2000" b="1" dirty="0" smtClean="0">
                <a:latin typeface="Candara" panose="020E0502030303020204" pitchFamily="34" charset="0"/>
              </a:rPr>
              <a:t>“Consequences of the New UK Tax Exemption: Evidence from Micro-Level Data” (working paper)</a:t>
            </a:r>
          </a:p>
          <a:p>
            <a:endParaRPr lang="en-US" sz="1400" dirty="0" smtClean="0">
              <a:latin typeface="Candara" panose="020E0502030303020204" pitchFamily="34" charset="0"/>
            </a:endParaRPr>
          </a:p>
          <a:p>
            <a:pPr>
              <a:buFont typeface="Symbol" panose="05050102010706020507" pitchFamily="18" charset="2"/>
              <a:buChar char="*"/>
            </a:pPr>
            <a:r>
              <a:rPr lang="en-US" sz="2400" dirty="0" smtClean="0">
                <a:latin typeface="Candara" panose="020E0502030303020204" pitchFamily="34" charset="0"/>
              </a:rPr>
              <a:t>Sebastien Bradley, Estelle </a:t>
            </a:r>
            <a:r>
              <a:rPr lang="en-US" sz="2400" dirty="0" err="1" smtClean="0">
                <a:latin typeface="Candara" panose="020E0502030303020204" pitchFamily="34" charset="0"/>
              </a:rPr>
              <a:t>Dauchy</a:t>
            </a:r>
            <a:r>
              <a:rPr lang="en-US" sz="2400" dirty="0" smtClean="0">
                <a:latin typeface="Candara" panose="020E0502030303020204" pitchFamily="34" charset="0"/>
              </a:rPr>
              <a:t> and </a:t>
            </a:r>
            <a:r>
              <a:rPr lang="en-US" sz="2400" dirty="0">
                <a:latin typeface="Candara" panose="020E0502030303020204" pitchFamily="34" charset="0"/>
              </a:rPr>
              <a:t>Makoto </a:t>
            </a:r>
            <a:r>
              <a:rPr lang="en-US" sz="2400" dirty="0" smtClean="0">
                <a:latin typeface="Candara" panose="020E0502030303020204" pitchFamily="34" charset="0"/>
              </a:rPr>
              <a:t>Hasegawa, 2013</a:t>
            </a:r>
          </a:p>
          <a:p>
            <a:pPr lvl="1"/>
            <a:r>
              <a:rPr lang="en-US" sz="2000" b="1" dirty="0" smtClean="0">
                <a:latin typeface="Candara" panose="020E0502030303020204" pitchFamily="34" charset="0"/>
              </a:rPr>
              <a:t>“Valuations of Japan’s Adoption of a Territorial Tax Regime: Quantifying the Direct and Competitive Effects of International Tax Reform</a:t>
            </a:r>
            <a:r>
              <a:rPr lang="en-US" sz="2000" b="1" dirty="0">
                <a:latin typeface="Candara" panose="020E0502030303020204" pitchFamily="34" charset="0"/>
              </a:rPr>
              <a:t>” (working paper)</a:t>
            </a:r>
            <a:endParaRPr lang="en-US" sz="2000" b="1" dirty="0" smtClean="0">
              <a:latin typeface="Candara" panose="020E0502030303020204" pitchFamily="34" charset="0"/>
            </a:endParaRPr>
          </a:p>
          <a:p>
            <a:endParaRPr lang="en-US" sz="1400" dirty="0" smtClean="0">
              <a:latin typeface="Candara" panose="020E0502030303020204" pitchFamily="34" charset="0"/>
            </a:endParaRPr>
          </a:p>
          <a:p>
            <a:pPr>
              <a:buFont typeface="Symbol" panose="05050102010706020507" pitchFamily="18" charset="2"/>
              <a:buChar char="*"/>
            </a:pPr>
            <a:r>
              <a:rPr lang="en-US" sz="2400" dirty="0" smtClean="0">
                <a:latin typeface="Candara" panose="020E0502030303020204" pitchFamily="34" charset="0"/>
              </a:rPr>
              <a:t>Makoto Hasegawa and Kozo </a:t>
            </a:r>
            <a:r>
              <a:rPr lang="en-US" sz="2400" dirty="0" err="1" smtClean="0">
                <a:latin typeface="Candara" panose="020E0502030303020204" pitchFamily="34" charset="0"/>
              </a:rPr>
              <a:t>Kiyota</a:t>
            </a:r>
            <a:r>
              <a:rPr lang="en-US" sz="2400" dirty="0" smtClean="0">
                <a:latin typeface="Candara" panose="020E0502030303020204" pitchFamily="34" charset="0"/>
              </a:rPr>
              <a:t>, 2013</a:t>
            </a:r>
          </a:p>
          <a:p>
            <a:pPr lvl="1"/>
            <a:r>
              <a:rPr lang="en-US" sz="2000" b="1" dirty="0" smtClean="0">
                <a:latin typeface="Candara" panose="020E0502030303020204" pitchFamily="34" charset="0"/>
              </a:rPr>
              <a:t>“The Effect of Moving to a Territorial Tax System on Profit Repatriations: Evidence from Japan</a:t>
            </a:r>
            <a:r>
              <a:rPr lang="en-US" sz="2000" b="1" dirty="0">
                <a:latin typeface="Candara" panose="020E0502030303020204" pitchFamily="34" charset="0"/>
              </a:rPr>
              <a:t>” (working paper)</a:t>
            </a:r>
            <a:endParaRPr lang="en-US" sz="2000" b="1" dirty="0" smtClean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017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ndara" panose="020E0502030303020204" pitchFamily="34" charset="0"/>
              </a:rPr>
              <a:t>References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Symbol" panose="05050102010706020507" pitchFamily="18" charset="2"/>
              <a:buChar char="*"/>
            </a:pPr>
            <a:r>
              <a:rPr lang="en-US" sz="2800" dirty="0" smtClean="0">
                <a:latin typeface="Candara" panose="020E0502030303020204" pitchFamily="34" charset="0"/>
              </a:rPr>
              <a:t>Harry </a:t>
            </a:r>
            <a:r>
              <a:rPr lang="en-US" sz="2800" dirty="0" err="1" smtClean="0">
                <a:latin typeface="Candara" panose="020E0502030303020204" pitchFamily="34" charset="0"/>
              </a:rPr>
              <a:t>Grubert</a:t>
            </a:r>
            <a:r>
              <a:rPr lang="en-US" sz="2800" dirty="0" smtClean="0">
                <a:latin typeface="Candara" panose="020E0502030303020204" pitchFamily="34" charset="0"/>
              </a:rPr>
              <a:t> </a:t>
            </a:r>
            <a:r>
              <a:rPr lang="en-US" sz="2800" dirty="0">
                <a:latin typeface="Candara" panose="020E0502030303020204" pitchFamily="34" charset="0"/>
              </a:rPr>
              <a:t>and John </a:t>
            </a:r>
            <a:r>
              <a:rPr lang="en-US" sz="2800" dirty="0" err="1" smtClean="0">
                <a:latin typeface="Candara" panose="020E0502030303020204" pitchFamily="34" charset="0"/>
              </a:rPr>
              <a:t>Mutti</a:t>
            </a:r>
            <a:r>
              <a:rPr lang="en-US" sz="2800" dirty="0" smtClean="0">
                <a:latin typeface="Candara" panose="020E0502030303020204" pitchFamily="34" charset="0"/>
              </a:rPr>
              <a:t>, 2001</a:t>
            </a:r>
          </a:p>
          <a:p>
            <a:pPr lvl="1"/>
            <a:r>
              <a:rPr lang="en-US" sz="2400" b="1" dirty="0" smtClean="0">
                <a:latin typeface="Candara" panose="020E0502030303020204" pitchFamily="34" charset="0"/>
              </a:rPr>
              <a:t>“Taxing </a:t>
            </a:r>
            <a:r>
              <a:rPr lang="en-US" sz="2400" b="1" dirty="0">
                <a:latin typeface="Candara" panose="020E0502030303020204" pitchFamily="34" charset="0"/>
              </a:rPr>
              <a:t>International Business Income: Dividend Exemption versus the Current </a:t>
            </a:r>
            <a:r>
              <a:rPr lang="en-US" sz="2400" b="1" dirty="0" smtClean="0">
                <a:latin typeface="Candara" panose="020E0502030303020204" pitchFamily="34" charset="0"/>
              </a:rPr>
              <a:t>System”</a:t>
            </a:r>
          </a:p>
          <a:p>
            <a:pPr lvl="1"/>
            <a:r>
              <a:rPr lang="en-US" sz="2400" dirty="0" smtClean="0">
                <a:latin typeface="Candara" panose="020E0502030303020204" pitchFamily="34" charset="0"/>
              </a:rPr>
              <a:t>American </a:t>
            </a:r>
            <a:r>
              <a:rPr lang="en-US" sz="2400" dirty="0">
                <a:latin typeface="Candara" panose="020E0502030303020204" pitchFamily="34" charset="0"/>
              </a:rPr>
              <a:t>Enterprise Institute, Washington, </a:t>
            </a:r>
            <a:r>
              <a:rPr lang="en-US" sz="2400" dirty="0" smtClean="0">
                <a:latin typeface="Candara" panose="020E0502030303020204" pitchFamily="34" charset="0"/>
              </a:rPr>
              <a:t>D.C</a:t>
            </a:r>
            <a:r>
              <a:rPr lang="en-US" sz="2400" dirty="0">
                <a:latin typeface="Candara" panose="020E0502030303020204" pitchFamily="34" charset="0"/>
              </a:rPr>
              <a:t>.</a:t>
            </a:r>
          </a:p>
          <a:p>
            <a:endParaRPr lang="en-US" sz="1400" dirty="0" smtClean="0">
              <a:latin typeface="Candara" panose="020E0502030303020204" pitchFamily="34" charset="0"/>
            </a:endParaRPr>
          </a:p>
          <a:p>
            <a:pPr>
              <a:buFont typeface="Symbol" panose="05050102010706020507" pitchFamily="18" charset="2"/>
              <a:buChar char="*"/>
            </a:pPr>
            <a:r>
              <a:rPr lang="en-US" sz="2800" dirty="0" err="1">
                <a:latin typeface="Candara" panose="020E0502030303020204" pitchFamily="34" charset="0"/>
              </a:rPr>
              <a:t>Mihir</a:t>
            </a:r>
            <a:r>
              <a:rPr lang="en-US" sz="2800" dirty="0">
                <a:latin typeface="Candara" panose="020E0502030303020204" pitchFamily="34" charset="0"/>
              </a:rPr>
              <a:t> </a:t>
            </a:r>
            <a:r>
              <a:rPr lang="en-US" sz="2800" dirty="0" smtClean="0">
                <a:latin typeface="Candara" panose="020E0502030303020204" pitchFamily="34" charset="0"/>
              </a:rPr>
              <a:t>Desai</a:t>
            </a:r>
            <a:r>
              <a:rPr lang="en-US" sz="2800" dirty="0">
                <a:latin typeface="Candara" panose="020E0502030303020204" pitchFamily="34" charset="0"/>
              </a:rPr>
              <a:t>, </a:t>
            </a:r>
            <a:r>
              <a:rPr lang="en-US" sz="2800" dirty="0" smtClean="0">
                <a:latin typeface="Candara" panose="020E0502030303020204" pitchFamily="34" charset="0"/>
              </a:rPr>
              <a:t>C</a:t>
            </a:r>
            <a:r>
              <a:rPr lang="en-US" sz="2800" dirty="0">
                <a:latin typeface="Candara" panose="020E0502030303020204" pitchFamily="34" charset="0"/>
              </a:rPr>
              <a:t>. Fritz </a:t>
            </a:r>
            <a:r>
              <a:rPr lang="en-US" sz="2800" dirty="0" smtClean="0">
                <a:latin typeface="Candara" panose="020E0502030303020204" pitchFamily="34" charset="0"/>
              </a:rPr>
              <a:t>Foley </a:t>
            </a:r>
            <a:r>
              <a:rPr lang="en-US" sz="2800" dirty="0">
                <a:latin typeface="Candara" panose="020E0502030303020204" pitchFamily="34" charset="0"/>
              </a:rPr>
              <a:t>and James R. Hines Jr., </a:t>
            </a:r>
            <a:r>
              <a:rPr lang="en-US" sz="2800" dirty="0" smtClean="0">
                <a:latin typeface="Candara" panose="020E0502030303020204" pitchFamily="34" charset="0"/>
              </a:rPr>
              <a:t>2001 </a:t>
            </a:r>
          </a:p>
          <a:p>
            <a:pPr lvl="1"/>
            <a:r>
              <a:rPr lang="en-US" sz="2400" b="1" dirty="0" smtClean="0">
                <a:latin typeface="Candara" panose="020E0502030303020204" pitchFamily="34" charset="0"/>
              </a:rPr>
              <a:t>“</a:t>
            </a:r>
            <a:r>
              <a:rPr lang="en-US" sz="2400" b="1" dirty="0">
                <a:latin typeface="Candara" panose="020E0502030303020204" pitchFamily="34" charset="0"/>
              </a:rPr>
              <a:t>Repatriation Taxes and Dividend </a:t>
            </a:r>
            <a:r>
              <a:rPr lang="en-US" sz="2400" b="1" dirty="0" smtClean="0">
                <a:latin typeface="Candara" panose="020E0502030303020204" pitchFamily="34" charset="0"/>
              </a:rPr>
              <a:t>Distortions” </a:t>
            </a:r>
          </a:p>
          <a:p>
            <a:pPr lvl="1"/>
            <a:r>
              <a:rPr lang="en-US" sz="2400" dirty="0" smtClean="0">
                <a:latin typeface="Candara" panose="020E0502030303020204" pitchFamily="34" charset="0"/>
              </a:rPr>
              <a:t>National </a:t>
            </a:r>
            <a:r>
              <a:rPr lang="en-US" sz="2400" dirty="0">
                <a:latin typeface="Candara" panose="020E0502030303020204" pitchFamily="34" charset="0"/>
              </a:rPr>
              <a:t>Tax Journal 54 (4</a:t>
            </a:r>
            <a:r>
              <a:rPr lang="en-US" sz="2400" dirty="0" smtClean="0">
                <a:latin typeface="Candara" panose="020E0502030303020204" pitchFamily="34" charset="0"/>
              </a:rPr>
              <a:t>)</a:t>
            </a:r>
            <a:endParaRPr lang="en-US" sz="2400" dirty="0">
              <a:latin typeface="Candara" panose="020E0502030303020204" pitchFamily="34" charset="0"/>
            </a:endParaRP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ndara" panose="020E0502030303020204" pitchFamily="34" charset="0"/>
              </a:rPr>
              <a:t>References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Symbol" panose="05050102010706020507" pitchFamily="18" charset="2"/>
              <a:buChar char="*"/>
            </a:pPr>
            <a:r>
              <a:rPr lang="en-US" sz="2800" dirty="0" smtClean="0">
                <a:latin typeface="Candara" panose="020E0502030303020204" pitchFamily="34" charset="0"/>
              </a:rPr>
              <a:t>Harry </a:t>
            </a:r>
            <a:r>
              <a:rPr lang="en-US" sz="2800" dirty="0" err="1" smtClean="0">
                <a:latin typeface="Candara" panose="020E0502030303020204" pitchFamily="34" charset="0"/>
              </a:rPr>
              <a:t>Grubert</a:t>
            </a:r>
            <a:r>
              <a:rPr lang="en-US" sz="2800" dirty="0" smtClean="0">
                <a:latin typeface="Candara" panose="020E0502030303020204" pitchFamily="34" charset="0"/>
              </a:rPr>
              <a:t> </a:t>
            </a:r>
            <a:r>
              <a:rPr lang="en-US" sz="2800" dirty="0">
                <a:latin typeface="Candara" panose="020E0502030303020204" pitchFamily="34" charset="0"/>
              </a:rPr>
              <a:t>and Rosanne </a:t>
            </a:r>
            <a:r>
              <a:rPr lang="en-US" sz="2800" dirty="0" err="1">
                <a:latin typeface="Candara" panose="020E0502030303020204" pitchFamily="34" charset="0"/>
              </a:rPr>
              <a:t>Altshuler</a:t>
            </a:r>
            <a:r>
              <a:rPr lang="en-US" sz="2800" dirty="0">
                <a:latin typeface="Candara" panose="020E0502030303020204" pitchFamily="34" charset="0"/>
              </a:rPr>
              <a:t>, </a:t>
            </a:r>
            <a:r>
              <a:rPr lang="en-US" sz="2800" dirty="0" smtClean="0">
                <a:latin typeface="Candara" panose="020E0502030303020204" pitchFamily="34" charset="0"/>
              </a:rPr>
              <a:t>2008</a:t>
            </a:r>
          </a:p>
          <a:p>
            <a:pPr lvl="1"/>
            <a:r>
              <a:rPr lang="en-US" sz="2400" b="1" dirty="0" smtClean="0">
                <a:latin typeface="Candara" panose="020E0502030303020204" pitchFamily="34" charset="0"/>
              </a:rPr>
              <a:t>“</a:t>
            </a:r>
            <a:r>
              <a:rPr lang="en-US" sz="2400" b="1" dirty="0">
                <a:latin typeface="Candara" panose="020E0502030303020204" pitchFamily="34" charset="0"/>
              </a:rPr>
              <a:t>Corporate Taxes in the World Economy:  Reforming the Taxation of Cross-Border </a:t>
            </a:r>
            <a:r>
              <a:rPr lang="en-US" sz="2400" b="1" dirty="0" smtClean="0">
                <a:latin typeface="Candara" panose="020E0502030303020204" pitchFamily="34" charset="0"/>
              </a:rPr>
              <a:t>Income” </a:t>
            </a:r>
          </a:p>
          <a:p>
            <a:pPr lvl="1"/>
            <a:r>
              <a:rPr lang="en-US" sz="2400" dirty="0" smtClean="0">
                <a:latin typeface="Candara" panose="020E0502030303020204" pitchFamily="34" charset="0"/>
              </a:rPr>
              <a:t>Diamond  </a:t>
            </a:r>
            <a:r>
              <a:rPr lang="en-US" sz="2400" dirty="0">
                <a:latin typeface="Candara" panose="020E0502030303020204" pitchFamily="34" charset="0"/>
              </a:rPr>
              <a:t>and </a:t>
            </a:r>
            <a:r>
              <a:rPr lang="en-US" sz="2400" dirty="0" smtClean="0">
                <a:latin typeface="Candara" panose="020E0502030303020204" pitchFamily="34" charset="0"/>
              </a:rPr>
              <a:t>Zodrow </a:t>
            </a:r>
            <a:r>
              <a:rPr lang="en-US" sz="2400">
                <a:latin typeface="Candara" panose="020E0502030303020204" pitchFamily="34" charset="0"/>
              </a:rPr>
              <a:t>(</a:t>
            </a:r>
            <a:r>
              <a:rPr lang="en-US" sz="2400" smtClean="0">
                <a:latin typeface="Candara" panose="020E0502030303020204" pitchFamily="34" charset="0"/>
              </a:rPr>
              <a:t>editors), </a:t>
            </a:r>
            <a:r>
              <a:rPr lang="en-US" sz="2400" i="1" dirty="0">
                <a:latin typeface="Candara" panose="020E0502030303020204" pitchFamily="34" charset="0"/>
              </a:rPr>
              <a:t>Fundamental Tax Reform: Issue, Choices, and Implications</a:t>
            </a:r>
            <a:r>
              <a:rPr lang="en-US" sz="2400" dirty="0">
                <a:latin typeface="Candara" panose="020E0502030303020204" pitchFamily="34" charset="0"/>
              </a:rPr>
              <a:t>, MIT </a:t>
            </a:r>
            <a:r>
              <a:rPr lang="en-US" sz="2400" dirty="0" smtClean="0">
                <a:latin typeface="Candara" panose="020E0502030303020204" pitchFamily="34" charset="0"/>
              </a:rPr>
              <a:t>Press</a:t>
            </a:r>
            <a:endParaRPr lang="en-US" sz="2400" dirty="0">
              <a:latin typeface="Candara" panose="020E0502030303020204" pitchFamily="34" charset="0"/>
            </a:endParaRPr>
          </a:p>
          <a:p>
            <a:endParaRPr lang="en-US" sz="2800" dirty="0" smtClean="0">
              <a:latin typeface="Candara" panose="020E0502030303020204" pitchFamily="34" charset="0"/>
            </a:endParaRPr>
          </a:p>
          <a:p>
            <a:pPr>
              <a:buFont typeface="Symbol" panose="05050102010706020507" pitchFamily="18" charset="2"/>
              <a:buChar char="*"/>
            </a:pPr>
            <a:r>
              <a:rPr lang="en-US" sz="2800" dirty="0" smtClean="0">
                <a:latin typeface="Candara" panose="020E0502030303020204" pitchFamily="34" charset="0"/>
              </a:rPr>
              <a:t>Harry </a:t>
            </a:r>
            <a:r>
              <a:rPr lang="en-US" sz="2800" dirty="0" err="1" smtClean="0">
                <a:latin typeface="Candara" panose="020E0502030303020204" pitchFamily="34" charset="0"/>
              </a:rPr>
              <a:t>Grubert</a:t>
            </a:r>
            <a:r>
              <a:rPr lang="en-US" sz="2800" dirty="0" smtClean="0">
                <a:latin typeface="Candara" panose="020E0502030303020204" pitchFamily="34" charset="0"/>
              </a:rPr>
              <a:t> and </a:t>
            </a:r>
            <a:r>
              <a:rPr lang="en-US" sz="2800" dirty="0">
                <a:latin typeface="Candara" panose="020E0502030303020204" pitchFamily="34" charset="0"/>
              </a:rPr>
              <a:t>Rosanne </a:t>
            </a:r>
            <a:r>
              <a:rPr lang="en-US" sz="2800" dirty="0" err="1">
                <a:latin typeface="Candara" panose="020E0502030303020204" pitchFamily="34" charset="0"/>
              </a:rPr>
              <a:t>Altshuler</a:t>
            </a:r>
            <a:r>
              <a:rPr lang="en-US" sz="2800" dirty="0">
                <a:latin typeface="Candara" panose="020E0502030303020204" pitchFamily="34" charset="0"/>
              </a:rPr>
              <a:t>, </a:t>
            </a:r>
            <a:r>
              <a:rPr lang="en-US" sz="2800" dirty="0" smtClean="0">
                <a:latin typeface="Candara" panose="020E0502030303020204" pitchFamily="34" charset="0"/>
              </a:rPr>
              <a:t>2013</a:t>
            </a:r>
          </a:p>
          <a:p>
            <a:pPr lvl="1"/>
            <a:r>
              <a:rPr lang="en-US" sz="2400" b="1" dirty="0" smtClean="0">
                <a:latin typeface="Candara" panose="020E0502030303020204" pitchFamily="34" charset="0"/>
              </a:rPr>
              <a:t>“Fixing the System: An Analysis of Alternative Proposals for the Reform of International Tax”</a:t>
            </a:r>
          </a:p>
          <a:p>
            <a:pPr lvl="1"/>
            <a:r>
              <a:rPr lang="en-US" sz="2400" dirty="0" smtClean="0">
                <a:latin typeface="Candara" panose="020E0502030303020204" pitchFamily="34" charset="0"/>
              </a:rPr>
              <a:t>National </a:t>
            </a:r>
            <a:r>
              <a:rPr lang="en-US" sz="2400" dirty="0">
                <a:latin typeface="Candara" panose="020E0502030303020204" pitchFamily="34" charset="0"/>
              </a:rPr>
              <a:t>Tax Journal </a:t>
            </a:r>
            <a:r>
              <a:rPr lang="en-US" sz="2400" dirty="0" smtClean="0">
                <a:latin typeface="Candara" panose="020E0502030303020204" pitchFamily="34" charset="0"/>
              </a:rPr>
              <a:t>66 (3)</a:t>
            </a:r>
            <a:endParaRPr lang="en-US" sz="2400" dirty="0">
              <a:latin typeface="Candara" panose="020E0502030303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79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619</TotalTime>
  <Words>256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Repatriations of Foreign Profits: Comments</vt:lpstr>
      <vt:lpstr>References</vt:lpstr>
      <vt:lpstr>References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for  ITNR Conference on BEPs</dc:title>
  <dc:creator>rosanne</dc:creator>
  <cp:lastModifiedBy>Rosanne Altshuler</cp:lastModifiedBy>
  <cp:revision>77</cp:revision>
  <dcterms:created xsi:type="dcterms:W3CDTF">2014-01-11T18:49:49Z</dcterms:created>
  <dcterms:modified xsi:type="dcterms:W3CDTF">2014-03-31T02:11:21Z</dcterms:modified>
</cp:coreProperties>
</file>