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75" r:id="rId3"/>
    <p:sldId id="272" r:id="rId4"/>
    <p:sldId id="274" r:id="rId5"/>
    <p:sldId id="273" r:id="rId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lian V Faulhaber" initials="LVF"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493"/>
    <p:restoredTop sz="94621"/>
  </p:normalViewPr>
  <p:slideViewPr>
    <p:cSldViewPr>
      <p:cViewPr varScale="1">
        <p:scale>
          <a:sx n="87" d="100"/>
          <a:sy n="87" d="100"/>
        </p:scale>
        <p:origin x="96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1-31T14:15:08.001" idx="1">
    <p:pos x="1494" y="2971"/>
    <p:text>Extra space here. Also, maybe capitalize the first word in these two bullets?</p:text>
    <p:extLst>
      <p:ext uri="{C676402C-5697-4E1C-873F-D02D1690AC5C}">
        <p15:threadingInfo xmlns:p15="http://schemas.microsoft.com/office/powerpoint/2012/main" timeZoneBias="300"/>
      </p:ext>
    </p:extLst>
  </p:cm>
  <p:cm authorId="1" dt="2017-01-31T14:15:40.388" idx="2">
    <p:pos x="2452" y="2002"/>
    <p:text>Can you rephrase this to say "Key components of the system as described: expensing, etc..."? Otherwise it's sort of confusing.</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4A609C-5F82-8346-9C46-41ED61AF2024}" type="datetimeFigureOut">
              <a:rPr lang="en-US" smtClean="0"/>
              <a:t>2/2/2017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8EFD38-2AF1-834B-BB49-22257443DE05}" type="slidenum">
              <a:rPr lang="en-US" smtClean="0"/>
              <a:t>‹#›</a:t>
            </a:fld>
            <a:endParaRPr lang="en-US"/>
          </a:p>
        </p:txBody>
      </p:sp>
    </p:spTree>
    <p:extLst>
      <p:ext uri="{BB962C8B-B14F-4D97-AF65-F5344CB8AC3E}">
        <p14:creationId xmlns:p14="http://schemas.microsoft.com/office/powerpoint/2010/main" val="2082017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600">
                <a:solidFill>
                  <a:schemeClr val="tx1"/>
                </a:solidFill>
                <a:latin typeface="Times New Roman" charset="0"/>
              </a:defRPr>
            </a:lvl1pPr>
            <a:lvl2pPr marL="742950" indent="-285750" defTabSz="931863">
              <a:defRPr sz="2600">
                <a:solidFill>
                  <a:schemeClr val="tx1"/>
                </a:solidFill>
                <a:latin typeface="Times New Roman" charset="0"/>
              </a:defRPr>
            </a:lvl2pPr>
            <a:lvl3pPr marL="1143000" indent="-228600" defTabSz="931863">
              <a:defRPr sz="2600">
                <a:solidFill>
                  <a:schemeClr val="tx1"/>
                </a:solidFill>
                <a:latin typeface="Times New Roman" charset="0"/>
              </a:defRPr>
            </a:lvl3pPr>
            <a:lvl4pPr marL="1600200" indent="-228600" defTabSz="931863">
              <a:defRPr sz="2600">
                <a:solidFill>
                  <a:schemeClr val="tx1"/>
                </a:solidFill>
                <a:latin typeface="Times New Roman" charset="0"/>
              </a:defRPr>
            </a:lvl4pPr>
            <a:lvl5pPr marL="2057400" indent="-228600" defTabSz="931863">
              <a:defRPr sz="2600">
                <a:solidFill>
                  <a:schemeClr val="tx1"/>
                </a:solidFill>
                <a:latin typeface="Times New Roman" charset="0"/>
              </a:defRPr>
            </a:lvl5pPr>
            <a:lvl6pPr marL="2514600" indent="-228600" defTabSz="931863" eaLnBrk="0" fontAlgn="base" hangingPunct="0">
              <a:spcBef>
                <a:spcPct val="0"/>
              </a:spcBef>
              <a:spcAft>
                <a:spcPct val="0"/>
              </a:spcAft>
              <a:defRPr sz="2600">
                <a:solidFill>
                  <a:schemeClr val="tx1"/>
                </a:solidFill>
                <a:latin typeface="Times New Roman" charset="0"/>
              </a:defRPr>
            </a:lvl6pPr>
            <a:lvl7pPr marL="2971800" indent="-228600" defTabSz="931863" eaLnBrk="0" fontAlgn="base" hangingPunct="0">
              <a:spcBef>
                <a:spcPct val="0"/>
              </a:spcBef>
              <a:spcAft>
                <a:spcPct val="0"/>
              </a:spcAft>
              <a:defRPr sz="2600">
                <a:solidFill>
                  <a:schemeClr val="tx1"/>
                </a:solidFill>
                <a:latin typeface="Times New Roman" charset="0"/>
              </a:defRPr>
            </a:lvl7pPr>
            <a:lvl8pPr marL="3429000" indent="-228600" defTabSz="931863" eaLnBrk="0" fontAlgn="base" hangingPunct="0">
              <a:spcBef>
                <a:spcPct val="0"/>
              </a:spcBef>
              <a:spcAft>
                <a:spcPct val="0"/>
              </a:spcAft>
              <a:defRPr sz="2600">
                <a:solidFill>
                  <a:schemeClr val="tx1"/>
                </a:solidFill>
                <a:latin typeface="Times New Roman" charset="0"/>
              </a:defRPr>
            </a:lvl8pPr>
            <a:lvl9pPr marL="3886200" indent="-228600" defTabSz="931863" eaLnBrk="0" fontAlgn="base" hangingPunct="0">
              <a:spcBef>
                <a:spcPct val="0"/>
              </a:spcBef>
              <a:spcAft>
                <a:spcPct val="0"/>
              </a:spcAft>
              <a:defRPr sz="2600">
                <a:solidFill>
                  <a:schemeClr val="tx1"/>
                </a:solidFill>
                <a:latin typeface="Times New Roman" charset="0"/>
              </a:defRPr>
            </a:lvl9pPr>
          </a:lstStyle>
          <a:p>
            <a:fld id="{4E9AAE44-0742-8243-A7BB-F4BEA1D52591}" type="slidenum">
              <a:rPr lang="en-US" altLang="en-US" sz="1200"/>
              <a:pPr/>
              <a:t>2</a:t>
            </a:fld>
            <a:endParaRPr lang="en-US" altLang="en-US" sz="120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New Roman" charset="0"/>
              </a:rPr>
              <a:t>However, WTO rules prohibit border-adjusting a “direct tax”  Direct taxes are defined as taxes on wages, profits, and all other forms of income.  Furthermore, the WTO prohibits rebates on the export of a good that exceed the tax levied on the same good if sold domestically.</a:t>
            </a:r>
          </a:p>
        </p:txBody>
      </p:sp>
    </p:spTree>
    <p:extLst>
      <p:ext uri="{BB962C8B-B14F-4D97-AF65-F5344CB8AC3E}">
        <p14:creationId xmlns:p14="http://schemas.microsoft.com/office/powerpoint/2010/main" val="1388010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600">
                <a:solidFill>
                  <a:schemeClr val="tx1"/>
                </a:solidFill>
                <a:latin typeface="Times New Roman" charset="0"/>
              </a:defRPr>
            </a:lvl1pPr>
            <a:lvl2pPr marL="742950" indent="-285750" defTabSz="931863">
              <a:defRPr sz="2600">
                <a:solidFill>
                  <a:schemeClr val="tx1"/>
                </a:solidFill>
                <a:latin typeface="Times New Roman" charset="0"/>
              </a:defRPr>
            </a:lvl2pPr>
            <a:lvl3pPr marL="1143000" indent="-228600" defTabSz="931863">
              <a:defRPr sz="2600">
                <a:solidFill>
                  <a:schemeClr val="tx1"/>
                </a:solidFill>
                <a:latin typeface="Times New Roman" charset="0"/>
              </a:defRPr>
            </a:lvl3pPr>
            <a:lvl4pPr marL="1600200" indent="-228600" defTabSz="931863">
              <a:defRPr sz="2600">
                <a:solidFill>
                  <a:schemeClr val="tx1"/>
                </a:solidFill>
                <a:latin typeface="Times New Roman" charset="0"/>
              </a:defRPr>
            </a:lvl4pPr>
            <a:lvl5pPr marL="2057400" indent="-228600" defTabSz="931863">
              <a:defRPr sz="2600">
                <a:solidFill>
                  <a:schemeClr val="tx1"/>
                </a:solidFill>
                <a:latin typeface="Times New Roman" charset="0"/>
              </a:defRPr>
            </a:lvl5pPr>
            <a:lvl6pPr marL="2514600" indent="-228600" defTabSz="931863" eaLnBrk="0" fontAlgn="base" hangingPunct="0">
              <a:spcBef>
                <a:spcPct val="0"/>
              </a:spcBef>
              <a:spcAft>
                <a:spcPct val="0"/>
              </a:spcAft>
              <a:defRPr sz="2600">
                <a:solidFill>
                  <a:schemeClr val="tx1"/>
                </a:solidFill>
                <a:latin typeface="Times New Roman" charset="0"/>
              </a:defRPr>
            </a:lvl6pPr>
            <a:lvl7pPr marL="2971800" indent="-228600" defTabSz="931863" eaLnBrk="0" fontAlgn="base" hangingPunct="0">
              <a:spcBef>
                <a:spcPct val="0"/>
              </a:spcBef>
              <a:spcAft>
                <a:spcPct val="0"/>
              </a:spcAft>
              <a:defRPr sz="2600">
                <a:solidFill>
                  <a:schemeClr val="tx1"/>
                </a:solidFill>
                <a:latin typeface="Times New Roman" charset="0"/>
              </a:defRPr>
            </a:lvl7pPr>
            <a:lvl8pPr marL="3429000" indent="-228600" defTabSz="931863" eaLnBrk="0" fontAlgn="base" hangingPunct="0">
              <a:spcBef>
                <a:spcPct val="0"/>
              </a:spcBef>
              <a:spcAft>
                <a:spcPct val="0"/>
              </a:spcAft>
              <a:defRPr sz="2600">
                <a:solidFill>
                  <a:schemeClr val="tx1"/>
                </a:solidFill>
                <a:latin typeface="Times New Roman" charset="0"/>
              </a:defRPr>
            </a:lvl8pPr>
            <a:lvl9pPr marL="3886200" indent="-228600" defTabSz="931863" eaLnBrk="0" fontAlgn="base" hangingPunct="0">
              <a:spcBef>
                <a:spcPct val="0"/>
              </a:spcBef>
              <a:spcAft>
                <a:spcPct val="0"/>
              </a:spcAft>
              <a:defRPr sz="2600">
                <a:solidFill>
                  <a:schemeClr val="tx1"/>
                </a:solidFill>
                <a:latin typeface="Times New Roman" charset="0"/>
              </a:defRPr>
            </a:lvl9pPr>
          </a:lstStyle>
          <a:p>
            <a:fld id="{4E9AAE44-0742-8243-A7BB-F4BEA1D52591}" type="slidenum">
              <a:rPr lang="en-US" altLang="en-US" sz="1200"/>
              <a:pPr/>
              <a:t>3</a:t>
            </a:fld>
            <a:endParaRPr lang="en-US" altLang="en-US" sz="120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New Roman" charset="0"/>
              </a:rPr>
              <a:t>However, WTO rules prohibit border-adjusting a “direct tax”  Direct taxes are defined as taxes on wages, profits, and all other forms of income.  Furthermore, the WTO prohibits rebates on the export of a good that exceed the tax levied on the same good if sold domestically.</a:t>
            </a:r>
          </a:p>
        </p:txBody>
      </p:sp>
    </p:spTree>
    <p:extLst>
      <p:ext uri="{BB962C8B-B14F-4D97-AF65-F5344CB8AC3E}">
        <p14:creationId xmlns:p14="http://schemas.microsoft.com/office/powerpoint/2010/main" val="963937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600">
                <a:solidFill>
                  <a:schemeClr val="tx1"/>
                </a:solidFill>
                <a:latin typeface="Times New Roman" charset="0"/>
                <a:ea typeface="ＭＳ Ｐゴシック" charset="-128"/>
              </a:defRPr>
            </a:lvl1pPr>
            <a:lvl2pPr marL="742950" indent="-285750" defTabSz="931863" eaLnBrk="0" hangingPunct="0">
              <a:defRPr sz="2600">
                <a:solidFill>
                  <a:schemeClr val="tx1"/>
                </a:solidFill>
                <a:latin typeface="Times New Roman" charset="0"/>
                <a:ea typeface="ＭＳ Ｐゴシック" charset="-128"/>
              </a:defRPr>
            </a:lvl2pPr>
            <a:lvl3pPr marL="1143000" indent="-228600" defTabSz="931863" eaLnBrk="0" hangingPunct="0">
              <a:defRPr sz="2600">
                <a:solidFill>
                  <a:schemeClr val="tx1"/>
                </a:solidFill>
                <a:latin typeface="Times New Roman" charset="0"/>
                <a:ea typeface="ＭＳ Ｐゴシック" charset="-128"/>
              </a:defRPr>
            </a:lvl3pPr>
            <a:lvl4pPr marL="1600200" indent="-228600" defTabSz="931863" eaLnBrk="0" hangingPunct="0">
              <a:defRPr sz="2600">
                <a:solidFill>
                  <a:schemeClr val="tx1"/>
                </a:solidFill>
                <a:latin typeface="Times New Roman" charset="0"/>
                <a:ea typeface="ＭＳ Ｐゴシック" charset="-128"/>
              </a:defRPr>
            </a:lvl4pPr>
            <a:lvl5pPr marL="2057400" indent="-228600" defTabSz="931863" eaLnBrk="0" hangingPunct="0">
              <a:defRPr sz="2600">
                <a:solidFill>
                  <a:schemeClr val="tx1"/>
                </a:solidFill>
                <a:latin typeface="Times New Roman" charset="0"/>
                <a:ea typeface="ＭＳ Ｐゴシック" charset="-128"/>
              </a:defRPr>
            </a:lvl5pPr>
            <a:lvl6pPr marL="2514600" indent="-228600" defTabSz="931863" eaLnBrk="0" fontAlgn="base" hangingPunct="0">
              <a:spcBef>
                <a:spcPct val="0"/>
              </a:spcBef>
              <a:spcAft>
                <a:spcPct val="0"/>
              </a:spcAft>
              <a:defRPr sz="2600">
                <a:solidFill>
                  <a:schemeClr val="tx1"/>
                </a:solidFill>
                <a:latin typeface="Times New Roman" charset="0"/>
                <a:ea typeface="ＭＳ Ｐゴシック" charset="-128"/>
              </a:defRPr>
            </a:lvl6pPr>
            <a:lvl7pPr marL="2971800" indent="-228600" defTabSz="931863" eaLnBrk="0" fontAlgn="base" hangingPunct="0">
              <a:spcBef>
                <a:spcPct val="0"/>
              </a:spcBef>
              <a:spcAft>
                <a:spcPct val="0"/>
              </a:spcAft>
              <a:defRPr sz="2600">
                <a:solidFill>
                  <a:schemeClr val="tx1"/>
                </a:solidFill>
                <a:latin typeface="Times New Roman" charset="0"/>
                <a:ea typeface="ＭＳ Ｐゴシック" charset="-128"/>
              </a:defRPr>
            </a:lvl7pPr>
            <a:lvl8pPr marL="3429000" indent="-228600" defTabSz="931863" eaLnBrk="0" fontAlgn="base" hangingPunct="0">
              <a:spcBef>
                <a:spcPct val="0"/>
              </a:spcBef>
              <a:spcAft>
                <a:spcPct val="0"/>
              </a:spcAft>
              <a:defRPr sz="2600">
                <a:solidFill>
                  <a:schemeClr val="tx1"/>
                </a:solidFill>
                <a:latin typeface="Times New Roman" charset="0"/>
                <a:ea typeface="ＭＳ Ｐゴシック" charset="-128"/>
              </a:defRPr>
            </a:lvl8pPr>
            <a:lvl9pPr marL="3886200" indent="-228600" defTabSz="931863" eaLnBrk="0" fontAlgn="base" hangingPunct="0">
              <a:spcBef>
                <a:spcPct val="0"/>
              </a:spcBef>
              <a:spcAft>
                <a:spcPct val="0"/>
              </a:spcAft>
              <a:defRPr sz="2600">
                <a:solidFill>
                  <a:schemeClr val="tx1"/>
                </a:solidFill>
                <a:latin typeface="Times New Roman" charset="0"/>
                <a:ea typeface="ＭＳ Ｐゴシック" charset="-128"/>
              </a:defRPr>
            </a:lvl9pPr>
          </a:lstStyle>
          <a:p>
            <a:pPr eaLnBrk="1" hangingPunct="1"/>
            <a:fld id="{E0752C74-8CBC-D64A-956F-E5C05578B2D2}" type="slidenum">
              <a:rPr lang="en-US" altLang="en-US" sz="1200"/>
              <a:pPr eaLnBrk="1" hangingPunct="1"/>
              <a:t>4</a:t>
            </a:fld>
            <a:endParaRPr lang="en-US" altLang="en-US" sz="1200"/>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charset="0"/>
                <a:ea typeface="ＭＳ Ｐゴシック" charset="-128"/>
              </a:rPr>
              <a:t>IF PRESSED:</a:t>
            </a:r>
          </a:p>
          <a:p>
            <a:r>
              <a:rPr lang="en-US" altLang="en-US">
                <a:latin typeface="Times New Roman" charset="0"/>
                <a:ea typeface="ＭＳ Ｐゴシック" charset="-128"/>
              </a:rPr>
              <a:t>Why should we take all the steps involved in implementing a credit-method X-tax?  Isn</a:t>
            </a:r>
            <a:r>
              <a:rPr lang="ja-JP" altLang="en-US">
                <a:latin typeface="Times New Roman" charset="0"/>
                <a:ea typeface="ＭＳ Ｐゴシック" charset="-128"/>
              </a:rPr>
              <a:t>’</a:t>
            </a:r>
            <a:r>
              <a:rPr lang="en-US" altLang="ja-JP">
                <a:latin typeface="Times New Roman" charset="0"/>
                <a:ea typeface="ＭＳ Ｐゴシック" charset="-128"/>
              </a:rPr>
              <a:t>t it just too much?  Isn</a:t>
            </a:r>
            <a:r>
              <a:rPr lang="ja-JP" altLang="en-US">
                <a:latin typeface="Times New Roman" charset="0"/>
                <a:ea typeface="ＭＳ Ｐゴシック" charset="-128"/>
              </a:rPr>
              <a:t>’</a:t>
            </a:r>
            <a:r>
              <a:rPr lang="en-US" altLang="ja-JP">
                <a:latin typeface="Times New Roman" charset="0"/>
                <a:ea typeface="ＭＳ Ｐゴシック" charset="-128"/>
              </a:rPr>
              <a:t>t it politically unrealistic?</a:t>
            </a:r>
          </a:p>
          <a:p>
            <a:r>
              <a:rPr lang="en-US" altLang="en-US">
                <a:latin typeface="Times New Roman" charset="0"/>
                <a:ea typeface="ＭＳ Ｐゴシック" charset="-128"/>
              </a:rPr>
              <a:t> </a:t>
            </a:r>
          </a:p>
          <a:p>
            <a:r>
              <a:rPr lang="en-US" altLang="en-US">
                <a:latin typeface="Times New Roman" charset="0"/>
                <a:ea typeface="ＭＳ Ｐゴシック" charset="-128"/>
              </a:rPr>
              <a:t>Thanks for that question – I think you raise a fair point.  As I hope is clear in the paper – I</a:t>
            </a:r>
            <a:r>
              <a:rPr lang="ja-JP" altLang="en-US">
                <a:latin typeface="Times New Roman" charset="0"/>
                <a:ea typeface="ＭＳ Ｐゴシック" charset="-128"/>
              </a:rPr>
              <a:t>’</a:t>
            </a:r>
            <a:r>
              <a:rPr lang="en-US" altLang="ja-JP">
                <a:latin typeface="Times New Roman" charset="0"/>
                <a:ea typeface="ＭＳ Ｐゴシック" charset="-128"/>
              </a:rPr>
              <a:t>ve never intended to propose that we should do this … just that the credit-method X-tax is an available tool.  But that said, I do think there are circumstances where one could imagine the tool being employed.  As we all know, the source of the long-term fiscal crisis is the growth of social security and medicare.  Historically those have been paid for by payroll taxes --- and when there hasn</a:t>
            </a:r>
            <a:r>
              <a:rPr lang="ja-JP" altLang="en-US">
                <a:latin typeface="Times New Roman" charset="0"/>
                <a:ea typeface="ＭＳ Ｐゴシック" charset="-128"/>
              </a:rPr>
              <a:t>’</a:t>
            </a:r>
            <a:r>
              <a:rPr lang="en-US" altLang="ja-JP">
                <a:latin typeface="Times New Roman" charset="0"/>
                <a:ea typeface="ＭＳ Ｐゴシック" charset="-128"/>
              </a:rPr>
              <a:t>t been enough money, in addition to programmatic reforms – we</a:t>
            </a:r>
            <a:r>
              <a:rPr lang="ja-JP" altLang="en-US">
                <a:latin typeface="Times New Roman" charset="0"/>
                <a:ea typeface="ＭＳ Ｐゴシック" charset="-128"/>
              </a:rPr>
              <a:t>’</a:t>
            </a:r>
            <a:r>
              <a:rPr lang="en-US" altLang="ja-JP">
                <a:latin typeface="Times New Roman" charset="0"/>
                <a:ea typeface="ＭＳ Ｐゴシック" charset="-128"/>
              </a:rPr>
              <a:t>ve raised the rate, expanded the base, or raised the cap.  One could imagine that happening again.  Now imagine that happens and at the same time politicians decide it is sensible to try to implement the principles of the Graetz plan as a way to simplify the code  -- but in the context of rising tax takes.  Frankly I personally am strongly supportive of the Graetz proposal – with the one caveat that it is revenue-neutral and that I don</a:t>
            </a:r>
            <a:r>
              <a:rPr lang="ja-JP" altLang="en-US">
                <a:latin typeface="Times New Roman" charset="0"/>
                <a:ea typeface="ＭＳ Ｐゴシック" charset="-128"/>
              </a:rPr>
              <a:t>’</a:t>
            </a:r>
            <a:r>
              <a:rPr lang="en-US" altLang="ja-JP">
                <a:latin typeface="Times New Roman" charset="0"/>
                <a:ea typeface="ＭＳ Ｐゴシック" charset="-128"/>
              </a:rPr>
              <a:t>t think revenue-neutrality is likely to be where we land.  So if you want to  provide some upside to Americans of rising tax takes, perhaps you implement the Graetz plan and pay for the growth of social security and medicare through the payroll tax system.  Now the Achilles heel of such a proposal would be that you would need to have a way of providing progressivity.  And there business-level tax credits come in as a potential tool that might be politically attractive.  </a:t>
            </a:r>
          </a:p>
          <a:p>
            <a:pPr eaLnBrk="1" hangingPunct="1"/>
            <a:endParaRPr lang="en-US" altLang="en-US">
              <a:latin typeface="Times New Roman" charset="0"/>
              <a:ea typeface="ＭＳ Ｐゴシック" charset="-128"/>
            </a:endParaRPr>
          </a:p>
        </p:txBody>
      </p:sp>
    </p:spTree>
    <p:extLst>
      <p:ext uri="{BB962C8B-B14F-4D97-AF65-F5344CB8AC3E}">
        <p14:creationId xmlns:p14="http://schemas.microsoft.com/office/powerpoint/2010/main" val="1114851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86450" y="274638"/>
            <a:ext cx="1809750" cy="62785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5276850" cy="6278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35433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52900" y="1600200"/>
            <a:ext cx="35433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7239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7239000" cy="4953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Rectangle 7"/>
          <p:cNvSpPr>
            <a:spLocks noChangeArrowheads="1"/>
          </p:cNvSpPr>
          <p:nvPr/>
        </p:nvSpPr>
        <p:spPr bwMode="auto">
          <a:xfrm>
            <a:off x="8305800" y="0"/>
            <a:ext cx="838200" cy="6858000"/>
          </a:xfrm>
          <a:prstGeom prst="rect">
            <a:avLst/>
          </a:prstGeom>
          <a:solidFill>
            <a:srgbClr val="00204E"/>
          </a:solidFill>
          <a:ln w="9525">
            <a:solidFill>
              <a:schemeClr val="tx1"/>
            </a:solidFill>
            <a:miter lim="800000"/>
            <a:headEnd/>
            <a:tailEnd/>
          </a:ln>
          <a:effectLst/>
        </p:spPr>
        <p:txBody>
          <a:bodyPr wrap="none" anchor="ctr"/>
          <a:lstStyle/>
          <a:p>
            <a:endParaRPr lang="en-US"/>
          </a:p>
        </p:txBody>
      </p:sp>
      <p:sp>
        <p:nvSpPr>
          <p:cNvPr id="1032" name="Line 8"/>
          <p:cNvSpPr>
            <a:spLocks noChangeShapeType="1"/>
          </p:cNvSpPr>
          <p:nvPr/>
        </p:nvSpPr>
        <p:spPr bwMode="auto">
          <a:xfrm>
            <a:off x="8001000" y="228600"/>
            <a:ext cx="0" cy="6477000"/>
          </a:xfrm>
          <a:prstGeom prst="line">
            <a:avLst/>
          </a:prstGeom>
          <a:noFill/>
          <a:ln w="38100">
            <a:solidFill>
              <a:srgbClr val="00204E"/>
            </a:solidFill>
            <a:round/>
            <a:headEnd/>
            <a:tailEnd/>
          </a:ln>
          <a:effectLst/>
        </p:spPr>
        <p:txBody>
          <a:bodyPr/>
          <a:lstStyle/>
          <a:p>
            <a:endParaRPr lang="en-US"/>
          </a:p>
        </p:txBody>
      </p:sp>
      <p:pic>
        <p:nvPicPr>
          <p:cNvPr id="1033" name="Picture 9" descr="GeorgetownLawlogotypegray"/>
          <p:cNvPicPr>
            <a:picLocks noChangeAspect="1" noChangeArrowheads="1"/>
          </p:cNvPicPr>
          <p:nvPr/>
        </p:nvPicPr>
        <p:blipFill>
          <a:blip r:embed="rId13" cstate="print"/>
          <a:srcRect/>
          <a:stretch>
            <a:fillRect/>
          </a:stretch>
        </p:blipFill>
        <p:spPr bwMode="auto">
          <a:xfrm>
            <a:off x="8564563" y="228600"/>
            <a:ext cx="350837" cy="640080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Times New Roman" pitchFamily="18" charset="0"/>
        </a:defRPr>
      </a:lvl2pPr>
      <a:lvl3pPr algn="ctr" rtl="0" eaLnBrk="1" fontAlgn="base" hangingPunct="1">
        <a:spcBef>
          <a:spcPct val="0"/>
        </a:spcBef>
        <a:spcAft>
          <a:spcPct val="0"/>
        </a:spcAft>
        <a:defRPr sz="4000" b="1">
          <a:solidFill>
            <a:schemeClr val="tx2"/>
          </a:solidFill>
          <a:latin typeface="Times New Roman" pitchFamily="18" charset="0"/>
        </a:defRPr>
      </a:lvl3pPr>
      <a:lvl4pPr algn="ctr" rtl="0" eaLnBrk="1" fontAlgn="base" hangingPunct="1">
        <a:spcBef>
          <a:spcPct val="0"/>
        </a:spcBef>
        <a:spcAft>
          <a:spcPct val="0"/>
        </a:spcAft>
        <a:defRPr sz="4000" b="1">
          <a:solidFill>
            <a:schemeClr val="tx2"/>
          </a:solidFill>
          <a:latin typeface="Times New Roman" pitchFamily="18" charset="0"/>
        </a:defRPr>
      </a:lvl4pPr>
      <a:lvl5pPr algn="ctr" rtl="0" eaLnBrk="1" fontAlgn="base" hangingPunct="1">
        <a:spcBef>
          <a:spcPct val="0"/>
        </a:spcBef>
        <a:spcAft>
          <a:spcPct val="0"/>
        </a:spcAft>
        <a:defRPr sz="4000" b="1">
          <a:solidFill>
            <a:schemeClr val="tx2"/>
          </a:solidFill>
          <a:latin typeface="Times New Roman" pitchFamily="18" charset="0"/>
        </a:defRPr>
      </a:lvl5pPr>
      <a:lvl6pPr marL="457200" algn="ctr" rtl="0" eaLnBrk="1" fontAlgn="base" hangingPunct="1">
        <a:spcBef>
          <a:spcPct val="0"/>
        </a:spcBef>
        <a:spcAft>
          <a:spcPct val="0"/>
        </a:spcAft>
        <a:defRPr sz="4000" b="1">
          <a:solidFill>
            <a:schemeClr val="tx2"/>
          </a:solidFill>
          <a:latin typeface="Times New Roman" pitchFamily="18" charset="0"/>
        </a:defRPr>
      </a:lvl6pPr>
      <a:lvl7pPr marL="914400" algn="ctr" rtl="0" eaLnBrk="1" fontAlgn="base" hangingPunct="1">
        <a:spcBef>
          <a:spcPct val="0"/>
        </a:spcBef>
        <a:spcAft>
          <a:spcPct val="0"/>
        </a:spcAft>
        <a:defRPr sz="4000" b="1">
          <a:solidFill>
            <a:schemeClr val="tx2"/>
          </a:solidFill>
          <a:latin typeface="Times New Roman" pitchFamily="18" charset="0"/>
        </a:defRPr>
      </a:lvl7pPr>
      <a:lvl8pPr marL="1371600" algn="ctr" rtl="0" eaLnBrk="1" fontAlgn="base" hangingPunct="1">
        <a:spcBef>
          <a:spcPct val="0"/>
        </a:spcBef>
        <a:spcAft>
          <a:spcPct val="0"/>
        </a:spcAft>
        <a:defRPr sz="4000" b="1">
          <a:solidFill>
            <a:schemeClr val="tx2"/>
          </a:solidFill>
          <a:latin typeface="Times New Roman" pitchFamily="18" charset="0"/>
        </a:defRPr>
      </a:lvl8pPr>
      <a:lvl9pPr marL="1828800" algn="ctr" rtl="0" eaLnBrk="1" fontAlgn="base" hangingPunct="1">
        <a:spcBef>
          <a:spcPct val="0"/>
        </a:spcBef>
        <a:spcAft>
          <a:spcPct val="0"/>
        </a:spcAft>
        <a:defRPr sz="40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447800"/>
            <a:ext cx="6705600" cy="1450975"/>
          </a:xfrm>
        </p:spPr>
        <p:txBody>
          <a:bodyPr/>
          <a:lstStyle/>
          <a:p>
            <a:r>
              <a:rPr lang="en-US" dirty="0" smtClean="0">
                <a:solidFill>
                  <a:schemeClr val="accent6">
                    <a:lumMod val="50000"/>
                  </a:schemeClr>
                </a:solidFill>
              </a:rPr>
              <a:t>Administering the DBCFT:</a:t>
            </a:r>
            <a:br>
              <a:rPr lang="en-US" dirty="0" smtClean="0">
                <a:solidFill>
                  <a:schemeClr val="accent6">
                    <a:lumMod val="50000"/>
                  </a:schemeClr>
                </a:solidFill>
              </a:rPr>
            </a:br>
            <a:r>
              <a:rPr lang="en-US" dirty="0" smtClean="0">
                <a:solidFill>
                  <a:schemeClr val="accent6">
                    <a:lumMod val="50000"/>
                  </a:schemeClr>
                </a:solidFill>
              </a:rPr>
              <a:t>Selected Issues</a:t>
            </a:r>
            <a:endParaRPr lang="en-US" dirty="0">
              <a:solidFill>
                <a:schemeClr val="accent6">
                  <a:lumMod val="50000"/>
                </a:schemeClr>
              </a:solidFill>
            </a:endParaRPr>
          </a:p>
        </p:txBody>
      </p:sp>
      <p:sp>
        <p:nvSpPr>
          <p:cNvPr id="2" name="Rectangle 1"/>
          <p:cNvSpPr/>
          <p:nvPr/>
        </p:nvSpPr>
        <p:spPr>
          <a:xfrm>
            <a:off x="1447800" y="4715470"/>
            <a:ext cx="5334000" cy="1384995"/>
          </a:xfrm>
          <a:prstGeom prst="rect">
            <a:avLst/>
          </a:prstGeom>
        </p:spPr>
        <p:txBody>
          <a:bodyPr wrap="square">
            <a:spAutoFit/>
          </a:bodyPr>
          <a:lstStyle/>
          <a:p>
            <a:pPr algn="ctr"/>
            <a:r>
              <a:rPr lang="en-US" sz="2800" dirty="0" smtClean="0">
                <a:solidFill>
                  <a:schemeClr val="accent6">
                    <a:lumMod val="50000"/>
                  </a:schemeClr>
                </a:solidFill>
                <a:latin typeface="+mj-lt"/>
              </a:rPr>
              <a:t>Itai Grinberg</a:t>
            </a:r>
          </a:p>
          <a:p>
            <a:pPr algn="ctr"/>
            <a:r>
              <a:rPr lang="en-US" sz="2800" dirty="0" smtClean="0">
                <a:solidFill>
                  <a:schemeClr val="accent6">
                    <a:lumMod val="50000"/>
                  </a:schemeClr>
                </a:solidFill>
                <a:latin typeface="+mj-lt"/>
              </a:rPr>
              <a:t>Professor</a:t>
            </a:r>
          </a:p>
          <a:p>
            <a:pPr algn="ctr"/>
            <a:r>
              <a:rPr lang="en-US" sz="2800" dirty="0" smtClean="0">
                <a:solidFill>
                  <a:schemeClr val="accent6">
                    <a:lumMod val="50000"/>
                  </a:schemeClr>
                </a:solidFill>
                <a:latin typeface="+mj-lt"/>
              </a:rPr>
              <a:t>Georgetown </a:t>
            </a:r>
            <a:r>
              <a:rPr lang="en-US" sz="2800" dirty="0">
                <a:solidFill>
                  <a:schemeClr val="accent6">
                    <a:lumMod val="50000"/>
                  </a:schemeClr>
                </a:solidFill>
                <a:latin typeface="+mj-lt"/>
              </a:rPr>
              <a:t>University Law Center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0"/>
            <a:ext cx="7848600" cy="1295400"/>
          </a:xfrm>
        </p:spPr>
        <p:txBody>
          <a:bodyPr/>
          <a:lstStyle/>
          <a:p>
            <a:pPr indent="0"/>
            <a:r>
              <a:rPr lang="en-US" altLang="en-US" dirty="0" smtClean="0">
                <a:solidFill>
                  <a:schemeClr val="accent6">
                    <a:lumMod val="50000"/>
                  </a:schemeClr>
                </a:solidFill>
              </a:rPr>
              <a:t>Outline of Remarks</a:t>
            </a:r>
            <a:endParaRPr lang="en-US" altLang="en-US" dirty="0">
              <a:solidFill>
                <a:schemeClr val="accent6">
                  <a:lumMod val="50000"/>
                </a:schemeClr>
              </a:solidFill>
            </a:endParaRPr>
          </a:p>
        </p:txBody>
      </p:sp>
      <p:sp>
        <p:nvSpPr>
          <p:cNvPr id="17411" name="Rectangle 3"/>
          <p:cNvSpPr>
            <a:spLocks noGrp="1" noChangeArrowheads="1"/>
          </p:cNvSpPr>
          <p:nvPr>
            <p:ph type="body" idx="1"/>
          </p:nvPr>
        </p:nvSpPr>
        <p:spPr>
          <a:xfrm>
            <a:off x="228600" y="1524000"/>
            <a:ext cx="7772400" cy="5000625"/>
          </a:xfrm>
        </p:spPr>
        <p:txBody>
          <a:bodyPr/>
          <a:lstStyle/>
          <a:p>
            <a:r>
              <a:rPr lang="en-US" altLang="en-US" sz="2800" dirty="0" smtClean="0"/>
              <a:t>WTO</a:t>
            </a:r>
          </a:p>
          <a:p>
            <a:pPr lvl="1"/>
            <a:r>
              <a:rPr lang="en-US" altLang="en-US" sz="2400" dirty="0" smtClean="0"/>
              <a:t>Addressing any concern</a:t>
            </a:r>
          </a:p>
          <a:p>
            <a:r>
              <a:rPr lang="en-US" altLang="en-US" dirty="0" smtClean="0"/>
              <a:t>Enforcement</a:t>
            </a:r>
          </a:p>
          <a:p>
            <a:r>
              <a:rPr lang="en-US" altLang="en-US" dirty="0" smtClean="0"/>
              <a:t>International Coordination</a:t>
            </a:r>
            <a:endParaRPr lang="en-US" altLang="en-US" sz="2800" dirty="0"/>
          </a:p>
          <a:p>
            <a:pPr lvl="1"/>
            <a:endParaRPr lang="en-US" altLang="en-US" sz="2800" dirty="0"/>
          </a:p>
          <a:p>
            <a:pPr lvl="1"/>
            <a:endParaRPr lang="en-US" altLang="en-US" b="1" dirty="0"/>
          </a:p>
        </p:txBody>
      </p:sp>
    </p:spTree>
    <p:extLst>
      <p:ext uri="{BB962C8B-B14F-4D97-AF65-F5344CB8AC3E}">
        <p14:creationId xmlns:p14="http://schemas.microsoft.com/office/powerpoint/2010/main" val="9698809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0"/>
            <a:ext cx="7848600" cy="1295400"/>
          </a:xfrm>
        </p:spPr>
        <p:txBody>
          <a:bodyPr/>
          <a:lstStyle/>
          <a:p>
            <a:pPr indent="0"/>
            <a:r>
              <a:rPr lang="en-US" altLang="en-US" dirty="0">
                <a:solidFill>
                  <a:schemeClr val="accent6">
                    <a:lumMod val="50000"/>
                  </a:schemeClr>
                </a:solidFill>
              </a:rPr>
              <a:t>The World Trade Organization and Border Adjustments</a:t>
            </a:r>
          </a:p>
        </p:txBody>
      </p:sp>
      <p:sp>
        <p:nvSpPr>
          <p:cNvPr id="17411" name="Rectangle 3"/>
          <p:cNvSpPr>
            <a:spLocks noGrp="1" noChangeArrowheads="1"/>
          </p:cNvSpPr>
          <p:nvPr>
            <p:ph type="body" idx="1"/>
          </p:nvPr>
        </p:nvSpPr>
        <p:spPr>
          <a:xfrm>
            <a:off x="228600" y="1524000"/>
            <a:ext cx="7772400" cy="5000625"/>
          </a:xfrm>
        </p:spPr>
        <p:txBody>
          <a:bodyPr/>
          <a:lstStyle/>
          <a:p>
            <a:r>
              <a:rPr lang="en-US" altLang="en-US" sz="2800" dirty="0" smtClean="0"/>
              <a:t>Under WTO rules border </a:t>
            </a:r>
            <a:r>
              <a:rPr lang="en-US" altLang="en-US" sz="2800" dirty="0"/>
              <a:t>adjustments are prohibited for “direct” taxes</a:t>
            </a:r>
          </a:p>
          <a:p>
            <a:pPr lvl="1"/>
            <a:r>
              <a:rPr lang="en-US" altLang="en-US" sz="2800" dirty="0"/>
              <a:t>Direct taxes are defined as “taxes on wages, profits… and all other forms of income”</a:t>
            </a:r>
          </a:p>
          <a:p>
            <a:r>
              <a:rPr lang="en-US" altLang="en-US" sz="2800" dirty="0" smtClean="0"/>
              <a:t>Rebate </a:t>
            </a:r>
            <a:r>
              <a:rPr lang="en-US" altLang="en-US" sz="2800" dirty="0"/>
              <a:t>on the export must not exceed the amount of tax levied on the same good or service when sold for domestic consumption</a:t>
            </a:r>
          </a:p>
          <a:p>
            <a:endParaRPr lang="en-US" altLang="en-US" sz="2800" dirty="0"/>
          </a:p>
          <a:p>
            <a:pPr lvl="1"/>
            <a:endParaRPr lang="en-US" altLang="en-US" sz="2800" dirty="0"/>
          </a:p>
          <a:p>
            <a:pPr lvl="1"/>
            <a:endParaRPr lang="en-US" altLang="en-US" b="1" dirty="0"/>
          </a:p>
        </p:txBody>
      </p:sp>
    </p:spTree>
    <p:extLst>
      <p:ext uri="{BB962C8B-B14F-4D97-AF65-F5344CB8AC3E}">
        <p14:creationId xmlns:p14="http://schemas.microsoft.com/office/powerpoint/2010/main" val="15119972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body" idx="1"/>
          </p:nvPr>
        </p:nvSpPr>
        <p:spPr>
          <a:xfrm>
            <a:off x="419100" y="1524000"/>
            <a:ext cx="7543800" cy="6082434"/>
          </a:xfrm>
        </p:spPr>
        <p:txBody>
          <a:bodyPr/>
          <a:lstStyle/>
          <a:p>
            <a:r>
              <a:rPr lang="en-US" altLang="en-US" dirty="0">
                <a:ea typeface="+mn-ea"/>
                <a:cs typeface="+mn-cs"/>
              </a:rPr>
              <a:t>An alternative system can produce the same results as the DBCFT: </a:t>
            </a:r>
          </a:p>
          <a:p>
            <a:pPr lvl="2"/>
            <a:r>
              <a:rPr lang="en-US" altLang="en-US" sz="2800" dirty="0">
                <a:ea typeface="+mn-ea"/>
                <a:cs typeface="+mn-cs"/>
              </a:rPr>
              <a:t>Subtraction-method </a:t>
            </a:r>
            <a:r>
              <a:rPr lang="en-US" altLang="en-US" sz="2800" dirty="0" smtClean="0">
                <a:ea typeface="+mn-ea"/>
                <a:cs typeface="+mn-cs"/>
              </a:rPr>
              <a:t>consumption tax</a:t>
            </a:r>
            <a:endParaRPr lang="en-US" altLang="en-US" sz="2800" dirty="0">
              <a:ea typeface="+mn-ea"/>
              <a:cs typeface="+mn-cs"/>
            </a:endParaRPr>
          </a:p>
          <a:p>
            <a:pPr lvl="2"/>
            <a:r>
              <a:rPr lang="en-US" altLang="en-US" sz="2800" dirty="0">
                <a:ea typeface="+mn-ea"/>
                <a:cs typeface="+mn-cs"/>
              </a:rPr>
              <a:t>Business-level “American Job Credit”</a:t>
            </a:r>
          </a:p>
          <a:p>
            <a:pPr lvl="3"/>
            <a:r>
              <a:rPr lang="en-US" altLang="en-US" sz="2800" dirty="0">
                <a:ea typeface="+mn-ea"/>
                <a:cs typeface="+mn-cs"/>
              </a:rPr>
              <a:t>Flat-rate credit provided to the employer equal to amount of wages paid to qualifying workers multiplied by the tax rate</a:t>
            </a:r>
          </a:p>
          <a:p>
            <a:pPr lvl="3"/>
            <a:r>
              <a:rPr lang="en-US" altLang="en-US" sz="2800" dirty="0">
                <a:ea typeface="+mn-ea"/>
                <a:cs typeface="+mn-cs"/>
              </a:rPr>
              <a:t>Economic effects and incidence likely equivalent to a DBCFT </a:t>
            </a:r>
          </a:p>
        </p:txBody>
      </p:sp>
      <p:sp>
        <p:nvSpPr>
          <p:cNvPr id="2" name="Title 1"/>
          <p:cNvSpPr>
            <a:spLocks noGrp="1"/>
          </p:cNvSpPr>
          <p:nvPr>
            <p:ph type="title"/>
          </p:nvPr>
        </p:nvSpPr>
        <p:spPr>
          <a:xfrm>
            <a:off x="457200" y="152400"/>
            <a:ext cx="7467600" cy="1143000"/>
          </a:xfrm>
        </p:spPr>
        <p:txBody>
          <a:bodyPr/>
          <a:lstStyle/>
          <a:p>
            <a:r>
              <a:rPr lang="en-US" dirty="0">
                <a:solidFill>
                  <a:schemeClr val="accent6">
                    <a:lumMod val="50000"/>
                  </a:schemeClr>
                </a:solidFill>
              </a:rPr>
              <a:t>Alternative Economic Equivalent</a:t>
            </a:r>
          </a:p>
        </p:txBody>
      </p:sp>
    </p:spTree>
    <p:extLst>
      <p:ext uri="{BB962C8B-B14F-4D97-AF65-F5344CB8AC3E}">
        <p14:creationId xmlns:p14="http://schemas.microsoft.com/office/powerpoint/2010/main" val="1422437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1143000"/>
          </a:xfrm>
        </p:spPr>
        <p:txBody>
          <a:bodyPr/>
          <a:lstStyle/>
          <a:p>
            <a:r>
              <a:rPr lang="en-US" dirty="0" smtClean="0">
                <a:solidFill>
                  <a:schemeClr val="accent6">
                    <a:lumMod val="50000"/>
                  </a:schemeClr>
                </a:solidFill>
              </a:rPr>
              <a:t>Enforcement Requires More Than a Border Adjustment</a:t>
            </a:r>
            <a:endParaRPr lang="en-US" dirty="0">
              <a:solidFill>
                <a:schemeClr val="accent6">
                  <a:lumMod val="50000"/>
                </a:schemeClr>
              </a:solidFill>
            </a:endParaRPr>
          </a:p>
        </p:txBody>
      </p:sp>
      <p:sp>
        <p:nvSpPr>
          <p:cNvPr id="3" name="Content Placeholder 2"/>
          <p:cNvSpPr>
            <a:spLocks noGrp="1"/>
          </p:cNvSpPr>
          <p:nvPr>
            <p:ph idx="1"/>
          </p:nvPr>
        </p:nvSpPr>
        <p:spPr/>
        <p:txBody>
          <a:bodyPr/>
          <a:lstStyle/>
          <a:p>
            <a:pPr marL="342900" lvl="1" indent="-342900">
              <a:buFontTx/>
              <a:buChar char="•"/>
            </a:pPr>
            <a:r>
              <a:rPr lang="en-US" altLang="en-US" sz="2400" dirty="0" smtClean="0">
                <a:ea typeface="+mn-ea"/>
                <a:cs typeface="+mn-cs"/>
              </a:rPr>
              <a:t>Description of economic incentives created by </a:t>
            </a:r>
            <a:r>
              <a:rPr lang="en-US" altLang="en-US" sz="2400" dirty="0">
                <a:ea typeface="+mn-ea"/>
                <a:cs typeface="+mn-cs"/>
              </a:rPr>
              <a:t>DBCFT assumes </a:t>
            </a:r>
            <a:r>
              <a:rPr lang="en-US" altLang="en-US" sz="2400" dirty="0" smtClean="0">
                <a:ea typeface="+mn-ea"/>
                <a:cs typeface="+mn-cs"/>
              </a:rPr>
              <a:t>working </a:t>
            </a:r>
            <a:r>
              <a:rPr lang="en-US" altLang="en-US" sz="2400" dirty="0">
                <a:ea typeface="+mn-ea"/>
                <a:cs typeface="+mn-cs"/>
              </a:rPr>
              <a:t>enforcement </a:t>
            </a:r>
            <a:r>
              <a:rPr lang="en-US" altLang="en-US" sz="2400" dirty="0" smtClean="0">
                <a:ea typeface="+mn-ea"/>
                <a:cs typeface="+mn-cs"/>
              </a:rPr>
              <a:t>mechanisms</a:t>
            </a:r>
            <a:endParaRPr lang="en-US" altLang="en-US" sz="2400" dirty="0">
              <a:ea typeface="+mn-ea"/>
              <a:cs typeface="+mn-cs"/>
            </a:endParaRPr>
          </a:p>
          <a:p>
            <a:pPr marL="342900" lvl="1" indent="-342900">
              <a:buFontTx/>
              <a:buChar char="•"/>
            </a:pPr>
            <a:r>
              <a:rPr lang="en-US" altLang="en-US" sz="2400" dirty="0">
                <a:ea typeface="+mn-ea"/>
                <a:cs typeface="+mn-cs"/>
              </a:rPr>
              <a:t>Expensing, interest expense deduction disallowance, border adjustments, and a special regime for financial institutions described as the key components of the system</a:t>
            </a:r>
          </a:p>
          <a:p>
            <a:pPr marL="342900" lvl="1" indent="-342900">
              <a:buFontTx/>
              <a:buChar char="•"/>
            </a:pPr>
            <a:r>
              <a:rPr lang="en-US" altLang="en-US" sz="2400" dirty="0">
                <a:ea typeface="+mn-ea"/>
                <a:cs typeface="+mn-cs"/>
              </a:rPr>
              <a:t>DBCFT as proposed by 2005 </a:t>
            </a:r>
            <a:r>
              <a:rPr lang="en-US" altLang="en-US" sz="2400" dirty="0" smtClean="0">
                <a:ea typeface="+mn-ea"/>
                <a:cs typeface="+mn-cs"/>
              </a:rPr>
              <a:t>President’s Advisory </a:t>
            </a:r>
            <a:r>
              <a:rPr lang="en-US" altLang="en-US" sz="2400" dirty="0">
                <a:ea typeface="+mn-ea"/>
                <a:cs typeface="+mn-cs"/>
              </a:rPr>
              <a:t>Panel had other essential </a:t>
            </a:r>
            <a:r>
              <a:rPr lang="en-US" altLang="en-US" sz="2400" dirty="0" smtClean="0">
                <a:ea typeface="+mn-ea"/>
                <a:cs typeface="+mn-cs"/>
              </a:rPr>
              <a:t>components</a:t>
            </a:r>
            <a:endParaRPr lang="en-US" altLang="en-US" sz="2400" dirty="0">
              <a:ea typeface="+mn-ea"/>
              <a:cs typeface="+mn-cs"/>
            </a:endParaRPr>
          </a:p>
          <a:p>
            <a:pPr marL="742950" lvl="2" indent="-342900"/>
            <a:r>
              <a:rPr lang="en-US" altLang="en-US" smtClean="0">
                <a:ea typeface="+mn-ea"/>
                <a:cs typeface="+mn-cs"/>
              </a:rPr>
              <a:t>Deductions </a:t>
            </a:r>
            <a:r>
              <a:rPr lang="en-US" altLang="en-US" dirty="0">
                <a:ea typeface="+mn-ea"/>
                <a:cs typeface="+mn-cs"/>
              </a:rPr>
              <a:t>are only available for purchases from entities that are part of the </a:t>
            </a:r>
            <a:r>
              <a:rPr lang="en-US" altLang="en-US">
                <a:ea typeface="+mn-ea"/>
                <a:cs typeface="+mn-cs"/>
              </a:rPr>
              <a:t>DBCFT </a:t>
            </a:r>
            <a:r>
              <a:rPr lang="en-US" altLang="en-US" smtClean="0">
                <a:ea typeface="+mn-ea"/>
                <a:cs typeface="+mn-cs"/>
              </a:rPr>
              <a:t>system</a:t>
            </a:r>
            <a:endParaRPr lang="en-US" altLang="en-US" dirty="0">
              <a:ea typeface="+mn-ea"/>
              <a:cs typeface="+mn-cs"/>
            </a:endParaRPr>
          </a:p>
        </p:txBody>
      </p:sp>
    </p:spTree>
    <p:extLst>
      <p:ext uri="{BB962C8B-B14F-4D97-AF65-F5344CB8AC3E}">
        <p14:creationId xmlns:p14="http://schemas.microsoft.com/office/powerpoint/2010/main" val="372930930"/>
      </p:ext>
    </p:extLst>
  </p:cSld>
  <p:clrMapOvr>
    <a:masterClrMapping/>
  </p:clrMapOvr>
</p:sld>
</file>

<file path=ppt/theme/theme1.xml><?xml version="1.0" encoding="utf-8"?>
<a:theme xmlns:a="http://schemas.openxmlformats.org/drawingml/2006/main" name="GeorgetownTemplate1">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GeorgetownTemplate1</Template>
  <TotalTime>8169</TotalTime>
  <Words>348</Words>
  <Application>Microsoft Office PowerPoint</Application>
  <PresentationFormat>On-screen Show (4:3)</PresentationFormat>
  <Paragraphs>34</Paragraphs>
  <Slides>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ＭＳ Ｐゴシック</vt:lpstr>
      <vt:lpstr>Arial</vt:lpstr>
      <vt:lpstr>Calibri</vt:lpstr>
      <vt:lpstr>Times New Roman</vt:lpstr>
      <vt:lpstr>GeorgetownTemplate1</vt:lpstr>
      <vt:lpstr>Administering the DBCFT: Selected Issues</vt:lpstr>
      <vt:lpstr>Outline of Remarks</vt:lpstr>
      <vt:lpstr>The World Trade Organization and Border Adjustments</vt:lpstr>
      <vt:lpstr>Alternative Economic Equivalent</vt:lpstr>
      <vt:lpstr>Enforcement Requires More Than a Border Adjustment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Lilian V Faulhaber</dc:creator>
  <cp:lastModifiedBy>Allison Street</cp:lastModifiedBy>
  <cp:revision>43</cp:revision>
  <dcterms:created xsi:type="dcterms:W3CDTF">2012-02-16T18:55:46Z</dcterms:created>
  <dcterms:modified xsi:type="dcterms:W3CDTF">2017-02-02T20:28:53Z</dcterms:modified>
</cp:coreProperties>
</file>