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Override2.xml" ContentType="application/vnd.openxmlformats-officedocument.themeOverrid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3672" r:id="rId2"/>
    <p:sldMasterId id="2147483739" r:id="rId3"/>
    <p:sldMasterId id="2147483683" r:id="rId4"/>
    <p:sldMasterId id="2147483705" r:id="rId5"/>
    <p:sldMasterId id="2147483696" r:id="rId6"/>
    <p:sldMasterId id="2147483648" r:id="rId7"/>
    <p:sldMasterId id="2147483712" r:id="rId8"/>
  </p:sldMasterIdLst>
  <p:notesMasterIdLst>
    <p:notesMasterId r:id="rId80"/>
  </p:notesMasterIdLst>
  <p:sldIdLst>
    <p:sldId id="325" r:id="rId9"/>
    <p:sldId id="334" r:id="rId10"/>
    <p:sldId id="327" r:id="rId11"/>
    <p:sldId id="328"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336" r:id="rId33"/>
    <p:sldId id="337" r:id="rId34"/>
    <p:sldId id="338" r:id="rId35"/>
    <p:sldId id="339" r:id="rId36"/>
    <p:sldId id="340" r:id="rId37"/>
    <p:sldId id="341" r:id="rId38"/>
    <p:sldId id="342" r:id="rId39"/>
    <p:sldId id="343" r:id="rId40"/>
    <p:sldId id="329" r:id="rId41"/>
    <p:sldId id="287" r:id="rId42"/>
    <p:sldId id="288" r:id="rId43"/>
    <p:sldId id="289" r:id="rId44"/>
    <p:sldId id="290"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30"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1" r:id="rId74"/>
    <p:sldId id="322" r:id="rId75"/>
    <p:sldId id="323" r:id="rId76"/>
    <p:sldId id="324" r:id="rId77"/>
    <p:sldId id="332" r:id="rId78"/>
    <p:sldId id="33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94598" autoAdjust="0"/>
  </p:normalViewPr>
  <p:slideViewPr>
    <p:cSldViewPr snapToGrid="0">
      <p:cViewPr varScale="1">
        <p:scale>
          <a:sx n="81" d="100"/>
          <a:sy n="81" d="100"/>
        </p:scale>
        <p:origin x="7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946BB-CD93-455C-BF89-A534091A60EB}"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C8D9B-8AD5-46CC-A07C-8319D2310DAC}" type="slidenum">
              <a:rPr lang="en-US" smtClean="0"/>
              <a:t>‹#›</a:t>
            </a:fld>
            <a:endParaRPr lang="en-US" dirty="0"/>
          </a:p>
        </p:txBody>
      </p:sp>
    </p:spTree>
    <p:extLst>
      <p:ext uri="{BB962C8B-B14F-4D97-AF65-F5344CB8AC3E}">
        <p14:creationId xmlns:p14="http://schemas.microsoft.com/office/powerpoint/2010/main" val="76281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cbcdc167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cbcdc167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82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5130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4214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0959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2434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3352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6678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2256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23480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500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bcdc167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96556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3150E-8158-452F-AE2C-262A2C8B42D9}" type="slidenum">
              <a:rPr lang="en-US" smtClean="0"/>
              <a:t>26</a:t>
            </a:fld>
            <a:endParaRPr lang="en-US"/>
          </a:p>
        </p:txBody>
      </p:sp>
    </p:spTree>
    <p:extLst>
      <p:ext uri="{BB962C8B-B14F-4D97-AF65-F5344CB8AC3E}">
        <p14:creationId xmlns:p14="http://schemas.microsoft.com/office/powerpoint/2010/main" val="362062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3150E-8158-452F-AE2C-262A2C8B42D9}" type="slidenum">
              <a:rPr lang="en-US" smtClean="0"/>
              <a:t>27</a:t>
            </a:fld>
            <a:endParaRPr lang="en-US"/>
          </a:p>
        </p:txBody>
      </p:sp>
    </p:spTree>
    <p:extLst>
      <p:ext uri="{BB962C8B-B14F-4D97-AF65-F5344CB8AC3E}">
        <p14:creationId xmlns:p14="http://schemas.microsoft.com/office/powerpoint/2010/main" val="1683729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533150E-8158-452F-AE2C-262A2C8B42D9}" type="slidenum">
              <a:rPr lang="en-US" smtClean="0"/>
              <a:t>29</a:t>
            </a:fld>
            <a:endParaRPr lang="en-US"/>
          </a:p>
        </p:txBody>
      </p:sp>
    </p:spTree>
    <p:extLst>
      <p:ext uri="{BB962C8B-B14F-4D97-AF65-F5344CB8AC3E}">
        <p14:creationId xmlns:p14="http://schemas.microsoft.com/office/powerpoint/2010/main" val="237135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533150E-8158-452F-AE2C-262A2C8B42D9}" type="slidenum">
              <a:rPr lang="en-US" smtClean="0"/>
              <a:t>30</a:t>
            </a:fld>
            <a:endParaRPr lang="en-US"/>
          </a:p>
        </p:txBody>
      </p:sp>
    </p:spTree>
    <p:extLst>
      <p:ext uri="{BB962C8B-B14F-4D97-AF65-F5344CB8AC3E}">
        <p14:creationId xmlns:p14="http://schemas.microsoft.com/office/powerpoint/2010/main" val="226236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3150E-8158-452F-AE2C-262A2C8B42D9}" type="slidenum">
              <a:rPr lang="en-US" smtClean="0"/>
              <a:t>31</a:t>
            </a:fld>
            <a:endParaRPr lang="en-US"/>
          </a:p>
        </p:txBody>
      </p:sp>
    </p:spTree>
    <p:extLst>
      <p:ext uri="{BB962C8B-B14F-4D97-AF65-F5344CB8AC3E}">
        <p14:creationId xmlns:p14="http://schemas.microsoft.com/office/powerpoint/2010/main" val="853616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228600" indent="-228600">
              <a:buSzPts val="1100"/>
              <a:buAutoNum type="arabicParenR"/>
            </a:pPr>
            <a:r>
              <a:rPr lang="en-US" dirty="0"/>
              <a:t>Country 1 houses routine functions such that reported profits are a “blend” of routine and non-routine profits with implications for the RoDP</a:t>
            </a:r>
          </a:p>
          <a:p>
            <a:pPr marL="228600" indent="-228600">
              <a:buSzPts val="1100"/>
              <a:buAutoNum type="arabicParenR"/>
            </a:pPr>
            <a:r>
              <a:rPr lang="en-US" dirty="0"/>
              <a:t>Country 2 has lower in-country D&amp;P than 1 for the reason above but also possibly for other reasons (e.g., cost sharing with Country 1)….</a:t>
            </a:r>
            <a:endParaRPr dirty="0"/>
          </a:p>
        </p:txBody>
      </p:sp>
    </p:spTree>
    <p:extLst>
      <p:ext uri="{BB962C8B-B14F-4D97-AF65-F5344CB8AC3E}">
        <p14:creationId xmlns:p14="http://schemas.microsoft.com/office/powerpoint/2010/main" val="1319768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228600" indent="-228600">
              <a:buSzPts val="1100"/>
              <a:buAutoNum type="arabicParenR"/>
            </a:pPr>
            <a:r>
              <a:rPr lang="en-US" dirty="0"/>
              <a:t>Country 1 houses routine functions such that reported profits are a “blend” of routine and non-routine profits with implications for the RoDP</a:t>
            </a:r>
          </a:p>
          <a:p>
            <a:pPr marL="228600" indent="-228600">
              <a:buSzPts val="1100"/>
              <a:buAutoNum type="arabicParenR"/>
            </a:pPr>
            <a:r>
              <a:rPr lang="en-US" dirty="0"/>
              <a:t>Country 2 has lower in-country D&amp;P than 1 for the reason above but also possibly for other reasons (e.g., cost sharing with Country 1)….</a:t>
            </a:r>
            <a:endParaRPr dirty="0"/>
          </a:p>
        </p:txBody>
      </p:sp>
    </p:spTree>
    <p:extLst>
      <p:ext uri="{BB962C8B-B14F-4D97-AF65-F5344CB8AC3E}">
        <p14:creationId xmlns:p14="http://schemas.microsoft.com/office/powerpoint/2010/main" val="398364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574364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38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36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844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57436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40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0995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1299700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3983644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853784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2741445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2055280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3763684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228600" indent="-228600">
              <a:buSzPts val="1100"/>
              <a:buAutoNum type="arabicParenR"/>
            </a:pPr>
            <a:endParaRPr dirty="0"/>
          </a:p>
        </p:txBody>
      </p:sp>
    </p:spTree>
    <p:extLst>
      <p:ext uri="{BB962C8B-B14F-4D97-AF65-F5344CB8AC3E}">
        <p14:creationId xmlns:p14="http://schemas.microsoft.com/office/powerpoint/2010/main" val="908086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178527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1106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298933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3738867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Shape 971"/>
          <p:cNvSpPr txBox="1">
            <a:spLocks noGrp="1"/>
          </p:cNvSpPr>
          <p:nvPr>
            <p:ph type="body" idx="1"/>
          </p:nvPr>
        </p:nvSpPr>
        <p:spPr>
          <a:xfrm>
            <a:off x="685800" y="4343401"/>
            <a:ext cx="5486400" cy="4114800"/>
          </a:xfrm>
          <a:prstGeom prst="rect">
            <a:avLst/>
          </a:prstGeom>
          <a:noFill/>
          <a:ln>
            <a:noFill/>
          </a:ln>
        </p:spPr>
        <p:txBody>
          <a:bodyPr spcFirstLastPara="1" wrap="square" lIns="91411" tIns="91411" rIns="91411" bIns="91411" anchor="t" anchorCtr="0">
            <a:noAutofit/>
          </a:bodyPr>
          <a:lstStyle/>
          <a:p>
            <a:pPr marL="0" indent="0">
              <a:buSzPts val="1100"/>
              <a:buNone/>
            </a:pPr>
            <a:endParaRPr dirty="0"/>
          </a:p>
        </p:txBody>
      </p:sp>
    </p:spTree>
    <p:extLst>
      <p:ext uri="{BB962C8B-B14F-4D97-AF65-F5344CB8AC3E}">
        <p14:creationId xmlns:p14="http://schemas.microsoft.com/office/powerpoint/2010/main" val="1347003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B77ED-095E-4F57-81DE-B1FFD49480CD}" type="slidenum">
              <a:rPr lang="en-US" smtClean="0"/>
              <a:t>56</a:t>
            </a:fld>
            <a:endParaRPr lang="en-US" dirty="0"/>
          </a:p>
        </p:txBody>
      </p:sp>
    </p:spTree>
    <p:extLst>
      <p:ext uri="{BB962C8B-B14F-4D97-AF65-F5344CB8AC3E}">
        <p14:creationId xmlns:p14="http://schemas.microsoft.com/office/powerpoint/2010/main" val="78575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5262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4242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49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8462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8887B-EF38-4D5D-80DD-FFD006997B6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2688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3E8-E772-472B-B530-2DD57A7F4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EA77C-A7E0-4B1D-8731-A2400DDCB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27BD1-376E-4277-939A-A6404403FE53}"/>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FFCD3FD8-A373-423D-9CE2-FBC5FA2D7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F366D-A4A8-44FE-B673-6F02501BAB75}"/>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71085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7D85-F621-4836-B425-320B4D552F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93E19-8712-4963-8C09-F0E48FF51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F9FFD-35FA-4FD1-A30F-437049439575}"/>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E5E765D6-C7DC-4C44-9626-588EA19324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5BCCF-98DB-4BFF-AF22-64A028C382E3}"/>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2401857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8"/>
            <a:ext cx="2413000" cy="6278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7035800" cy="6278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Key point">
  <p:cSld name="Key point">
    <p:bg>
      <p:bgPr>
        <a:solidFill>
          <a:schemeClr val="lt1"/>
        </a:solidFill>
        <a:effectLst/>
      </p:bgPr>
    </p:bg>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C00000"/>
              </a:buClr>
              <a:buSzPts val="1800"/>
              <a:buFont typeface="Georgia"/>
              <a:buNone/>
              <a:defRPr sz="1800" b="1" i="1"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6" name="Google Shape;36;p3"/>
          <p:cNvCxnSpPr/>
          <p:nvPr/>
        </p:nvCxnSpPr>
        <p:spPr>
          <a:xfrm rot="10800000" flipH="1">
            <a:off x="508001" y="607200"/>
            <a:ext cx="10993200" cy="154800"/>
          </a:xfrm>
          <a:prstGeom prst="bentConnector3">
            <a:avLst>
              <a:gd name="adj1" fmla="val 185"/>
            </a:avLst>
          </a:prstGeom>
          <a:noFill/>
          <a:ln w="12700" cap="flat" cmpd="sng">
            <a:solidFill>
              <a:schemeClr val="accent5"/>
            </a:solidFill>
            <a:prstDash val="solid"/>
            <a:round/>
            <a:headEnd type="none" w="sm" len="sm"/>
            <a:tailEnd type="none" w="sm" len="sm"/>
          </a:ln>
        </p:spPr>
      </p:cxnSp>
      <p:sp>
        <p:nvSpPr>
          <p:cNvPr id="37" name="Google Shape;37;p3"/>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Georgia" panose="02040502050405020303" pitchFamily="18" charset="0"/>
                <a:ea typeface="Georgia" panose="02040502050405020303" pitchFamily="18"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Draft – For Discussion Purposes Only</a:t>
            </a:r>
          </a:p>
        </p:txBody>
      </p:sp>
      <p:sp>
        <p:nvSpPr>
          <p:cNvPr id="38" name="Google Shape;38;p3"/>
          <p:cNvSpPr txBox="1">
            <a:spLocks noGrp="1"/>
          </p:cNvSpPr>
          <p:nvPr>
            <p:ph type="body" idx="1"/>
          </p:nvPr>
        </p:nvSpPr>
        <p:spPr>
          <a:xfrm>
            <a:off x="711200"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2400"/>
              <a:buFont typeface="Georgia"/>
              <a:buNone/>
              <a:defRPr sz="2400" b="0" i="0" u="none" strike="noStrike" cap="none">
                <a:solidFill>
                  <a:schemeClr val="dk2"/>
                </a:solidFill>
                <a:latin typeface="Georgia"/>
                <a:ea typeface="Georgia"/>
                <a:cs typeface="Georgia"/>
                <a:sym typeface="Georgia"/>
              </a:defRPr>
            </a:lvl1pPr>
            <a:lvl2pPr marL="914400" marR="0" lvl="1"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2pPr>
            <a:lvl3pPr marL="1371600" marR="0" lvl="2"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3pPr>
            <a:lvl4pPr marL="1828800" marR="0" lvl="3"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4pPr>
            <a:lvl5pPr marL="2286000" marR="0" lvl="4"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5pPr>
            <a:lvl6pPr marL="2743200" marR="0" lvl="5" indent="-381000" algn="l" rtl="0">
              <a:lnSpc>
                <a:spcPct val="100000"/>
              </a:lnSpc>
              <a:spcBef>
                <a:spcPts val="675"/>
              </a:spcBef>
              <a:spcAft>
                <a:spcPts val="0"/>
              </a:spcAft>
              <a:buClr>
                <a:schemeClr val="dk2"/>
              </a:buClr>
              <a:buSzPts val="2400"/>
              <a:buFont typeface="Georgia"/>
              <a:buAutoNum type="arabicPeriod"/>
              <a:defRPr sz="2400" b="0" i="0" u="none" strike="noStrike" cap="none">
                <a:solidFill>
                  <a:schemeClr val="dk2"/>
                </a:solidFill>
                <a:latin typeface="Georgia"/>
                <a:ea typeface="Georgia"/>
                <a:cs typeface="Georgia"/>
                <a:sym typeface="Georgia"/>
              </a:defRPr>
            </a:lvl6pPr>
            <a:lvl7pPr marL="3200400" marR="0" lvl="6" indent="-381000" algn="l" rtl="0">
              <a:lnSpc>
                <a:spcPct val="100000"/>
              </a:lnSpc>
              <a:spcBef>
                <a:spcPts val="675"/>
              </a:spcBef>
              <a:spcAft>
                <a:spcPts val="0"/>
              </a:spcAft>
              <a:buClr>
                <a:schemeClr val="dk2"/>
              </a:buClr>
              <a:buSzPts val="2400"/>
              <a:buFont typeface="Georgia"/>
              <a:buAutoNum type="alphaLcPeriod"/>
              <a:defRPr sz="2400" b="0" i="0" u="none" strike="noStrike" cap="none">
                <a:solidFill>
                  <a:schemeClr val="dk2"/>
                </a:solidFill>
                <a:latin typeface="Georgia"/>
                <a:ea typeface="Georgia"/>
                <a:cs typeface="Georgia"/>
                <a:sym typeface="Georgia"/>
              </a:defRPr>
            </a:lvl7pPr>
            <a:lvl8pPr marL="3657600" marR="0" lvl="7" indent="-228600" algn="l" rtl="0">
              <a:lnSpc>
                <a:spcPct val="100000"/>
              </a:lnSpc>
              <a:spcBef>
                <a:spcPts val="675"/>
              </a:spcBef>
              <a:spcAft>
                <a:spcPts val="0"/>
              </a:spcAft>
              <a:buClr>
                <a:schemeClr val="dk2"/>
              </a:buClr>
              <a:buSzPts val="2400"/>
              <a:buFont typeface="Georgia"/>
              <a:buNone/>
              <a:defRPr sz="2400" b="0" i="0" u="none" strike="noStrike" cap="none">
                <a:solidFill>
                  <a:schemeClr val="dk2"/>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2400"/>
              <a:buFont typeface="Arial"/>
              <a:buNone/>
              <a:defRPr sz="2400" b="1" i="0" u="none" strike="noStrike" cap="none">
                <a:solidFill>
                  <a:schemeClr val="dk2"/>
                </a:solidFill>
                <a:latin typeface="Georgia"/>
                <a:ea typeface="Georgia"/>
                <a:cs typeface="Georgia"/>
                <a:sym typeface="Georgia"/>
              </a:defRPr>
            </a:lvl9pPr>
          </a:lstStyle>
          <a:p>
            <a:endParaRPr/>
          </a:p>
        </p:txBody>
      </p:sp>
      <p:sp>
        <p:nvSpPr>
          <p:cNvPr id="39" name="Google Shape;39;p3"/>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40" name="Google Shape;40;p3"/>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ntent: Two">
  <p:cSld name="Content: Two">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6"/>
          <p:cNvSpPr txBox="1">
            <a:spLocks noGrp="1"/>
          </p:cNvSpPr>
          <p:nvPr>
            <p:ph type="body" idx="1"/>
          </p:nvPr>
        </p:nvSpPr>
        <p:spPr>
          <a:xfrm>
            <a:off x="711200" y="1752603"/>
            <a:ext cx="52832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0" name="Google Shape;60;p6"/>
          <p:cNvSpPr txBox="1">
            <a:spLocks noGrp="1"/>
          </p:cNvSpPr>
          <p:nvPr>
            <p:ph type="body" idx="2"/>
          </p:nvPr>
        </p:nvSpPr>
        <p:spPr>
          <a:xfrm>
            <a:off x="6197603" y="1752600"/>
            <a:ext cx="52832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1" name="Google Shape;61;p6"/>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2" name="Google Shape;62;p6"/>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63" name="Google Shape;63;p6"/>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64" name="Google Shape;64;p6"/>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65" name="Google Shape;65;p6"/>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ntent: Three">
  <p:cSld name="Content: Three">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711200" y="685801"/>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7"/>
          <p:cNvSpPr txBox="1">
            <a:spLocks noGrp="1"/>
          </p:cNvSpPr>
          <p:nvPr>
            <p:ph type="body" idx="1"/>
          </p:nvPr>
        </p:nvSpPr>
        <p:spPr>
          <a:xfrm>
            <a:off x="711200"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9" name="Google Shape;69;p7"/>
          <p:cNvSpPr txBox="1">
            <a:spLocks noGrp="1"/>
          </p:cNvSpPr>
          <p:nvPr>
            <p:ph type="body" idx="2"/>
          </p:nvPr>
        </p:nvSpPr>
        <p:spPr>
          <a:xfrm>
            <a:off x="4368803"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0" name="Google Shape;70;p7"/>
          <p:cNvSpPr txBox="1">
            <a:spLocks noGrp="1"/>
          </p:cNvSpPr>
          <p:nvPr>
            <p:ph type="body" idx="3"/>
          </p:nvPr>
        </p:nvSpPr>
        <p:spPr>
          <a:xfrm>
            <a:off x="8026400"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1" name="Google Shape;71;p7"/>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2" name="Google Shape;72;p7"/>
          <p:cNvSpPr txBox="1"/>
          <p:nvPr/>
        </p:nvSpPr>
        <p:spPr>
          <a:xfrm>
            <a:off x="711200" y="6477002"/>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73" name="Google Shape;73;p7"/>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74" name="Google Shape;74;p7"/>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75" name="Google Shape;75;p7"/>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ntent: Two under Text">
  <p:cSld name="Content: Two under Text">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8"/>
          <p:cNvSpPr txBox="1">
            <a:spLocks noGrp="1"/>
          </p:cNvSpPr>
          <p:nvPr>
            <p:ph type="body" idx="1"/>
          </p:nvPr>
        </p:nvSpPr>
        <p:spPr>
          <a:xfrm>
            <a:off x="711200" y="3352800"/>
            <a:ext cx="5283200" cy="2819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9" name="Google Shape;79;p8"/>
          <p:cNvSpPr txBox="1">
            <a:spLocks noGrp="1"/>
          </p:cNvSpPr>
          <p:nvPr>
            <p:ph type="body" idx="2"/>
          </p:nvPr>
        </p:nvSpPr>
        <p:spPr>
          <a:xfrm>
            <a:off x="6197600" y="3352800"/>
            <a:ext cx="5283200" cy="2819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8"/>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sp>
        <p:nvSpPr>
          <p:cNvPr id="82" name="Google Shape;82;p8"/>
          <p:cNvSpPr txBox="1">
            <a:spLocks noGrp="1"/>
          </p:cNvSpPr>
          <p:nvPr>
            <p:ph type="body" idx="3"/>
          </p:nvPr>
        </p:nvSpPr>
        <p:spPr>
          <a:xfrm>
            <a:off x="711200" y="1752600"/>
            <a:ext cx="10769600" cy="14478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cxnSp>
        <p:nvCxnSpPr>
          <p:cNvPr id="83" name="Google Shape;83;p8"/>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84" name="Google Shape;84;p8"/>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85" name="Google Shape;85;p8"/>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Two and Left Text">
  <p:cSld name="Content: Two and Left Text">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9"/>
          <p:cNvSpPr txBox="1">
            <a:spLocks noGrp="1"/>
          </p:cNvSpPr>
          <p:nvPr>
            <p:ph type="body" idx="1"/>
          </p:nvPr>
        </p:nvSpPr>
        <p:spPr>
          <a:xfrm>
            <a:off x="8026400" y="1752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89" name="Google Shape;89;p9"/>
          <p:cNvSpPr txBox="1">
            <a:spLocks noGrp="1"/>
          </p:cNvSpPr>
          <p:nvPr>
            <p:ph type="body" idx="2"/>
          </p:nvPr>
        </p:nvSpPr>
        <p:spPr>
          <a:xfrm>
            <a:off x="8026400" y="4038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0" name="Google Shape;90;p9"/>
          <p:cNvSpPr txBox="1">
            <a:spLocks noGrp="1"/>
          </p:cNvSpPr>
          <p:nvPr>
            <p:ph type="body" idx="3"/>
          </p:nvPr>
        </p:nvSpPr>
        <p:spPr>
          <a:xfrm>
            <a:off x="7112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1" name="Google Shape;91;p9"/>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2" name="Google Shape;92;p9"/>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93" name="Google Shape;93;p9"/>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94" name="Google Shape;94;p9"/>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95" name="Google Shape;95;p9"/>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ntent: Two and Right Text">
  <p:cSld name="Content: Two and Right Text">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711200" y="1752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8" name="Google Shape;98;p10"/>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body" idx="2"/>
          </p:nvPr>
        </p:nvSpPr>
        <p:spPr>
          <a:xfrm>
            <a:off x="711200" y="4038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0" name="Google Shape;100;p10"/>
          <p:cNvSpPr txBox="1">
            <a:spLocks noGrp="1"/>
          </p:cNvSpPr>
          <p:nvPr>
            <p:ph type="body" idx="3"/>
          </p:nvPr>
        </p:nvSpPr>
        <p:spPr>
          <a:xfrm>
            <a:off x="43688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1" name="Google Shape;101;p10"/>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02" name="Google Shape;102;p10"/>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03" name="Google Shape;103;p10"/>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04" name="Google Shape;104;p10"/>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05" name="Google Shape;105;p10"/>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8C812-B1E9-4139-9F2F-72D87A756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C8B95-1662-4603-B433-276198FB91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5F549-7B8F-4F56-8471-77E696098F6D}"/>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AFA449E8-04CB-4C08-8AC7-48E6F53067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8C7240-CA31-4C67-9F84-8C0B9926C6A3}"/>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13405447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One with Impact">
  <p:cSld name="Content: One with Impact">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4368800" y="685800"/>
            <a:ext cx="71120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1"/>
          <p:cNvSpPr txBox="1">
            <a:spLocks noGrp="1"/>
          </p:cNvSpPr>
          <p:nvPr>
            <p:ph type="body" idx="1"/>
          </p:nvPr>
        </p:nvSpPr>
        <p:spPr>
          <a:xfrm>
            <a:off x="43688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9" name="Google Shape;109;p11"/>
          <p:cNvSpPr txBox="1">
            <a:spLocks noGrp="1"/>
          </p:cNvSpPr>
          <p:nvPr>
            <p:ph type="body" idx="2"/>
          </p:nvPr>
        </p:nvSpPr>
        <p:spPr>
          <a:xfrm>
            <a:off x="711200" y="1752600"/>
            <a:ext cx="3454400" cy="2130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800"/>
              <a:buFont typeface="Georgia"/>
              <a:buNone/>
              <a:defRPr sz="1800" b="1" i="1" u="none" strike="noStrike" cap="none">
                <a:solidFill>
                  <a:schemeClr val="dk2"/>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10" name="Google Shape;110;p11"/>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1" name="Google Shape;111;p11"/>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12" name="Google Shape;112;p11"/>
          <p:cNvCxnSpPr/>
          <p:nvPr/>
        </p:nvCxnSpPr>
        <p:spPr>
          <a:xfrm rot="10800000" flipH="1">
            <a:off x="4165603" y="609600"/>
            <a:ext cx="7315200" cy="152400"/>
          </a:xfrm>
          <a:prstGeom prst="bentConnector2">
            <a:avLst/>
          </a:prstGeom>
          <a:noFill/>
          <a:ln w="12700" cap="flat" cmpd="sng">
            <a:solidFill>
              <a:schemeClr val="dk2"/>
            </a:solidFill>
            <a:prstDash val="solid"/>
            <a:round/>
            <a:headEnd type="none" w="sm" len="sm"/>
            <a:tailEnd type="none" w="sm" len="sm"/>
          </a:ln>
        </p:spPr>
      </p:cxnSp>
      <p:sp>
        <p:nvSpPr>
          <p:cNvPr id="113" name="Google Shape;113;p11"/>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14" name="Google Shape;114;p11"/>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12"/>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8" name="Google Shape;118;p12"/>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19" name="Google Shape;119;p12"/>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20" name="Google Shape;120;p12"/>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21" name="Google Shape;121;p12"/>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Empty no Footer">
  <p:cSld name="Empty no Footer">
    <p:spTree>
      <p:nvGrpSpPr>
        <p:cNvPr id="1" name="Shape 122"/>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123"/>
        <p:cNvGrpSpPr/>
        <p:nvPr/>
      </p:nvGrpSpPr>
      <p:grpSpPr>
        <a:xfrm>
          <a:off x="0" y="0"/>
          <a:ext cx="0" cy="0"/>
          <a:chOff x="0" y="0"/>
          <a:chExt cx="0" cy="0"/>
        </a:xfrm>
      </p:grpSpPr>
      <p:sp>
        <p:nvSpPr>
          <p:cNvPr id="124" name="Google Shape;124;p14"/>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25" name="Google Shape;125;p14"/>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sp>
        <p:nvSpPr>
          <p:cNvPr id="126" name="Google Shape;126;p14"/>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27" name="Google Shape;127;p14"/>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Key point: Colour" type="obj">
  <p:cSld name="OBJECT">
    <p:bg>
      <p:bgPr>
        <a:solidFill>
          <a:schemeClr val="dk2"/>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1800"/>
              <a:buFont typeface="Georgia"/>
              <a:buNone/>
              <a:defRPr sz="18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15"/>
          <p:cNvSpPr txBox="1">
            <a:spLocks noGrp="1"/>
          </p:cNvSpPr>
          <p:nvPr>
            <p:ph type="body" idx="1"/>
          </p:nvPr>
        </p:nvSpPr>
        <p:spPr>
          <a:xfrm>
            <a:off x="711200"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125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L="914400" marR="0" lvl="1"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2pPr>
            <a:lvl3pPr marL="1371600" marR="0" lvl="2"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3pPr>
            <a:lvl4pPr marL="1828800" marR="0" lvl="3"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5pPr>
            <a:lvl6pPr marL="2743200" marR="0" lvl="5" indent="-228600" algn="l" rtl="0">
              <a:lnSpc>
                <a:spcPct val="128571"/>
              </a:lnSpc>
              <a:spcBef>
                <a:spcPts val="450"/>
              </a:spcBef>
              <a:spcAft>
                <a:spcPts val="0"/>
              </a:spcAft>
              <a:buClr>
                <a:schemeClr val="lt1"/>
              </a:buClr>
              <a:buSzPts val="2100"/>
              <a:buFont typeface="Arial"/>
              <a:buNone/>
              <a:defRPr sz="2100" b="0" i="0" u="none" strike="noStrike" cap="none">
                <a:solidFill>
                  <a:schemeClr val="lt1"/>
                </a:solidFill>
                <a:latin typeface="Georgia"/>
                <a:ea typeface="Georgia"/>
                <a:cs typeface="Georgia"/>
                <a:sym typeface="Georgia"/>
              </a:defRPr>
            </a:lvl6pPr>
            <a:lvl7pPr marL="3200400" marR="0" lvl="6" indent="-361950" algn="l" rtl="0">
              <a:lnSpc>
                <a:spcPct val="100000"/>
              </a:lnSpc>
              <a:spcBef>
                <a:spcPts val="45"/>
              </a:spcBef>
              <a:spcAft>
                <a:spcPts val="0"/>
              </a:spcAft>
              <a:buClr>
                <a:schemeClr val="lt1"/>
              </a:buClr>
              <a:buSzPts val="2100"/>
              <a:buFont typeface="Georgia"/>
              <a:buAutoNum type="alphaLcPeriod"/>
              <a:defRPr sz="2100" b="0" i="0" u="none" strike="noStrike" cap="none">
                <a:solidFill>
                  <a:schemeClr val="lt1"/>
                </a:solidFill>
                <a:latin typeface="Georgia"/>
                <a:ea typeface="Georgia"/>
                <a:cs typeface="Georgia"/>
                <a:sym typeface="Georgia"/>
              </a:defRPr>
            </a:lvl7pPr>
            <a:lvl8pPr marL="3657600" marR="0" lvl="7" indent="-361950" algn="l" rtl="0">
              <a:lnSpc>
                <a:spcPct val="128571"/>
              </a:lnSpc>
              <a:spcBef>
                <a:spcPts val="675"/>
              </a:spcBef>
              <a:spcAft>
                <a:spcPts val="0"/>
              </a:spcAft>
              <a:buClr>
                <a:schemeClr val="lt1"/>
              </a:buClr>
              <a:buSzPts val="2100"/>
              <a:buFont typeface="Georgia"/>
              <a:buAutoNum type="romanLcPeriod"/>
              <a:defRPr sz="2100" b="0" i="0" u="none" strike="noStrike" cap="none">
                <a:solidFill>
                  <a:schemeClr val="lt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lt1"/>
              </a:buClr>
              <a:buSzPts val="2100"/>
              <a:buFont typeface="Arial"/>
              <a:buNone/>
              <a:defRPr sz="2100" b="1" i="0" u="none" strike="noStrike" cap="none">
                <a:solidFill>
                  <a:schemeClr val="lt1"/>
                </a:solidFill>
                <a:latin typeface="Georgia"/>
                <a:ea typeface="Georgia"/>
                <a:cs typeface="Georgia"/>
                <a:sym typeface="Georgia"/>
              </a:defRPr>
            </a:lvl9pPr>
          </a:lstStyle>
          <a:p>
            <a:endParaRPr/>
          </a:p>
        </p:txBody>
      </p:sp>
      <p:sp>
        <p:nvSpPr>
          <p:cNvPr id="131" name="Google Shape;131;p15"/>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2" name="Google Shape;132;p15"/>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lt1"/>
                </a:solidFill>
                <a:latin typeface="Arial"/>
                <a:ea typeface="Arial"/>
                <a:cs typeface="Arial"/>
                <a:sym typeface="Arial"/>
              </a:rPr>
              <a:t>PwC</a:t>
            </a:r>
            <a:endParaRPr sz="750" b="0" i="0" u="none" strike="noStrike" cap="none" dirty="0">
              <a:solidFill>
                <a:schemeClr val="lt1"/>
              </a:solidFill>
              <a:latin typeface="Arial"/>
              <a:ea typeface="Arial"/>
              <a:cs typeface="Arial"/>
              <a:sym typeface="Arial"/>
            </a:endParaRPr>
          </a:p>
        </p:txBody>
      </p:sp>
      <p:cxnSp>
        <p:nvCxnSpPr>
          <p:cNvPr id="133" name="Google Shape;133;p15"/>
          <p:cNvCxnSpPr/>
          <p:nvPr/>
        </p:nvCxnSpPr>
        <p:spPr>
          <a:xfrm rot="10800000" flipH="1">
            <a:off x="508001" y="609600"/>
            <a:ext cx="10972800" cy="152400"/>
          </a:xfrm>
          <a:prstGeom prst="bentConnector2">
            <a:avLst/>
          </a:prstGeom>
          <a:noFill/>
          <a:ln w="12700" cap="flat" cmpd="sng">
            <a:solidFill>
              <a:schemeClr val="lt1"/>
            </a:solidFill>
            <a:prstDash val="solid"/>
            <a:round/>
            <a:headEnd type="none" w="sm" len="sm"/>
            <a:tailEnd type="none" w="sm" len="sm"/>
          </a:ln>
        </p:spPr>
      </p:cxnSp>
      <p:sp>
        <p:nvSpPr>
          <p:cNvPr id="134" name="Google Shape;134;p15"/>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135" name="Google Shape;135;p15"/>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136"/>
        <p:cNvGrpSpPr/>
        <p:nvPr/>
      </p:nvGrpSpPr>
      <p:grpSpPr>
        <a:xfrm>
          <a:off x="0" y="0"/>
          <a:ext cx="0" cy="0"/>
          <a:chOff x="0" y="0"/>
          <a:chExt cx="0" cy="0"/>
        </a:xfrm>
      </p:grpSpPr>
      <p:sp>
        <p:nvSpPr>
          <p:cNvPr id="137" name="Google Shape;137;p16"/>
          <p:cNvSpPr txBox="1">
            <a:spLocks noGrp="1"/>
          </p:cNvSpPr>
          <p:nvPr>
            <p:ph type="ctrTitle"/>
          </p:nvPr>
        </p:nvSpPr>
        <p:spPr>
          <a:xfrm>
            <a:off x="711200" y="685803"/>
            <a:ext cx="10769600" cy="10668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6"/>
          <p:cNvSpPr txBox="1">
            <a:spLocks noGrp="1"/>
          </p:cNvSpPr>
          <p:nvPr>
            <p:ph type="subTitle" idx="1"/>
          </p:nvPr>
        </p:nvSpPr>
        <p:spPr>
          <a:xfrm>
            <a:off x="711200" y="1905003"/>
            <a:ext cx="10769600" cy="13716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2pPr>
            <a:lvl3pPr marR="0" lvl="2"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3pPr>
            <a:lvl4pPr marR="0" lvl="3"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4pPr>
            <a:lvl5pPr marR="0" lvl="4"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5pPr>
            <a:lvl6pPr marR="0" lvl="5"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6pPr>
            <a:lvl7pPr marR="0" lvl="6" algn="ctr" rtl="0">
              <a:lnSpc>
                <a:spcPct val="100000"/>
              </a:lnSpc>
              <a:spcBef>
                <a:spcPts val="675"/>
              </a:spcBef>
              <a:spcAft>
                <a:spcPts val="0"/>
              </a:spcAft>
              <a:buClr>
                <a:srgbClr val="888888"/>
              </a:buClr>
              <a:buSzPts val="1500"/>
              <a:buFont typeface="Georgia"/>
              <a:buNone/>
              <a:defRPr sz="1500" b="0" i="0" u="none" strike="noStrike" cap="none">
                <a:solidFill>
                  <a:srgbClr val="888888"/>
                </a:solidFill>
                <a:latin typeface="Georgia"/>
                <a:ea typeface="Georgia"/>
                <a:cs typeface="Georgia"/>
                <a:sym typeface="Georgia"/>
              </a:defRPr>
            </a:lvl7pPr>
            <a:lvl8pPr marR="0" lvl="7" algn="ctr" rtl="0">
              <a:lnSpc>
                <a:spcPct val="100000"/>
              </a:lnSpc>
              <a:spcBef>
                <a:spcPts val="675"/>
              </a:spcBef>
              <a:spcAft>
                <a:spcPts val="0"/>
              </a:spcAft>
              <a:buClr>
                <a:srgbClr val="888888"/>
              </a:buClr>
              <a:buSzPts val="1500"/>
              <a:buFont typeface="Georgia"/>
              <a:buNone/>
              <a:defRPr sz="1500" b="0" i="0" u="none" strike="noStrike" cap="none">
                <a:solidFill>
                  <a:srgbClr val="888888"/>
                </a:solidFill>
                <a:latin typeface="Georgia"/>
                <a:ea typeface="Georgia"/>
                <a:cs typeface="Georgia"/>
                <a:sym typeface="Georgia"/>
              </a:defRPr>
            </a:lvl8pPr>
            <a:lvl9pPr marR="0" lvl="8" algn="ctr" rtl="0">
              <a:lnSpc>
                <a:spcPct val="100000"/>
              </a:lnSpc>
              <a:spcBef>
                <a:spcPts val="675"/>
              </a:spcBef>
              <a:spcAft>
                <a:spcPts val="675"/>
              </a:spcAft>
              <a:buClr>
                <a:srgbClr val="888888"/>
              </a:buClr>
              <a:buSzPts val="1500"/>
              <a:buFont typeface="Arial"/>
              <a:buNone/>
              <a:defRPr sz="1500" b="1" i="0" u="none" strike="noStrike" cap="none">
                <a:solidFill>
                  <a:srgbClr val="888888"/>
                </a:solidFill>
                <a:latin typeface="Georgia"/>
                <a:ea typeface="Georgia"/>
                <a:cs typeface="Georgia"/>
                <a:sym typeface="Georgia"/>
              </a:defRPr>
            </a:lvl9pPr>
          </a:lstStyle>
          <a:p>
            <a:endParaRPr/>
          </a:p>
        </p:txBody>
      </p:sp>
      <p:sp>
        <p:nvSpPr>
          <p:cNvPr id="139" name="Google Shape;139;p16"/>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0" name="Google Shape;140;p16"/>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41" name="Google Shape;141;p16"/>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42" name="Google Shape;142;p16"/>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43" name="Google Shape;143;p16"/>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Divider: Content">
  <p:cSld name="Section Divider: Content">
    <p:bg>
      <p:bgPr>
        <a:solidFill>
          <a:schemeClr val="dk2"/>
        </a:solidFill>
        <a:effectLst/>
      </p:bgPr>
    </p:bg>
    <p:spTree>
      <p:nvGrpSpPr>
        <p:cNvPr id="1" name="Shape 144"/>
        <p:cNvGrpSpPr/>
        <p:nvPr/>
      </p:nvGrpSpPr>
      <p:grpSpPr>
        <a:xfrm>
          <a:off x="0" y="0"/>
          <a:ext cx="0" cy="0"/>
          <a:chOff x="0" y="0"/>
          <a:chExt cx="0" cy="0"/>
        </a:xfrm>
      </p:grpSpPr>
      <p:sp>
        <p:nvSpPr>
          <p:cNvPr id="145" name="Google Shape;145;p17"/>
          <p:cNvSpPr txBox="1">
            <a:spLocks noGrp="1"/>
          </p:cNvSpPr>
          <p:nvPr>
            <p:ph type="ctrTitle"/>
          </p:nvPr>
        </p:nvSpPr>
        <p:spPr>
          <a:xfrm>
            <a:off x="711200" y="685800"/>
            <a:ext cx="10769600" cy="10668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17"/>
          <p:cNvSpPr txBox="1">
            <a:spLocks noGrp="1"/>
          </p:cNvSpPr>
          <p:nvPr>
            <p:ph type="body" idx="1"/>
          </p:nvPr>
        </p:nvSpPr>
        <p:spPr>
          <a:xfrm>
            <a:off x="711203" y="2819400"/>
            <a:ext cx="5283200" cy="33528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lt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lt1"/>
              </a:buClr>
              <a:buSzPts val="1500"/>
              <a:buFont typeface="Georgia"/>
              <a:buAutoNum type="arabicPeriod"/>
              <a:defRPr sz="1500" b="0" i="0" u="none" strike="noStrike" cap="none">
                <a:solidFill>
                  <a:schemeClr val="lt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lt1"/>
              </a:buClr>
              <a:buSzPts val="1500"/>
              <a:buFont typeface="Georgia"/>
              <a:buAutoNum type="alphaLcPeriod"/>
              <a:defRPr sz="1500" b="0" i="0" u="none" strike="noStrike" cap="none">
                <a:solidFill>
                  <a:schemeClr val="lt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lt1"/>
              </a:buClr>
              <a:buSzPts val="1500"/>
              <a:buFont typeface="Georgia"/>
              <a:buAutoNum type="romanLcPeriod"/>
              <a:defRPr sz="1500" b="0" i="0" u="none" strike="noStrike" cap="none">
                <a:solidFill>
                  <a:schemeClr val="lt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lt1"/>
              </a:buClr>
              <a:buSzPts val="1500"/>
              <a:buFont typeface="Arial"/>
              <a:buNone/>
              <a:defRPr sz="1500" b="1" i="0" u="none" strike="noStrike" cap="none">
                <a:solidFill>
                  <a:schemeClr val="lt1"/>
                </a:solidFill>
                <a:latin typeface="Georgia"/>
                <a:ea typeface="Georgia"/>
                <a:cs typeface="Georgia"/>
                <a:sym typeface="Georgia"/>
              </a:defRPr>
            </a:lvl9pPr>
          </a:lstStyle>
          <a:p>
            <a:endParaRPr/>
          </a:p>
        </p:txBody>
      </p:sp>
      <p:sp>
        <p:nvSpPr>
          <p:cNvPr id="147" name="Google Shape;147;p17"/>
          <p:cNvSpPr txBox="1">
            <a:spLocks noGrp="1"/>
          </p:cNvSpPr>
          <p:nvPr>
            <p:ph type="subTitle" idx="2"/>
          </p:nvPr>
        </p:nvSpPr>
        <p:spPr>
          <a:xfrm>
            <a:off x="711200" y="1905001"/>
            <a:ext cx="10769600" cy="7620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148" name="Google Shape;148;p17"/>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9" name="Google Shape;149;p17"/>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lt1"/>
                </a:solidFill>
                <a:latin typeface="Arial"/>
                <a:ea typeface="Arial"/>
                <a:cs typeface="Arial"/>
                <a:sym typeface="Arial"/>
              </a:rPr>
              <a:t>PwC</a:t>
            </a:r>
            <a:endParaRPr sz="750" b="0" i="0" u="none" strike="noStrike" cap="none" dirty="0">
              <a:solidFill>
                <a:schemeClr val="lt1"/>
              </a:solidFill>
              <a:latin typeface="Arial"/>
              <a:ea typeface="Arial"/>
              <a:cs typeface="Arial"/>
              <a:sym typeface="Arial"/>
            </a:endParaRPr>
          </a:p>
        </p:txBody>
      </p:sp>
      <p:cxnSp>
        <p:nvCxnSpPr>
          <p:cNvPr id="150" name="Google Shape;150;p17"/>
          <p:cNvCxnSpPr/>
          <p:nvPr/>
        </p:nvCxnSpPr>
        <p:spPr>
          <a:xfrm rot="10800000" flipH="1">
            <a:off x="508001" y="609600"/>
            <a:ext cx="10972800" cy="152400"/>
          </a:xfrm>
          <a:prstGeom prst="bentConnector2">
            <a:avLst/>
          </a:prstGeom>
          <a:noFill/>
          <a:ln w="12700" cap="flat" cmpd="sng">
            <a:solidFill>
              <a:schemeClr val="lt1"/>
            </a:solidFill>
            <a:prstDash val="solid"/>
            <a:round/>
            <a:headEnd type="none" w="sm" len="sm"/>
            <a:tailEnd type="none" w="sm" len="sm"/>
          </a:ln>
        </p:spPr>
      </p:cxnSp>
      <p:sp>
        <p:nvSpPr>
          <p:cNvPr id="151" name="Google Shape;151;p17"/>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152" name="Google Shape;152;p17"/>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ver Slide: Fixed Logo">
  <p:cSld name="Cover Slide: Fixed Logo">
    <p:spTree>
      <p:nvGrpSpPr>
        <p:cNvPr id="1" name="Shape 153"/>
        <p:cNvGrpSpPr/>
        <p:nvPr/>
      </p:nvGrpSpPr>
      <p:grpSpPr>
        <a:xfrm>
          <a:off x="0" y="0"/>
          <a:ext cx="0" cy="0"/>
          <a:chOff x="0" y="0"/>
          <a:chExt cx="0" cy="0"/>
        </a:xfrm>
      </p:grpSpPr>
      <p:cxnSp>
        <p:nvCxnSpPr>
          <p:cNvPr id="154" name="Google Shape;154;p18"/>
          <p:cNvCxnSpPr/>
          <p:nvPr/>
        </p:nvCxnSpPr>
        <p:spPr>
          <a:xfrm rot="10800000" flipH="1">
            <a:off x="2336803" y="609600"/>
            <a:ext cx="9119600" cy="152400"/>
          </a:xfrm>
          <a:prstGeom prst="bentConnector2">
            <a:avLst/>
          </a:prstGeom>
          <a:noFill/>
          <a:ln w="12700" cap="flat" cmpd="sng">
            <a:solidFill>
              <a:schemeClr val="dk2"/>
            </a:solidFill>
            <a:prstDash val="solid"/>
            <a:round/>
            <a:headEnd type="none" w="sm" len="sm"/>
            <a:tailEnd type="none" w="sm" len="sm"/>
          </a:ln>
        </p:spPr>
      </p:cxnSp>
      <p:sp>
        <p:nvSpPr>
          <p:cNvPr id="155" name="Google Shape;155;p18"/>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8"/>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157" name="Google Shape;157;p18"/>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dk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158" name="Google Shape;158;p18"/>
          <p:cNvGrpSpPr/>
          <p:nvPr/>
        </p:nvGrpSpPr>
        <p:grpSpPr>
          <a:xfrm>
            <a:off x="1291458" y="5768733"/>
            <a:ext cx="1643247" cy="935741"/>
            <a:chOff x="518032" y="-1032626"/>
            <a:chExt cx="6162175" cy="4678702"/>
          </a:xfrm>
        </p:grpSpPr>
        <p:grpSp>
          <p:nvGrpSpPr>
            <p:cNvPr id="159" name="Google Shape;159;p18"/>
            <p:cNvGrpSpPr/>
            <p:nvPr/>
          </p:nvGrpSpPr>
          <p:grpSpPr>
            <a:xfrm>
              <a:off x="4438657" y="-1032626"/>
              <a:ext cx="2241550" cy="2012189"/>
              <a:chOff x="1905000" y="5715000"/>
              <a:chExt cx="445920" cy="381118"/>
            </a:xfrm>
          </p:grpSpPr>
          <p:sp>
            <p:nvSpPr>
              <p:cNvPr id="160" name="Google Shape;160;p18"/>
              <p:cNvSpPr/>
              <p:nvPr/>
            </p:nvSpPr>
            <p:spPr>
              <a:xfrm>
                <a:off x="2293620" y="5988118"/>
                <a:ext cx="57300" cy="108000"/>
              </a:xfrm>
              <a:prstGeom prst="rect">
                <a:avLst/>
              </a:prstGeom>
              <a:solidFill>
                <a:srgbClr val="F445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1" name="Google Shape;161;p18"/>
              <p:cNvSpPr/>
              <p:nvPr/>
            </p:nvSpPr>
            <p:spPr>
              <a:xfrm>
                <a:off x="2132171" y="5757333"/>
                <a:ext cx="44400" cy="66900"/>
              </a:xfrm>
              <a:prstGeom prst="rect">
                <a:avLst/>
              </a:prstGeom>
              <a:solidFill>
                <a:srgbClr val="F6B6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2" name="Google Shape;162;p18"/>
              <p:cNvSpPr/>
              <p:nvPr/>
            </p:nvSpPr>
            <p:spPr>
              <a:xfrm>
                <a:off x="1905000" y="5715000"/>
                <a:ext cx="227100" cy="42300"/>
              </a:xfrm>
              <a:prstGeom prst="rect">
                <a:avLst/>
              </a:prstGeom>
              <a:solidFill>
                <a:srgbClr val="F48F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3" name="Google Shape;163;p18"/>
              <p:cNvSpPr/>
              <p:nvPr/>
            </p:nvSpPr>
            <p:spPr>
              <a:xfrm>
                <a:off x="1905000" y="5757333"/>
                <a:ext cx="227100" cy="66900"/>
              </a:xfrm>
              <a:prstGeom prst="rect">
                <a:avLst/>
              </a:prstGeom>
              <a:solidFill>
                <a:srgbClr val="EB66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4" name="Google Shape;164;p18"/>
              <p:cNvSpPr/>
              <p:nvPr/>
            </p:nvSpPr>
            <p:spPr>
              <a:xfrm>
                <a:off x="2176462" y="5824247"/>
                <a:ext cx="117300" cy="163800"/>
              </a:xfrm>
              <a:prstGeom prst="rect">
                <a:avLst/>
              </a:prstGeom>
              <a:solidFill>
                <a:srgbClr val="F3BF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5" name="Google Shape;165;p18"/>
              <p:cNvSpPr/>
              <p:nvPr/>
            </p:nvSpPr>
            <p:spPr>
              <a:xfrm>
                <a:off x="2176462" y="5988118"/>
                <a:ext cx="117300" cy="108000"/>
              </a:xfrm>
              <a:prstGeom prst="rect">
                <a:avLst/>
              </a:prstGeom>
              <a:solidFill>
                <a:srgbClr val="E934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6" name="Google Shape;166;p18"/>
              <p:cNvSpPr/>
              <p:nvPr/>
            </p:nvSpPr>
            <p:spPr>
              <a:xfrm>
                <a:off x="2132171" y="5824247"/>
                <a:ext cx="44400" cy="163800"/>
              </a:xfrm>
              <a:prstGeom prst="rect">
                <a:avLst/>
              </a:prstGeom>
              <a:solidFill>
                <a:srgbClr val="EA88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7" name="Google Shape;167;p18"/>
              <p:cNvSpPr/>
              <p:nvPr/>
            </p:nvSpPr>
            <p:spPr>
              <a:xfrm>
                <a:off x="2132171" y="5988118"/>
                <a:ext cx="44400" cy="108000"/>
              </a:xfrm>
              <a:prstGeom prst="rect">
                <a:avLst/>
              </a:prstGeom>
              <a:solidFill>
                <a:srgbClr val="E025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8" name="Google Shape;168;p1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9" name="Google Shape;169;p18"/>
              <p:cNvSpPr/>
              <p:nvPr/>
            </p:nvSpPr>
            <p:spPr>
              <a:xfrm>
                <a:off x="2046446" y="5988118"/>
                <a:ext cx="85800" cy="108000"/>
              </a:xfrm>
              <a:prstGeom prst="rect">
                <a:avLst/>
              </a:prstGeom>
              <a:solidFill>
                <a:srgbClr val="D61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0" name="Google Shape;170;p18"/>
              <p:cNvSpPr/>
              <p:nvPr/>
            </p:nvSpPr>
            <p:spPr>
              <a:xfrm>
                <a:off x="1905000" y="5933495"/>
                <a:ext cx="141300" cy="54600"/>
              </a:xfrm>
              <a:prstGeom prst="rect">
                <a:avLst/>
              </a:prstGeom>
              <a:solidFill>
                <a:srgbClr val="C93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1" name="Google Shape;171;p18"/>
              <p:cNvSpPr/>
              <p:nvPr/>
            </p:nvSpPr>
            <p:spPr>
              <a:xfrm>
                <a:off x="1905000" y="5988118"/>
                <a:ext cx="141300" cy="108000"/>
              </a:xfrm>
              <a:prstGeom prst="rect">
                <a:avLst/>
              </a:prstGeom>
              <a:solidFill>
                <a:srgbClr val="C01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2" name="Google Shape;172;p18"/>
              <p:cNvSpPr/>
              <p:nvPr/>
            </p:nvSpPr>
            <p:spPr>
              <a:xfrm>
                <a:off x="2293620" y="5988118"/>
                <a:ext cx="57300" cy="108000"/>
              </a:xfrm>
              <a:prstGeom prst="rect">
                <a:avLst/>
              </a:prstGeom>
              <a:solidFill>
                <a:srgbClr val="F445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3" name="Google Shape;173;p18"/>
              <p:cNvSpPr/>
              <p:nvPr/>
            </p:nvSpPr>
            <p:spPr>
              <a:xfrm>
                <a:off x="2132171" y="5757333"/>
                <a:ext cx="44400" cy="66900"/>
              </a:xfrm>
              <a:prstGeom prst="rect">
                <a:avLst/>
              </a:prstGeom>
              <a:solidFill>
                <a:srgbClr val="F6B6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4" name="Google Shape;174;p18"/>
              <p:cNvSpPr/>
              <p:nvPr/>
            </p:nvSpPr>
            <p:spPr>
              <a:xfrm>
                <a:off x="1905000" y="5715000"/>
                <a:ext cx="227100" cy="42300"/>
              </a:xfrm>
              <a:prstGeom prst="rect">
                <a:avLst/>
              </a:prstGeom>
              <a:solidFill>
                <a:srgbClr val="F48F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5" name="Google Shape;175;p18"/>
              <p:cNvSpPr/>
              <p:nvPr/>
            </p:nvSpPr>
            <p:spPr>
              <a:xfrm>
                <a:off x="1905000" y="5757333"/>
                <a:ext cx="227100" cy="66900"/>
              </a:xfrm>
              <a:prstGeom prst="rect">
                <a:avLst/>
              </a:prstGeom>
              <a:solidFill>
                <a:srgbClr val="EB66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6" name="Google Shape;176;p18"/>
              <p:cNvSpPr/>
              <p:nvPr/>
            </p:nvSpPr>
            <p:spPr>
              <a:xfrm>
                <a:off x="2176462" y="5824247"/>
                <a:ext cx="117300" cy="163800"/>
              </a:xfrm>
              <a:prstGeom prst="rect">
                <a:avLst/>
              </a:prstGeom>
              <a:solidFill>
                <a:srgbClr val="F3BF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7" name="Google Shape;177;p18"/>
              <p:cNvSpPr/>
              <p:nvPr/>
            </p:nvSpPr>
            <p:spPr>
              <a:xfrm>
                <a:off x="2176462" y="5988118"/>
                <a:ext cx="117300" cy="108000"/>
              </a:xfrm>
              <a:prstGeom prst="rect">
                <a:avLst/>
              </a:prstGeom>
              <a:solidFill>
                <a:srgbClr val="E934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8" name="Google Shape;178;p18"/>
              <p:cNvSpPr/>
              <p:nvPr/>
            </p:nvSpPr>
            <p:spPr>
              <a:xfrm>
                <a:off x="2132171" y="5824247"/>
                <a:ext cx="44400" cy="163800"/>
              </a:xfrm>
              <a:prstGeom prst="rect">
                <a:avLst/>
              </a:prstGeom>
              <a:solidFill>
                <a:srgbClr val="EA88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9" name="Google Shape;179;p18"/>
              <p:cNvSpPr/>
              <p:nvPr/>
            </p:nvSpPr>
            <p:spPr>
              <a:xfrm>
                <a:off x="2132171" y="5988118"/>
                <a:ext cx="44400" cy="108000"/>
              </a:xfrm>
              <a:prstGeom prst="rect">
                <a:avLst/>
              </a:prstGeom>
              <a:solidFill>
                <a:srgbClr val="E025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0" name="Google Shape;180;p1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1" name="Google Shape;181;p18"/>
              <p:cNvSpPr/>
              <p:nvPr/>
            </p:nvSpPr>
            <p:spPr>
              <a:xfrm>
                <a:off x="2046446" y="5988118"/>
                <a:ext cx="85800" cy="108000"/>
              </a:xfrm>
              <a:prstGeom prst="rect">
                <a:avLst/>
              </a:prstGeom>
              <a:solidFill>
                <a:srgbClr val="D61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2" name="Google Shape;182;p18"/>
              <p:cNvSpPr/>
              <p:nvPr/>
            </p:nvSpPr>
            <p:spPr>
              <a:xfrm>
                <a:off x="1905000" y="5933495"/>
                <a:ext cx="141300" cy="54600"/>
              </a:xfrm>
              <a:prstGeom prst="rect">
                <a:avLst/>
              </a:prstGeom>
              <a:solidFill>
                <a:srgbClr val="C93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3" name="Google Shape;183;p18"/>
              <p:cNvSpPr/>
              <p:nvPr/>
            </p:nvSpPr>
            <p:spPr>
              <a:xfrm>
                <a:off x="1905000" y="5988118"/>
                <a:ext cx="141300" cy="108000"/>
              </a:xfrm>
              <a:prstGeom prst="rect">
                <a:avLst/>
              </a:prstGeom>
              <a:solidFill>
                <a:srgbClr val="C01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grpSp>
          <p:nvGrpSpPr>
            <p:cNvPr id="184" name="Google Shape;184;p18"/>
            <p:cNvGrpSpPr/>
            <p:nvPr/>
          </p:nvGrpSpPr>
          <p:grpSpPr>
            <a:xfrm>
              <a:off x="518032" y="978681"/>
              <a:ext cx="4572004" cy="2667395"/>
              <a:chOff x="518032" y="978681"/>
              <a:chExt cx="4572004" cy="2667395"/>
            </a:xfrm>
          </p:grpSpPr>
          <p:sp>
            <p:nvSpPr>
              <p:cNvPr id="185" name="Google Shape;185;p18"/>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6" name="Google Shape;186;p18"/>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over Slide: Client Logo">
  <p:cSld name="Cover Slide: Client Logo">
    <p:spTree>
      <p:nvGrpSpPr>
        <p:cNvPr id="1" name="Shape 187"/>
        <p:cNvGrpSpPr/>
        <p:nvPr/>
      </p:nvGrpSpPr>
      <p:grpSpPr>
        <a:xfrm>
          <a:off x="0" y="0"/>
          <a:ext cx="0" cy="0"/>
          <a:chOff x="0" y="0"/>
          <a:chExt cx="0" cy="0"/>
        </a:xfrm>
      </p:grpSpPr>
      <p:grpSp>
        <p:nvGrpSpPr>
          <p:cNvPr id="188" name="Google Shape;188;p19"/>
          <p:cNvGrpSpPr/>
          <p:nvPr/>
        </p:nvGrpSpPr>
        <p:grpSpPr>
          <a:xfrm>
            <a:off x="2337797" y="4"/>
            <a:ext cx="9855744" cy="6175991"/>
            <a:chOff x="19140488" y="13674"/>
            <a:chExt cx="7443916" cy="6145876"/>
          </a:xfrm>
        </p:grpSpPr>
        <p:sp>
          <p:nvSpPr>
            <p:cNvPr id="189" name="Google Shape;189;p19"/>
            <p:cNvSpPr/>
            <p:nvPr/>
          </p:nvSpPr>
          <p:spPr>
            <a:xfrm>
              <a:off x="19140488" y="4188799"/>
              <a:ext cx="2302200" cy="1970700"/>
            </a:xfrm>
            <a:prstGeom prst="rect">
              <a:avLst/>
            </a:prstGeom>
            <a:solidFill>
              <a:srgbClr val="9A17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0" name="Google Shape;190;p19"/>
            <p:cNvSpPr/>
            <p:nvPr/>
          </p:nvSpPr>
          <p:spPr>
            <a:xfrm>
              <a:off x="25663403" y="4032250"/>
              <a:ext cx="921000" cy="2127300"/>
            </a:xfrm>
            <a:prstGeom prst="rect">
              <a:avLst/>
            </a:prstGeom>
            <a:solidFill>
              <a:srgbClr val="F3BE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1" name="Google Shape;191;p19"/>
            <p:cNvSpPr/>
            <p:nvPr/>
          </p:nvSpPr>
          <p:spPr>
            <a:xfrm>
              <a:off x="25049481" y="2899477"/>
              <a:ext cx="734700" cy="1289400"/>
            </a:xfrm>
            <a:prstGeom prst="rect">
              <a:avLst/>
            </a:prstGeom>
            <a:solidFill>
              <a:srgbClr val="F3BC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2" name="Google Shape;192;p19"/>
            <p:cNvSpPr/>
            <p:nvPr/>
          </p:nvSpPr>
          <p:spPr>
            <a:xfrm>
              <a:off x="25049481" y="4032250"/>
              <a:ext cx="734700" cy="2127300"/>
            </a:xfrm>
            <a:prstGeom prst="rect">
              <a:avLst/>
            </a:prstGeom>
            <a:solidFill>
              <a:srgbClr val="E88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3" name="Google Shape;193;p19"/>
            <p:cNvSpPr/>
            <p:nvPr/>
          </p:nvSpPr>
          <p:spPr>
            <a:xfrm>
              <a:off x="24665780" y="706365"/>
              <a:ext cx="477000" cy="2263800"/>
            </a:xfrm>
            <a:prstGeom prst="rect">
              <a:avLst/>
            </a:prstGeom>
            <a:solidFill>
              <a:srgbClr val="E669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4" name="Google Shape;194;p19"/>
            <p:cNvSpPr/>
            <p:nvPr/>
          </p:nvSpPr>
          <p:spPr>
            <a:xfrm>
              <a:off x="24665780" y="2899478"/>
              <a:ext cx="477000" cy="1289400"/>
            </a:xfrm>
            <a:prstGeom prst="rect">
              <a:avLst/>
            </a:prstGeom>
            <a:solidFill>
              <a:srgbClr val="DB4D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5" name="Google Shape;195;p19"/>
            <p:cNvSpPr/>
            <p:nvPr/>
          </p:nvSpPr>
          <p:spPr>
            <a:xfrm>
              <a:off x="24665780" y="4032250"/>
              <a:ext cx="477000" cy="2127300"/>
            </a:xfrm>
            <a:prstGeom prst="rect">
              <a:avLst/>
            </a:prstGeom>
            <a:solidFill>
              <a:srgbClr val="D13A0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6" name="Google Shape;196;p19"/>
            <p:cNvSpPr/>
            <p:nvPr/>
          </p:nvSpPr>
          <p:spPr>
            <a:xfrm>
              <a:off x="19140488" y="669925"/>
              <a:ext cx="5662500" cy="2300400"/>
            </a:xfrm>
            <a:prstGeom prst="rect">
              <a:avLst/>
            </a:prstGeom>
            <a:solidFill>
              <a:srgbClr val="D74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7" name="Google Shape;197;p19"/>
            <p:cNvSpPr/>
            <p:nvPr/>
          </p:nvSpPr>
          <p:spPr>
            <a:xfrm>
              <a:off x="19140488" y="2899478"/>
              <a:ext cx="5662500" cy="1289400"/>
            </a:xfrm>
            <a:prstGeom prst="rect">
              <a:avLst/>
            </a:prstGeom>
            <a:solidFill>
              <a:srgbClr val="CD2F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8" name="Google Shape;198;p19"/>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9" name="Google Shape;199;p19"/>
            <p:cNvSpPr/>
            <p:nvPr/>
          </p:nvSpPr>
          <p:spPr>
            <a:xfrm>
              <a:off x="19140488" y="13674"/>
              <a:ext cx="5662500" cy="692700"/>
            </a:xfrm>
            <a:prstGeom prst="rect">
              <a:avLst/>
            </a:prstGeom>
            <a:solidFill>
              <a:srgbClr val="EE9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
        <p:nvSpPr>
          <p:cNvPr id="200" name="Google Shape;200;p19"/>
          <p:cNvSpPr>
            <a:spLocks noGrp="1"/>
          </p:cNvSpPr>
          <p:nvPr>
            <p:ph type="pic" idx="2"/>
          </p:nvPr>
        </p:nvSpPr>
        <p:spPr>
          <a:xfrm>
            <a:off x="812801" y="3048000"/>
            <a:ext cx="1219200" cy="7620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050"/>
              <a:buFont typeface="Georgia"/>
              <a:buNone/>
              <a:defRPr sz="1050" b="0" i="0" u="none" strike="noStrike" cap="none">
                <a:solidFill>
                  <a:schemeClr val="dk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R="0" lvl="6"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R="0" lvl="7"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R="0" lvl="8"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dirty="0"/>
          </a:p>
        </p:txBody>
      </p:sp>
      <p:grpSp>
        <p:nvGrpSpPr>
          <p:cNvPr id="201" name="Google Shape;201;p19"/>
          <p:cNvGrpSpPr/>
          <p:nvPr/>
        </p:nvGrpSpPr>
        <p:grpSpPr>
          <a:xfrm>
            <a:off x="651919" y="2901700"/>
            <a:ext cx="1613200" cy="151200"/>
            <a:chOff x="488939" y="2521686"/>
            <a:chExt cx="1209900" cy="151200"/>
          </a:xfrm>
        </p:grpSpPr>
        <p:cxnSp>
          <p:nvCxnSpPr>
            <p:cNvPr id="202" name="Google Shape;202;p19"/>
            <p:cNvCxnSpPr/>
            <p:nvPr/>
          </p:nvCxnSpPr>
          <p:spPr>
            <a:xfrm rot="10800000">
              <a:off x="488939" y="2521686"/>
              <a:ext cx="1209900" cy="0"/>
            </a:xfrm>
            <a:prstGeom prst="straightConnector1">
              <a:avLst/>
            </a:prstGeom>
            <a:noFill/>
            <a:ln w="12700" cap="flat" cmpd="sng">
              <a:solidFill>
                <a:schemeClr val="dk1"/>
              </a:solidFill>
              <a:prstDash val="dot"/>
              <a:round/>
              <a:headEnd type="none" w="sm" len="sm"/>
              <a:tailEnd type="none" w="sm" len="sm"/>
            </a:ln>
          </p:spPr>
        </p:cxnSp>
        <p:cxnSp>
          <p:nvCxnSpPr>
            <p:cNvPr id="203" name="Google Shape;203;p19"/>
            <p:cNvCxnSpPr/>
            <p:nvPr/>
          </p:nvCxnSpPr>
          <p:spPr>
            <a:xfrm rot="5400000">
              <a:off x="413488" y="2597286"/>
              <a:ext cx="151200" cy="0"/>
            </a:xfrm>
            <a:prstGeom prst="straightConnector1">
              <a:avLst/>
            </a:prstGeom>
            <a:noFill/>
            <a:ln w="12700" cap="flat" cmpd="sng">
              <a:solidFill>
                <a:schemeClr val="dk1"/>
              </a:solidFill>
              <a:prstDash val="dot"/>
              <a:round/>
              <a:headEnd type="none" w="sm" len="sm"/>
              <a:tailEnd type="none" w="sm" len="sm"/>
            </a:ln>
          </p:spPr>
        </p:cxnSp>
      </p:grpSp>
      <p:sp>
        <p:nvSpPr>
          <p:cNvPr id="204" name="Google Shape;204;p19"/>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5" name="Google Shape;205;p19"/>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06" name="Google Shape;206;p19"/>
          <p:cNvSpPr txBox="1">
            <a:spLocks noGrp="1"/>
          </p:cNvSpPr>
          <p:nvPr>
            <p:ph type="body" idx="3"/>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207" name="Google Shape;207;p19"/>
          <p:cNvGrpSpPr/>
          <p:nvPr/>
        </p:nvGrpSpPr>
        <p:grpSpPr>
          <a:xfrm>
            <a:off x="1291457" y="6170994"/>
            <a:ext cx="1219201" cy="533479"/>
            <a:chOff x="518032" y="978681"/>
            <a:chExt cx="4572004" cy="2667395"/>
          </a:xfrm>
        </p:grpSpPr>
        <p:sp>
          <p:nvSpPr>
            <p:cNvPr id="208" name="Google Shape;208;p19"/>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09" name="Google Shape;209;p19"/>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over Slide: Picture">
  <p:cSld name="Cover Slide: Picture">
    <p:spTree>
      <p:nvGrpSpPr>
        <p:cNvPr id="1" name="Shape 210"/>
        <p:cNvGrpSpPr/>
        <p:nvPr/>
      </p:nvGrpSpPr>
      <p:grpSpPr>
        <a:xfrm>
          <a:off x="0" y="0"/>
          <a:ext cx="0" cy="0"/>
          <a:chOff x="0" y="0"/>
          <a:chExt cx="0" cy="0"/>
        </a:xfrm>
      </p:grpSpPr>
      <p:grpSp>
        <p:nvGrpSpPr>
          <p:cNvPr id="211" name="Google Shape;211;p20"/>
          <p:cNvGrpSpPr/>
          <p:nvPr/>
        </p:nvGrpSpPr>
        <p:grpSpPr>
          <a:xfrm>
            <a:off x="2337797" y="4"/>
            <a:ext cx="9855744" cy="6175991"/>
            <a:chOff x="19140488" y="13674"/>
            <a:chExt cx="7443916" cy="6145876"/>
          </a:xfrm>
        </p:grpSpPr>
        <p:sp>
          <p:nvSpPr>
            <p:cNvPr id="212" name="Google Shape;212;p20"/>
            <p:cNvSpPr/>
            <p:nvPr/>
          </p:nvSpPr>
          <p:spPr>
            <a:xfrm>
              <a:off x="19140488" y="4188799"/>
              <a:ext cx="2302200" cy="1970700"/>
            </a:xfrm>
            <a:prstGeom prst="rect">
              <a:avLst/>
            </a:prstGeom>
            <a:solidFill>
              <a:srgbClr val="9A17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3" name="Google Shape;213;p20"/>
            <p:cNvSpPr/>
            <p:nvPr/>
          </p:nvSpPr>
          <p:spPr>
            <a:xfrm>
              <a:off x="25663403" y="4032250"/>
              <a:ext cx="921000" cy="2127300"/>
            </a:xfrm>
            <a:prstGeom prst="rect">
              <a:avLst/>
            </a:prstGeom>
            <a:solidFill>
              <a:srgbClr val="F3BE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4" name="Google Shape;214;p20"/>
            <p:cNvSpPr/>
            <p:nvPr/>
          </p:nvSpPr>
          <p:spPr>
            <a:xfrm>
              <a:off x="25049481" y="2899477"/>
              <a:ext cx="734700" cy="1289400"/>
            </a:xfrm>
            <a:prstGeom prst="rect">
              <a:avLst/>
            </a:prstGeom>
            <a:solidFill>
              <a:srgbClr val="F3BC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5" name="Google Shape;215;p20"/>
            <p:cNvSpPr/>
            <p:nvPr/>
          </p:nvSpPr>
          <p:spPr>
            <a:xfrm>
              <a:off x="25049481" y="4032250"/>
              <a:ext cx="734700" cy="2127300"/>
            </a:xfrm>
            <a:prstGeom prst="rect">
              <a:avLst/>
            </a:prstGeom>
            <a:solidFill>
              <a:srgbClr val="E88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6" name="Google Shape;216;p20"/>
            <p:cNvSpPr/>
            <p:nvPr/>
          </p:nvSpPr>
          <p:spPr>
            <a:xfrm>
              <a:off x="24665780" y="706365"/>
              <a:ext cx="477000" cy="2263800"/>
            </a:xfrm>
            <a:prstGeom prst="rect">
              <a:avLst/>
            </a:prstGeom>
            <a:solidFill>
              <a:srgbClr val="E669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7" name="Google Shape;217;p20"/>
            <p:cNvSpPr/>
            <p:nvPr/>
          </p:nvSpPr>
          <p:spPr>
            <a:xfrm>
              <a:off x="24665780" y="2899478"/>
              <a:ext cx="477000" cy="1289400"/>
            </a:xfrm>
            <a:prstGeom prst="rect">
              <a:avLst/>
            </a:prstGeom>
            <a:solidFill>
              <a:srgbClr val="DB4D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8" name="Google Shape;218;p20"/>
            <p:cNvSpPr/>
            <p:nvPr/>
          </p:nvSpPr>
          <p:spPr>
            <a:xfrm>
              <a:off x="24665780" y="4032250"/>
              <a:ext cx="477000" cy="2127300"/>
            </a:xfrm>
            <a:prstGeom prst="rect">
              <a:avLst/>
            </a:prstGeom>
            <a:solidFill>
              <a:srgbClr val="D13A0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9" name="Google Shape;219;p20"/>
            <p:cNvSpPr/>
            <p:nvPr/>
          </p:nvSpPr>
          <p:spPr>
            <a:xfrm>
              <a:off x="19140488" y="669925"/>
              <a:ext cx="5662500" cy="2300400"/>
            </a:xfrm>
            <a:prstGeom prst="rect">
              <a:avLst/>
            </a:prstGeom>
            <a:solidFill>
              <a:srgbClr val="D74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0" name="Google Shape;220;p20"/>
            <p:cNvSpPr/>
            <p:nvPr/>
          </p:nvSpPr>
          <p:spPr>
            <a:xfrm>
              <a:off x="19140488" y="2899478"/>
              <a:ext cx="5662500" cy="1289400"/>
            </a:xfrm>
            <a:prstGeom prst="rect">
              <a:avLst/>
            </a:prstGeom>
            <a:solidFill>
              <a:srgbClr val="CD2F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1" name="Google Shape;221;p20"/>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2" name="Google Shape;222;p20"/>
            <p:cNvSpPr/>
            <p:nvPr/>
          </p:nvSpPr>
          <p:spPr>
            <a:xfrm>
              <a:off x="19140488" y="13674"/>
              <a:ext cx="5662500" cy="692700"/>
            </a:xfrm>
            <a:prstGeom prst="rect">
              <a:avLst/>
            </a:prstGeom>
            <a:solidFill>
              <a:srgbClr val="EE9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
        <p:nvSpPr>
          <p:cNvPr id="223" name="Google Shape;223;p20"/>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20"/>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25" name="Google Shape;225;p20"/>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226" name="Google Shape;226;p20"/>
          <p:cNvSpPr>
            <a:spLocks noGrp="1"/>
          </p:cNvSpPr>
          <p:nvPr>
            <p:ph type="pic" idx="3"/>
          </p:nvPr>
        </p:nvSpPr>
        <p:spPr>
          <a:xfrm>
            <a:off x="2336800" y="2899979"/>
            <a:ext cx="8432800" cy="3272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050"/>
              <a:buFont typeface="Georgia"/>
              <a:buNone/>
              <a:defRPr sz="1050" b="0" i="0" u="none" strike="noStrike" cap="none">
                <a:solidFill>
                  <a:schemeClr val="dk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R="0" lvl="6"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R="0" lvl="7"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R="0" lvl="8"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dirty="0"/>
          </a:p>
        </p:txBody>
      </p:sp>
      <p:grpSp>
        <p:nvGrpSpPr>
          <p:cNvPr id="227" name="Google Shape;227;p20"/>
          <p:cNvGrpSpPr/>
          <p:nvPr/>
        </p:nvGrpSpPr>
        <p:grpSpPr>
          <a:xfrm>
            <a:off x="1291457" y="6170994"/>
            <a:ext cx="1219201" cy="533479"/>
            <a:chOff x="518032" y="978681"/>
            <a:chExt cx="4572004" cy="2667395"/>
          </a:xfrm>
        </p:grpSpPr>
        <p:sp>
          <p:nvSpPr>
            <p:cNvPr id="228" name="Google Shape;228;p20"/>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9" name="Google Shape;229;p20"/>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8305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over Slide: Colour">
  <p:cSld name="Cover Slide: Colour">
    <p:spTree>
      <p:nvGrpSpPr>
        <p:cNvPr id="1" name="Shape 230"/>
        <p:cNvGrpSpPr/>
        <p:nvPr/>
      </p:nvGrpSpPr>
      <p:grpSpPr>
        <a:xfrm>
          <a:off x="0" y="0"/>
          <a:ext cx="0" cy="0"/>
          <a:chOff x="0" y="0"/>
          <a:chExt cx="0" cy="0"/>
        </a:xfrm>
      </p:grpSpPr>
      <p:sp>
        <p:nvSpPr>
          <p:cNvPr id="231" name="Google Shape;231;p21"/>
          <p:cNvSpPr/>
          <p:nvPr/>
        </p:nvSpPr>
        <p:spPr>
          <a:xfrm>
            <a:off x="9855200" y="685803"/>
            <a:ext cx="2336800" cy="5486400"/>
          </a:xfrm>
          <a:prstGeom prst="rect">
            <a:avLst/>
          </a:prstGeom>
          <a:solidFill>
            <a:srgbClr val="FFC28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2" name="Google Shape;232;p21"/>
          <p:cNvSpPr/>
          <p:nvPr/>
        </p:nvSpPr>
        <p:spPr>
          <a:xfrm>
            <a:off x="2336800" y="0"/>
            <a:ext cx="7518400" cy="685800"/>
          </a:xfrm>
          <a:prstGeom prst="rect">
            <a:avLst/>
          </a:prstGeom>
          <a:solidFill>
            <a:srgbClr val="FEA4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3" name="Google Shape;233;p21"/>
          <p:cNvSpPr/>
          <p:nvPr/>
        </p:nvSpPr>
        <p:spPr>
          <a:xfrm>
            <a:off x="2336800" y="685800"/>
            <a:ext cx="7518400" cy="54864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4" name="Google Shape;234;p21"/>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Google Shape;235;p21"/>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36" name="Google Shape;236;p21"/>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237" name="Google Shape;237;p21"/>
          <p:cNvGrpSpPr/>
          <p:nvPr/>
        </p:nvGrpSpPr>
        <p:grpSpPr>
          <a:xfrm>
            <a:off x="1291457" y="6170994"/>
            <a:ext cx="1219201" cy="533479"/>
            <a:chOff x="518032" y="978681"/>
            <a:chExt cx="4572004" cy="2667395"/>
          </a:xfrm>
        </p:grpSpPr>
        <p:sp>
          <p:nvSpPr>
            <p:cNvPr id="238" name="Google Shape;238;p21"/>
            <p:cNvSpPr/>
            <p:nvPr/>
          </p:nvSpPr>
          <p:spPr>
            <a:xfrm>
              <a:off x="3295650" y="978681"/>
              <a:ext cx="1143000" cy="263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9" name="Google Shape;239;p21"/>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losing Statement">
  <p:cSld name="Closing Statement">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Google Shape;242;p22"/>
          <p:cNvSpPr txBox="1">
            <a:spLocks noGrp="1"/>
          </p:cNvSpPr>
          <p:nvPr>
            <p:ph type="body" idx="1"/>
          </p:nvPr>
        </p:nvSpPr>
        <p:spPr>
          <a:xfrm>
            <a:off x="711200" y="5867400"/>
            <a:ext cx="6400800" cy="762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cxnSp>
        <p:nvCxnSpPr>
          <p:cNvPr id="243" name="Google Shape;243;p22"/>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ooter" userDrawn="1">
  <p:cSld name="Footer">
    <p:bg>
      <p:bgPr>
        <a:solidFill>
          <a:schemeClr val="lt1"/>
        </a:solidFill>
        <a:effectLst/>
      </p:bgPr>
    </p:bg>
    <p:spTree>
      <p:nvGrpSpPr>
        <p:cNvPr id="1" name="Shape 55"/>
        <p:cNvGrpSpPr/>
        <p:nvPr/>
      </p:nvGrpSpPr>
      <p:grpSpPr>
        <a:xfrm>
          <a:off x="0" y="0"/>
          <a:ext cx="0" cy="0"/>
          <a:chOff x="0" y="0"/>
          <a:chExt cx="0" cy="0"/>
        </a:xfrm>
      </p:grpSpPr>
      <p:sp>
        <p:nvSpPr>
          <p:cNvPr id="2" name="Title 1"/>
          <p:cNvSpPr>
            <a:spLocks noGrp="1"/>
          </p:cNvSpPr>
          <p:nvPr>
            <p:ph type="title"/>
          </p:nvPr>
        </p:nvSpPr>
        <p:spPr>
          <a:xfrm>
            <a:off x="641351" y="502935"/>
            <a:ext cx="10830616" cy="918800"/>
          </a:xfrm>
          <a:prstGeom prst="rect">
            <a:avLst/>
          </a:prstGeom>
          <a:noFill/>
          <a:ln>
            <a:noFill/>
          </a:ln>
        </p:spPr>
        <p:txBody>
          <a:bodyPr spcFirstLastPara="1" wrap="square" lIns="0" tIns="27425" rIns="0" bIns="0" anchor="t" anchorCtr="0">
            <a:noAutofit/>
          </a:bodyPr>
          <a:lstStyle>
            <a:lvl1pPr>
              <a:defRPr lang="en-IN" sz="2400" b="1" dirty="0">
                <a:latin typeface="Georgia"/>
                <a:ea typeface="Georgia"/>
                <a:cs typeface="Georgia"/>
              </a:defRPr>
            </a:lvl1pPr>
          </a:lstStyle>
          <a:p>
            <a:pPr marL="0" lvl="0" indent="0">
              <a:buSzPts val="2400"/>
              <a:buFont typeface="Georgia"/>
              <a:buNone/>
            </a:pPr>
            <a:r>
              <a:rPr lang="en-US" dirty="0"/>
              <a:t>Click to edit Master title style</a:t>
            </a:r>
            <a:endParaRPr lang="en-IN" dirty="0"/>
          </a:p>
        </p:txBody>
      </p:sp>
      <p:sp>
        <p:nvSpPr>
          <p:cNvPr id="21" name="Content Placeholder 13"/>
          <p:cNvSpPr>
            <a:spLocks noGrp="1"/>
          </p:cNvSpPr>
          <p:nvPr>
            <p:ph sz="quarter" idx="13"/>
          </p:nvPr>
        </p:nvSpPr>
        <p:spPr>
          <a:xfrm>
            <a:off x="641353" y="1576916"/>
            <a:ext cx="10830983" cy="4413504"/>
          </a:xfrm>
          <a:prstGeom prst="rect">
            <a:avLst/>
          </a:prstGeom>
        </p:spPr>
        <p:txBody>
          <a:bodyPr wrap="square" lIns="0" tIns="0" rIns="0" bIns="0" anchor="t">
            <a:noAutofit/>
          </a:bodyPr>
          <a:lstStyle>
            <a:lvl1pPr>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1pPr>
            <a:lvl2pPr marL="285750"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2pPr>
            <a:lvl3pPr marL="514322"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3pPr>
            <a:lvl4pPr marL="742896"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4pPr>
            <a:lvl5pPr marL="971470" indent="-285750">
              <a:defRPr kumimoji="0" lang="en-IN" sz="1600" b="0" i="0" u="none" strike="noStrike" kern="1200" cap="none" spc="0" normalizeH="0" baseline="0" dirty="0">
                <a:ln>
                  <a:noFill/>
                </a:ln>
                <a:solidFill>
                  <a:srgbClr val="000000"/>
                </a:solidFill>
                <a:effectLst/>
                <a:uLnTx/>
                <a:uFillTx/>
                <a:latin typeface="Georgia" pitchFamily="18" charset="0"/>
                <a:ea typeface="+mn-ea"/>
                <a:cs typeface="+mn-cs"/>
                <a:sym typeface="Arial"/>
              </a:defRPr>
            </a:lvl5pPr>
          </a:lstStyle>
          <a:p>
            <a:pPr marL="0" marR="0" lvl="0" indent="0" algn="l" defTabSz="1018705" rtl="0" eaLnBrk="1" fontAlgn="auto" latinLnBrk="0" hangingPunct="1">
              <a:lnSpc>
                <a:spcPct val="100000"/>
              </a:lnSpc>
              <a:spcBef>
                <a:spcPts val="0"/>
              </a:spcBef>
              <a:spcAft>
                <a:spcPts val="900"/>
              </a:spcAft>
              <a:buClr>
                <a:srgbClr val="000000"/>
              </a:buClr>
              <a:buSzTx/>
              <a:buFontTx/>
              <a:buNone/>
              <a:tabLst/>
              <a:defRPr/>
            </a:pPr>
            <a:r>
              <a:rPr lang="en-US" dirty="0"/>
              <a:t>Click to edit Master text styles</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Second level</a:t>
            </a:r>
          </a:p>
          <a:p>
            <a:pPr marL="457146" marR="0" lvl="2"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Third level</a:t>
            </a:r>
          </a:p>
          <a:p>
            <a:pPr marL="685720" marR="0" lvl="3"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Fourth level</a:t>
            </a:r>
          </a:p>
          <a:p>
            <a:pPr marL="914294" marR="0" lvl="4"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Fifth level</a:t>
            </a:r>
            <a:endParaRPr lang="en-IN" dirty="0"/>
          </a:p>
        </p:txBody>
      </p:sp>
      <p:sp>
        <p:nvSpPr>
          <p:cNvPr id="8" name="Google Shape;57;p11"/>
          <p:cNvSpPr txBox="1"/>
          <p:nvPr userDrawn="1"/>
        </p:nvSpPr>
        <p:spPr>
          <a:xfrm>
            <a:off x="641353" y="6352333"/>
            <a:ext cx="4422775" cy="2328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75000"/>
              </a:lnSpc>
              <a:spcBef>
                <a:spcPts val="0"/>
              </a:spcBef>
              <a:spcAft>
                <a:spcPts val="0"/>
              </a:spcAft>
              <a:buClr>
                <a:schemeClr val="lt1"/>
              </a:buClr>
              <a:buSzPts val="1000"/>
              <a:buFont typeface="Georgia"/>
              <a:buNone/>
              <a:tabLst/>
              <a:defRPr/>
            </a:pPr>
            <a:r>
              <a:rPr lang="en-US" sz="1000" b="1" i="0" u="none" strike="noStrike" cap="none" dirty="0">
                <a:solidFill>
                  <a:srgbClr val="666666"/>
                </a:solidFill>
                <a:latin typeface="Georgia"/>
                <a:ea typeface="Georgia"/>
                <a:cs typeface="Georgia"/>
                <a:sym typeface="Georgia"/>
              </a:rPr>
              <a:t>PwC</a:t>
            </a:r>
            <a:r>
              <a:rPr lang="en-US" sz="1000" b="0" i="0" u="none" strike="noStrike" cap="none" dirty="0">
                <a:solidFill>
                  <a:srgbClr val="666666"/>
                </a:solidFill>
                <a:latin typeface="Georgia"/>
                <a:ea typeface="Georgia"/>
                <a:cs typeface="Georgia"/>
                <a:sym typeface="Georgia"/>
              </a:rPr>
              <a:t> | </a:t>
            </a:r>
            <a:r>
              <a:rPr lang="en" sz="1000" b="0" i="0" u="none" strike="noStrike" cap="none" dirty="0">
                <a:solidFill>
                  <a:srgbClr val="666666"/>
                </a:solidFill>
                <a:latin typeface="Georgia"/>
                <a:ea typeface="Georgia"/>
                <a:cs typeface="Georgia"/>
                <a:sym typeface="Georgia"/>
              </a:rPr>
              <a:t>Global Structuring/</a:t>
            </a:r>
            <a:r>
              <a:rPr lang="en" sz="1000" b="1" i="0" u="none" strike="noStrike" cap="none" dirty="0">
                <a:solidFill>
                  <a:srgbClr val="666666"/>
                </a:solidFill>
                <a:latin typeface="Georgia"/>
                <a:ea typeface="Georgia"/>
                <a:cs typeface="Georgia"/>
                <a:sym typeface="Georgia"/>
              </a:rPr>
              <a:t>Navigate. Shape. Advance.</a:t>
            </a:r>
            <a:endParaRPr sz="1000" b="1" i="0" u="none" strike="noStrike" cap="none" dirty="0">
              <a:solidFill>
                <a:srgbClr val="666666"/>
              </a:solidFill>
              <a:latin typeface="Georgia"/>
              <a:ea typeface="Georgia"/>
              <a:cs typeface="Georgia"/>
              <a:sym typeface="Georgia"/>
            </a:endParaRPr>
          </a:p>
        </p:txBody>
      </p:sp>
      <p:sp>
        <p:nvSpPr>
          <p:cNvPr id="9" name="Google Shape;59;p11"/>
          <p:cNvSpPr txBox="1">
            <a:spLocks noGrp="1"/>
          </p:cNvSpPr>
          <p:nvPr>
            <p:ph type="sldNum" idx="12"/>
          </p:nvPr>
        </p:nvSpPr>
        <p:spPr>
          <a:xfrm>
            <a:off x="11337505" y="6317601"/>
            <a:ext cx="452800" cy="465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000" b="0" i="0" u="none" strike="noStrike" cap="none">
                <a:solidFill>
                  <a:srgbClr val="999999"/>
                </a:solidFill>
                <a:latin typeface="Georgia"/>
                <a:ea typeface="Georgia"/>
                <a:cs typeface="Georgia"/>
                <a:sym typeface="Georgi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055785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Footer" userDrawn="1">
  <p:cSld name="1_Footer">
    <p:bg>
      <p:bgPr>
        <a:solidFill>
          <a:schemeClr val="lt1"/>
        </a:solidFill>
        <a:effectLst/>
      </p:bgPr>
    </p:bg>
    <p:spTree>
      <p:nvGrpSpPr>
        <p:cNvPr id="1" name="Shape 55"/>
        <p:cNvGrpSpPr/>
        <p:nvPr/>
      </p:nvGrpSpPr>
      <p:grpSpPr>
        <a:xfrm>
          <a:off x="0" y="0"/>
          <a:ext cx="0" cy="0"/>
          <a:chOff x="0" y="0"/>
          <a:chExt cx="0" cy="0"/>
        </a:xfrm>
      </p:grpSpPr>
      <p:sp>
        <p:nvSpPr>
          <p:cNvPr id="2" name="Title 1"/>
          <p:cNvSpPr>
            <a:spLocks noGrp="1"/>
          </p:cNvSpPr>
          <p:nvPr>
            <p:ph type="title"/>
          </p:nvPr>
        </p:nvSpPr>
        <p:spPr>
          <a:xfrm>
            <a:off x="641351" y="502935"/>
            <a:ext cx="10830616" cy="918800"/>
          </a:xfrm>
          <a:prstGeom prst="rect">
            <a:avLst/>
          </a:prstGeom>
          <a:noFill/>
          <a:ln>
            <a:noFill/>
          </a:ln>
        </p:spPr>
        <p:txBody>
          <a:bodyPr spcFirstLastPara="1" wrap="square" lIns="0" tIns="27425" rIns="0" bIns="0" anchor="t" anchorCtr="0">
            <a:noAutofit/>
          </a:bodyPr>
          <a:lstStyle>
            <a:lvl1pPr>
              <a:defRPr lang="en-IN" sz="2400" b="1" dirty="0">
                <a:latin typeface="Georgia"/>
                <a:ea typeface="Georgia"/>
                <a:cs typeface="Georgia"/>
              </a:defRPr>
            </a:lvl1pPr>
          </a:lstStyle>
          <a:p>
            <a:pPr marL="0" lvl="0" indent="0">
              <a:buSzPts val="2400"/>
              <a:buFont typeface="Georgia"/>
              <a:buNone/>
            </a:pPr>
            <a:r>
              <a:rPr lang="en-US" dirty="0"/>
              <a:t>Click to edit Master title style</a:t>
            </a:r>
            <a:endParaRPr lang="en-IN" dirty="0"/>
          </a:p>
        </p:txBody>
      </p:sp>
      <p:sp>
        <p:nvSpPr>
          <p:cNvPr id="7" name="Google Shape;57;p11"/>
          <p:cNvSpPr txBox="1"/>
          <p:nvPr userDrawn="1"/>
        </p:nvSpPr>
        <p:spPr>
          <a:xfrm>
            <a:off x="641353" y="6352333"/>
            <a:ext cx="4422775" cy="2328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75000"/>
              </a:lnSpc>
              <a:spcBef>
                <a:spcPts val="0"/>
              </a:spcBef>
              <a:spcAft>
                <a:spcPts val="0"/>
              </a:spcAft>
              <a:buClr>
                <a:schemeClr val="lt1"/>
              </a:buClr>
              <a:buSzPts val="1000"/>
              <a:buFont typeface="Georgia"/>
              <a:buNone/>
              <a:tabLst/>
              <a:defRPr/>
            </a:pPr>
            <a:r>
              <a:rPr lang="en-US" sz="1000" b="1" i="0" u="none" strike="noStrike" cap="none" dirty="0">
                <a:solidFill>
                  <a:srgbClr val="666666"/>
                </a:solidFill>
                <a:latin typeface="Georgia"/>
                <a:ea typeface="Georgia"/>
                <a:cs typeface="Georgia"/>
                <a:sym typeface="Georgia"/>
              </a:rPr>
              <a:t>PwC</a:t>
            </a:r>
            <a:r>
              <a:rPr lang="en-US" sz="1000" b="0" i="0" u="none" strike="noStrike" cap="none" dirty="0">
                <a:solidFill>
                  <a:srgbClr val="666666"/>
                </a:solidFill>
                <a:latin typeface="Georgia"/>
                <a:ea typeface="Georgia"/>
                <a:cs typeface="Georgia"/>
                <a:sym typeface="Georgia"/>
              </a:rPr>
              <a:t> | </a:t>
            </a:r>
            <a:r>
              <a:rPr lang="en" sz="1000" b="0" i="0" u="none" strike="noStrike" cap="none" dirty="0">
                <a:solidFill>
                  <a:srgbClr val="666666"/>
                </a:solidFill>
                <a:latin typeface="Georgia"/>
                <a:ea typeface="Georgia"/>
                <a:cs typeface="Georgia"/>
                <a:sym typeface="Georgia"/>
              </a:rPr>
              <a:t>Global Structuring/</a:t>
            </a:r>
            <a:r>
              <a:rPr lang="en" sz="1000" b="1" i="0" u="none" strike="noStrike" cap="none" dirty="0">
                <a:solidFill>
                  <a:srgbClr val="666666"/>
                </a:solidFill>
                <a:latin typeface="Georgia"/>
                <a:ea typeface="Georgia"/>
                <a:cs typeface="Georgia"/>
                <a:sym typeface="Georgia"/>
              </a:rPr>
              <a:t>Navigate. Shape. Advance.</a:t>
            </a:r>
            <a:endParaRPr sz="1000" b="1" i="0" u="none" strike="noStrike" cap="none" dirty="0">
              <a:solidFill>
                <a:srgbClr val="666666"/>
              </a:solidFill>
              <a:latin typeface="Georgia"/>
              <a:ea typeface="Georgia"/>
              <a:cs typeface="Georgia"/>
              <a:sym typeface="Georgia"/>
            </a:endParaRPr>
          </a:p>
        </p:txBody>
      </p:sp>
      <p:sp>
        <p:nvSpPr>
          <p:cNvPr id="8" name="Google Shape;59;p11"/>
          <p:cNvSpPr txBox="1">
            <a:spLocks noGrp="1"/>
          </p:cNvSpPr>
          <p:nvPr>
            <p:ph type="sldNum" idx="12"/>
          </p:nvPr>
        </p:nvSpPr>
        <p:spPr>
          <a:xfrm>
            <a:off x="11337505" y="6317601"/>
            <a:ext cx="452800" cy="465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000" b="0" i="0" u="none" strike="noStrike" cap="none">
                <a:solidFill>
                  <a:srgbClr val="999999"/>
                </a:solidFill>
                <a:latin typeface="Georgia"/>
                <a:ea typeface="Georgia"/>
                <a:cs typeface="Georgia"/>
                <a:sym typeface="Georgi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1986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2_Cover Only">
  <p:cSld name="2_Cover Only">
    <p:spTree>
      <p:nvGrpSpPr>
        <p:cNvPr id="1" name="Shape 100"/>
        <p:cNvGrpSpPr/>
        <p:nvPr/>
      </p:nvGrpSpPr>
      <p:grpSpPr>
        <a:xfrm>
          <a:off x="0" y="0"/>
          <a:ext cx="0" cy="0"/>
          <a:chOff x="0" y="0"/>
          <a:chExt cx="0" cy="0"/>
        </a:xfrm>
      </p:grpSpPr>
      <p:sp>
        <p:nvSpPr>
          <p:cNvPr id="101" name="Google Shape;101;p17"/>
          <p:cNvSpPr txBox="1"/>
          <p:nvPr/>
        </p:nvSpPr>
        <p:spPr>
          <a:xfrm>
            <a:off x="317803" y="1143000"/>
            <a:ext cx="11581200" cy="498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700" dirty="0">
              <a:solidFill>
                <a:srgbClr val="000000"/>
              </a:solidFill>
              <a:latin typeface="Georgia"/>
              <a:ea typeface="Georgia"/>
              <a:cs typeface="Georgia"/>
              <a:sym typeface="Georgia"/>
            </a:endParaRPr>
          </a:p>
        </p:txBody>
      </p:sp>
      <p:sp>
        <p:nvSpPr>
          <p:cNvPr id="102" name="Google Shape;102;p17"/>
          <p:cNvSpPr txBox="1"/>
          <p:nvPr/>
        </p:nvSpPr>
        <p:spPr>
          <a:xfrm>
            <a:off x="642851" y="6290272"/>
            <a:ext cx="3513600" cy="149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03" name="Google Shape;103;p17"/>
          <p:cNvSpPr txBox="1"/>
          <p:nvPr/>
        </p:nvSpPr>
        <p:spPr>
          <a:xfrm>
            <a:off x="11502516" y="6454588"/>
            <a:ext cx="46800" cy="149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104" name="Google Shape;104;p17"/>
          <p:cNvSpPr txBox="1"/>
          <p:nvPr/>
        </p:nvSpPr>
        <p:spPr>
          <a:xfrm>
            <a:off x="317803"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Arial"/>
                <a:ea typeface="Arial"/>
                <a:cs typeface="Arial"/>
                <a:sym typeface="Arial"/>
              </a:rPr>
              <a:t>PwC </a:t>
            </a:r>
            <a:r>
              <a:rPr lang="en" sz="700" b="0" i="0" u="none" strike="noStrike" cap="none">
                <a:solidFill>
                  <a:srgbClr val="A32020"/>
                </a:solidFill>
                <a:latin typeface="Arial"/>
                <a:ea typeface="Arial"/>
                <a:cs typeface="Arial"/>
                <a:sym typeface="Arial"/>
              </a:rPr>
              <a:t>|</a:t>
            </a:r>
            <a:r>
              <a:rPr lang="en" sz="700" b="0" i="0" u="none" strike="noStrike" cap="none">
                <a:solidFill>
                  <a:srgbClr val="000000"/>
                </a:solidFill>
                <a:latin typeface="Arial"/>
                <a:ea typeface="Arial"/>
                <a:cs typeface="Arial"/>
                <a:sym typeface="Arial"/>
              </a:rPr>
              <a:t> Intercompany execution</a:t>
            </a:r>
            <a:endParaRPr sz="1200" b="0" i="0" u="none" strike="noStrike" cap="none" dirty="0">
              <a:solidFill>
                <a:srgbClr val="000000"/>
              </a:solidFill>
              <a:latin typeface="Arial"/>
              <a:ea typeface="Arial"/>
              <a:cs typeface="Arial"/>
              <a:sym typeface="Arial"/>
            </a:endParaRPr>
          </a:p>
        </p:txBody>
      </p:sp>
      <p:grpSp>
        <p:nvGrpSpPr>
          <p:cNvPr id="105" name="Google Shape;105;p17"/>
          <p:cNvGrpSpPr/>
          <p:nvPr/>
        </p:nvGrpSpPr>
        <p:grpSpPr>
          <a:xfrm>
            <a:off x="9061276" y="303474"/>
            <a:ext cx="3164125" cy="313121"/>
            <a:chOff x="6795957" y="151400"/>
            <a:chExt cx="2373094" cy="234841"/>
          </a:xfrm>
        </p:grpSpPr>
        <p:sp>
          <p:nvSpPr>
            <p:cNvPr id="106" name="Google Shape;106;p17"/>
            <p:cNvSpPr/>
            <p:nvPr/>
          </p:nvSpPr>
          <p:spPr>
            <a:xfrm flipH="1">
              <a:off x="6859126" y="238026"/>
              <a:ext cx="2301155" cy="134914"/>
            </a:xfrm>
            <a:custGeom>
              <a:avLst/>
              <a:gdLst/>
              <a:ahLst/>
              <a:cxnLst/>
              <a:rect l="l" t="t" r="r" b="b"/>
              <a:pathLst>
                <a:path w="5652" h="634" extrusionOk="0">
                  <a:moveTo>
                    <a:pt x="0" y="570"/>
                  </a:moveTo>
                  <a:lnTo>
                    <a:pt x="926" y="168"/>
                  </a:lnTo>
                  <a:lnTo>
                    <a:pt x="1341" y="417"/>
                  </a:lnTo>
                  <a:lnTo>
                    <a:pt x="2203" y="0"/>
                  </a:lnTo>
                  <a:lnTo>
                    <a:pt x="3002" y="634"/>
                  </a:lnTo>
                  <a:lnTo>
                    <a:pt x="3401" y="433"/>
                  </a:lnTo>
                  <a:lnTo>
                    <a:pt x="3624" y="538"/>
                  </a:lnTo>
                  <a:lnTo>
                    <a:pt x="4431" y="72"/>
                  </a:lnTo>
                  <a:lnTo>
                    <a:pt x="4934" y="377"/>
                  </a:lnTo>
                  <a:lnTo>
                    <a:pt x="5652" y="40"/>
                  </a:lnTo>
                </a:path>
              </a:pathLst>
            </a:custGeom>
            <a:noFill/>
            <a:ln w="9525" cap="flat" cmpd="sng">
              <a:solidFill>
                <a:srgbClr val="A32020"/>
              </a:solidFill>
              <a:prstDash val="solid"/>
              <a:miter lim="800000"/>
              <a:headEnd type="none" w="sm" len="sm"/>
              <a:tailEnd type="none" w="sm" len="sm"/>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07" name="Google Shape;107;p17"/>
            <p:cNvSpPr/>
            <p:nvPr/>
          </p:nvSpPr>
          <p:spPr>
            <a:xfrm rot="-258268" flipH="1">
              <a:off x="8606288" y="31550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08" name="Google Shape;108;p17"/>
            <p:cNvSpPr/>
            <p:nvPr/>
          </p:nvSpPr>
          <p:spPr>
            <a:xfrm rot="-258268" flipH="1">
              <a:off x="8252574" y="22565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09" name="Google Shape;109;p17"/>
            <p:cNvSpPr/>
            <p:nvPr/>
          </p:nvSpPr>
          <p:spPr>
            <a:xfrm rot="-258268" flipH="1">
              <a:off x="7923542" y="357252"/>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0" name="Google Shape;110;p17"/>
            <p:cNvSpPr/>
            <p:nvPr/>
          </p:nvSpPr>
          <p:spPr>
            <a:xfrm rot="-258268" flipH="1">
              <a:off x="7767484" y="32026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1" name="Google Shape;111;p17"/>
            <p:cNvSpPr/>
            <p:nvPr/>
          </p:nvSpPr>
          <p:spPr>
            <a:xfrm rot="-258268" flipH="1">
              <a:off x="7659285" y="339520"/>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2" name="Google Shape;112;p17"/>
            <p:cNvSpPr/>
            <p:nvPr/>
          </p:nvSpPr>
          <p:spPr>
            <a:xfrm rot="-258268" flipH="1">
              <a:off x="7339092" y="242816"/>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3" name="Google Shape;113;p17"/>
            <p:cNvSpPr/>
            <p:nvPr/>
          </p:nvSpPr>
          <p:spPr>
            <a:xfrm rot="-258268" flipH="1">
              <a:off x="7136011" y="304818"/>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4" name="Google Shape;114;p17"/>
            <p:cNvSpPr/>
            <p:nvPr/>
          </p:nvSpPr>
          <p:spPr>
            <a:xfrm flipH="1">
              <a:off x="7377951" y="190260"/>
              <a:ext cx="1791100" cy="161329"/>
            </a:xfrm>
            <a:custGeom>
              <a:avLst/>
              <a:gdLst/>
              <a:ahLst/>
              <a:cxnLst/>
              <a:rect l="l" t="t" r="r" b="b"/>
              <a:pathLst>
                <a:path w="10000" h="13523" extrusionOk="0">
                  <a:moveTo>
                    <a:pt x="0" y="8991"/>
                  </a:moveTo>
                  <a:lnTo>
                    <a:pt x="1325" y="3829"/>
                  </a:lnTo>
                  <a:cubicBezTo>
                    <a:pt x="1634" y="7060"/>
                    <a:pt x="1942" y="10292"/>
                    <a:pt x="2251" y="13523"/>
                  </a:cubicBezTo>
                  <a:lnTo>
                    <a:pt x="3898" y="0"/>
                  </a:lnTo>
                  <a:lnTo>
                    <a:pt x="5311" y="10000"/>
                  </a:lnTo>
                  <a:lnTo>
                    <a:pt x="6017" y="6830"/>
                  </a:lnTo>
                  <a:cubicBezTo>
                    <a:pt x="6149" y="7382"/>
                    <a:pt x="6280" y="7934"/>
                    <a:pt x="6412" y="8486"/>
                  </a:cubicBezTo>
                  <a:lnTo>
                    <a:pt x="7840" y="1136"/>
                  </a:lnTo>
                  <a:lnTo>
                    <a:pt x="8730" y="5946"/>
                  </a:lnTo>
                  <a:lnTo>
                    <a:pt x="10000" y="631"/>
                  </a:lnTo>
                </a:path>
              </a:pathLst>
            </a:custGeom>
            <a:noFill/>
            <a:ln w="9525" cap="flat" cmpd="sng">
              <a:solidFill>
                <a:srgbClr val="A32020"/>
              </a:solidFill>
              <a:prstDash val="solid"/>
              <a:miter lim="800000"/>
              <a:headEnd type="none" w="sm" len="sm"/>
              <a:tailEnd type="none" w="sm" len="sm"/>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15" name="Google Shape;115;p17"/>
            <p:cNvSpPr/>
            <p:nvPr/>
          </p:nvSpPr>
          <p:spPr>
            <a:xfrm rot="-258268" flipH="1">
              <a:off x="8919530" y="227052"/>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6" name="Google Shape;116;p17"/>
            <p:cNvSpPr/>
            <p:nvPr/>
          </p:nvSpPr>
          <p:spPr>
            <a:xfrm rot="-258268" flipH="1">
              <a:off x="8770671" y="265535"/>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7" name="Google Shape;117;p17"/>
            <p:cNvSpPr/>
            <p:nvPr/>
          </p:nvSpPr>
          <p:spPr>
            <a:xfrm rot="-258268" flipH="1">
              <a:off x="8463320" y="180180"/>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8" name="Google Shape;118;p17"/>
            <p:cNvSpPr/>
            <p:nvPr/>
          </p:nvSpPr>
          <p:spPr>
            <a:xfrm rot="-258268" flipH="1">
              <a:off x="8210323" y="299411"/>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9" name="Google Shape;119;p17"/>
            <p:cNvSpPr/>
            <p:nvPr/>
          </p:nvSpPr>
          <p:spPr>
            <a:xfrm rot="-258268" flipH="1">
              <a:off x="8012867" y="27899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0" name="Google Shape;120;p17"/>
            <p:cNvSpPr/>
            <p:nvPr/>
          </p:nvSpPr>
          <p:spPr>
            <a:xfrm rot="-258268" flipH="1">
              <a:off x="7756421" y="192315"/>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1" name="Google Shape;121;p17"/>
            <p:cNvSpPr/>
            <p:nvPr/>
          </p:nvSpPr>
          <p:spPr>
            <a:xfrm rot="-258268" flipH="1">
              <a:off x="7594122" y="248284"/>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2" name="Google Shape;122;p17"/>
            <p:cNvSpPr/>
            <p:nvPr/>
          </p:nvSpPr>
          <p:spPr>
            <a:xfrm rot="-4448058" flipH="1">
              <a:off x="7318885" y="155816"/>
              <a:ext cx="59257" cy="66469"/>
            </a:xfrm>
            <a:prstGeom prst="triangle">
              <a:avLst>
                <a:gd name="adj" fmla="val 50000"/>
              </a:avLst>
            </a:prstGeom>
            <a:solidFill>
              <a:srgbClr val="A32020"/>
            </a:solidFill>
            <a:ln w="952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3" name="Google Shape;123;p17"/>
            <p:cNvSpPr/>
            <p:nvPr/>
          </p:nvSpPr>
          <p:spPr>
            <a:xfrm rot="-4448058" flipH="1">
              <a:off x="6806378" y="204896"/>
              <a:ext cx="59257" cy="66469"/>
            </a:xfrm>
            <a:prstGeom prst="triangle">
              <a:avLst>
                <a:gd name="adj" fmla="val 50000"/>
              </a:avLst>
            </a:prstGeom>
            <a:solidFill>
              <a:srgbClr val="A32020"/>
            </a:solidFill>
            <a:ln w="952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grpSp>
    </p:spTree>
    <p:extLst>
      <p:ext uri="{BB962C8B-B14F-4D97-AF65-F5344CB8AC3E}">
        <p14:creationId xmlns:p14="http://schemas.microsoft.com/office/powerpoint/2010/main" val="4931117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2336800" y="1"/>
            <a:ext cx="98552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0"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1"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2"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3"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4"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defRPr/>
              </a:pPr>
              <a:endParaRPr lang="en-GB" sz="1400" dirty="0">
                <a:solidFill>
                  <a:srgbClr val="000000"/>
                </a:solidFill>
                <a:cs typeface="Arial" charset="0"/>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defRPr/>
              </a:pPr>
              <a:endParaRPr lang="en-GB" sz="1400" dirty="0">
                <a:solidFill>
                  <a:srgbClr val="000000"/>
                </a:solidFill>
                <a:cs typeface="Arial" charset="0"/>
              </a:endParaRPr>
            </a:p>
          </p:txBody>
        </p:sp>
      </p:grpSp>
      <p:sp>
        <p:nvSpPr>
          <p:cNvPr id="15" name="Title 1"/>
          <p:cNvSpPr>
            <a:spLocks noGrp="1"/>
          </p:cNvSpPr>
          <p:nvPr>
            <p:ph type="ctrTitle"/>
          </p:nvPr>
        </p:nvSpPr>
        <p:spPr bwMode="white">
          <a:xfrm>
            <a:off x="2527301" y="838200"/>
            <a:ext cx="7124700" cy="914400"/>
          </a:xfrm>
        </p:spPr>
        <p:txBody>
          <a:bodyPr>
            <a:noAutofit/>
          </a:bodyPr>
          <a:lstStyle>
            <a:lvl1pPr>
              <a:lnSpc>
                <a:spcPct val="90000"/>
              </a:lnSpc>
              <a:defRPr sz="3200" b="1" i="1" baseline="0">
                <a:solidFill>
                  <a:schemeClr val="bg1"/>
                </a:solidFill>
              </a:defRPr>
            </a:lvl1pPr>
          </a:lstStyle>
          <a:p>
            <a:r>
              <a:rPr lang="en-US" noProof="0" dirty="0"/>
              <a:t>Click to edit Master title style</a:t>
            </a:r>
            <a:endParaRPr lang="en-GB" noProof="0" dirty="0"/>
          </a:p>
        </p:txBody>
      </p:sp>
      <p:sp>
        <p:nvSpPr>
          <p:cNvPr id="18" name="Subtitle 2"/>
          <p:cNvSpPr>
            <a:spLocks noGrp="1"/>
          </p:cNvSpPr>
          <p:nvPr>
            <p:ph type="subTitle" idx="1"/>
          </p:nvPr>
        </p:nvSpPr>
        <p:spPr bwMode="white">
          <a:xfrm>
            <a:off x="2527301" y="1828800"/>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endParaRPr lang="en-GB" noProof="0" dirty="0"/>
          </a:p>
        </p:txBody>
      </p:sp>
      <p:sp>
        <p:nvSpPr>
          <p:cNvPr id="21" name="Text Placeholder 31"/>
          <p:cNvSpPr>
            <a:spLocks noGrp="1"/>
          </p:cNvSpPr>
          <p:nvPr>
            <p:ph type="body" sz="quarter" idx="10"/>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err="1"/>
              <a:t>Click to edit Master text styles</a:t>
            </a:r>
          </a:p>
        </p:txBody>
      </p:sp>
    </p:spTree>
    <p:extLst>
      <p:ext uri="{BB962C8B-B14F-4D97-AF65-F5344CB8AC3E}">
        <p14:creationId xmlns:p14="http://schemas.microsoft.com/office/powerpoint/2010/main" val="3999793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1_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711200" y="1752606"/>
            <a:ext cx="52832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197605" y="1752600"/>
            <a:ext cx="5283199" cy="4419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750">
                <a:solidFill>
                  <a:schemeClr val="tx1"/>
                </a:solidFill>
                <a:latin typeface="Arial" pitchFamily="34" charset="0"/>
                <a:cs typeface="Arial" pitchFamily="34" charset="0"/>
              </a:defRPr>
            </a:lvl1pPr>
          </a:lstStyle>
          <a:p>
            <a:endParaRPr lang="en-US" dirty="0"/>
          </a:p>
        </p:txBody>
      </p:sp>
      <p:cxnSp>
        <p:nvCxnSpPr>
          <p:cNvPr id="62" name="Shape 61"/>
          <p:cNvCxnSpPr/>
          <p:nvPr/>
        </p:nvCxnSpPr>
        <p:spPr>
          <a:xfrm rot="5400000" flipH="1" flipV="1">
            <a:off x="5918205"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1"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fld id="{4C8A8E04-6E30-44F5-B459-59D16BA35099}" type="datetime1">
              <a:rPr lang="en-US" smtClean="0"/>
              <a:t>1/12/2023</a:t>
            </a:fld>
            <a:endParaRPr lang="en-US" dirty="0"/>
          </a:p>
        </p:txBody>
      </p:sp>
    </p:spTree>
    <p:extLst>
      <p:ext uri="{BB962C8B-B14F-4D97-AF65-F5344CB8AC3E}">
        <p14:creationId xmlns:p14="http://schemas.microsoft.com/office/powerpoint/2010/main" val="93713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ITPF Georgetown Jan 2023</a:t>
            </a:r>
          </a:p>
        </p:txBody>
      </p:sp>
      <p:sp>
        <p:nvSpPr>
          <p:cNvPr id="6" name="Slide Number Placeholder 5"/>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3579544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ITPF Georgetown Jan 2023</a:t>
            </a:r>
          </a:p>
        </p:txBody>
      </p:sp>
      <p:sp>
        <p:nvSpPr>
          <p:cNvPr id="6" name="Slide Number Placeholder 5"/>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144470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ITPF Georgetown Jan 2023</a:t>
            </a:r>
          </a:p>
        </p:txBody>
      </p:sp>
      <p:sp>
        <p:nvSpPr>
          <p:cNvPr id="6" name="Slide Number Placeholder 5"/>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251037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ITPF Georgetown Jan 2023</a:t>
            </a:r>
          </a:p>
        </p:txBody>
      </p:sp>
      <p:sp>
        <p:nvSpPr>
          <p:cNvPr id="7" name="Slide Number Placeholder 6"/>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1953337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ITPF Georgetown Jan 2023</a:t>
            </a:r>
          </a:p>
        </p:txBody>
      </p:sp>
      <p:sp>
        <p:nvSpPr>
          <p:cNvPr id="9" name="Slide Number Placeholder 8"/>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43623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ITPF Georgetown Jan 2023</a:t>
            </a:r>
          </a:p>
        </p:txBody>
      </p:sp>
      <p:sp>
        <p:nvSpPr>
          <p:cNvPr id="5" name="Slide Number Placeholder 4"/>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275988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ITPF Georgetown Jan 2023</a:t>
            </a:r>
          </a:p>
        </p:txBody>
      </p:sp>
      <p:sp>
        <p:nvSpPr>
          <p:cNvPr id="4" name="Slide Number Placeholder 3"/>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395221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B843-9D45-40FD-A749-3C69841CF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0E1CB-1DE1-4CD5-83D6-336F0E2BF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EBF5C-7D72-494B-A4C4-2C335215B1CD}"/>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484EDB53-0C13-49D6-A51E-6CFB80C1CC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897F6-0F25-4E83-9D23-CE200C66E8D8}"/>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1202757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ITPF Georgetown Jan 2023</a:t>
            </a:r>
          </a:p>
        </p:txBody>
      </p:sp>
      <p:sp>
        <p:nvSpPr>
          <p:cNvPr id="7" name="Slide Number Placeholder 6"/>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2814907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ITPF Georgetown Jan 2023</a:t>
            </a:r>
          </a:p>
        </p:txBody>
      </p:sp>
      <p:sp>
        <p:nvSpPr>
          <p:cNvPr id="7" name="Slide Number Placeholder 6"/>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4211933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ITPF Georgetown Jan 2023</a:t>
            </a:r>
          </a:p>
        </p:txBody>
      </p:sp>
      <p:sp>
        <p:nvSpPr>
          <p:cNvPr id="6" name="Slide Number Placeholder 5"/>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205110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ITPF Georgetown Jan 2023</a:t>
            </a:r>
          </a:p>
        </p:txBody>
      </p:sp>
      <p:sp>
        <p:nvSpPr>
          <p:cNvPr id="6" name="Slide Number Placeholder 5"/>
          <p:cNvSpPr>
            <a:spLocks noGrp="1"/>
          </p:cNvSpPr>
          <p:nvPr>
            <p:ph type="sldNum" sz="quarter" idx="12"/>
          </p:nvPr>
        </p:nvSpPr>
        <p:spPr/>
        <p:txBody>
          <a:bodyPr/>
          <a:lstStyle/>
          <a:p>
            <a:fld id="{C5309809-DFB2-4043-AC2E-1E2E27697E16}" type="slidenum">
              <a:rPr lang="en-US" smtClean="0"/>
              <a:t>‹#›</a:t>
            </a:fld>
            <a:endParaRPr lang="en-US" dirty="0"/>
          </a:p>
        </p:txBody>
      </p:sp>
    </p:spTree>
    <p:extLst>
      <p:ext uri="{BB962C8B-B14F-4D97-AF65-F5344CB8AC3E}">
        <p14:creationId xmlns:p14="http://schemas.microsoft.com/office/powerpoint/2010/main" val="1578457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276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point">
  <p:cSld name="Key point">
    <p:bg>
      <p:bgPr>
        <a:solidFill>
          <a:schemeClr val="lt1"/>
        </a:solidFill>
        <a:effectLst/>
      </p:bgPr>
    </p:bg>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C00000"/>
              </a:buClr>
              <a:buSzPts val="1800"/>
              <a:buFont typeface="Georgia"/>
              <a:buNone/>
              <a:defRPr sz="1800" b="1" i="1"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6" name="Google Shape;36;p3"/>
          <p:cNvCxnSpPr/>
          <p:nvPr/>
        </p:nvCxnSpPr>
        <p:spPr>
          <a:xfrm rot="10800000" flipH="1">
            <a:off x="508001" y="607200"/>
            <a:ext cx="10993200" cy="154800"/>
          </a:xfrm>
          <a:prstGeom prst="bentConnector3">
            <a:avLst>
              <a:gd name="adj1" fmla="val 185"/>
            </a:avLst>
          </a:prstGeom>
          <a:noFill/>
          <a:ln w="12700" cap="flat" cmpd="sng">
            <a:solidFill>
              <a:schemeClr val="accent5"/>
            </a:solidFill>
            <a:prstDash val="solid"/>
            <a:round/>
            <a:headEnd type="none" w="sm" len="sm"/>
            <a:tailEnd type="none" w="sm" len="sm"/>
          </a:ln>
        </p:spPr>
      </p:cxnSp>
      <p:sp>
        <p:nvSpPr>
          <p:cNvPr id="37" name="Google Shape;37;p3"/>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Georgia" panose="02040502050405020303" pitchFamily="18" charset="0"/>
                <a:ea typeface="Georgia" panose="02040502050405020303" pitchFamily="18"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Draft – For Discussion Purposes Only</a:t>
            </a:r>
          </a:p>
        </p:txBody>
      </p:sp>
      <p:sp>
        <p:nvSpPr>
          <p:cNvPr id="38" name="Google Shape;38;p3"/>
          <p:cNvSpPr txBox="1">
            <a:spLocks noGrp="1"/>
          </p:cNvSpPr>
          <p:nvPr>
            <p:ph type="body" idx="1"/>
          </p:nvPr>
        </p:nvSpPr>
        <p:spPr>
          <a:xfrm>
            <a:off x="711200"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2400"/>
              <a:buFont typeface="Georgia"/>
              <a:buNone/>
              <a:defRPr sz="2400" b="0" i="0" u="none" strike="noStrike" cap="none">
                <a:solidFill>
                  <a:schemeClr val="dk2"/>
                </a:solidFill>
                <a:latin typeface="Georgia"/>
                <a:ea typeface="Georgia"/>
                <a:cs typeface="Georgia"/>
                <a:sym typeface="Georgia"/>
              </a:defRPr>
            </a:lvl1pPr>
            <a:lvl2pPr marL="914400" marR="0" lvl="1"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2pPr>
            <a:lvl3pPr marL="1371600" marR="0" lvl="2"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3pPr>
            <a:lvl4pPr marL="1828800" marR="0" lvl="3"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4pPr>
            <a:lvl5pPr marL="2286000" marR="0" lvl="4" indent="-381000" algn="l" rtl="0">
              <a:lnSpc>
                <a:spcPct val="100000"/>
              </a:lnSpc>
              <a:spcBef>
                <a:spcPts val="675"/>
              </a:spcBef>
              <a:spcAft>
                <a:spcPts val="0"/>
              </a:spcAft>
              <a:buClr>
                <a:schemeClr val="dk2"/>
              </a:buClr>
              <a:buSzPts val="2400"/>
              <a:buFont typeface="Georgia"/>
              <a:buChar char="›"/>
              <a:defRPr sz="2400" b="0" i="0" u="none" strike="noStrike" cap="none">
                <a:solidFill>
                  <a:schemeClr val="dk2"/>
                </a:solidFill>
                <a:latin typeface="Georgia"/>
                <a:ea typeface="Georgia"/>
                <a:cs typeface="Georgia"/>
                <a:sym typeface="Georgia"/>
              </a:defRPr>
            </a:lvl5pPr>
            <a:lvl6pPr marL="2743200" marR="0" lvl="5" indent="-381000" algn="l" rtl="0">
              <a:lnSpc>
                <a:spcPct val="100000"/>
              </a:lnSpc>
              <a:spcBef>
                <a:spcPts val="675"/>
              </a:spcBef>
              <a:spcAft>
                <a:spcPts val="0"/>
              </a:spcAft>
              <a:buClr>
                <a:schemeClr val="dk2"/>
              </a:buClr>
              <a:buSzPts val="2400"/>
              <a:buFont typeface="Georgia"/>
              <a:buAutoNum type="arabicPeriod"/>
              <a:defRPr sz="2400" b="0" i="0" u="none" strike="noStrike" cap="none">
                <a:solidFill>
                  <a:schemeClr val="dk2"/>
                </a:solidFill>
                <a:latin typeface="Georgia"/>
                <a:ea typeface="Georgia"/>
                <a:cs typeface="Georgia"/>
                <a:sym typeface="Georgia"/>
              </a:defRPr>
            </a:lvl6pPr>
            <a:lvl7pPr marL="3200400" marR="0" lvl="6" indent="-381000" algn="l" rtl="0">
              <a:lnSpc>
                <a:spcPct val="100000"/>
              </a:lnSpc>
              <a:spcBef>
                <a:spcPts val="675"/>
              </a:spcBef>
              <a:spcAft>
                <a:spcPts val="0"/>
              </a:spcAft>
              <a:buClr>
                <a:schemeClr val="dk2"/>
              </a:buClr>
              <a:buSzPts val="2400"/>
              <a:buFont typeface="Georgia"/>
              <a:buAutoNum type="alphaLcPeriod"/>
              <a:defRPr sz="2400" b="0" i="0" u="none" strike="noStrike" cap="none">
                <a:solidFill>
                  <a:schemeClr val="dk2"/>
                </a:solidFill>
                <a:latin typeface="Georgia"/>
                <a:ea typeface="Georgia"/>
                <a:cs typeface="Georgia"/>
                <a:sym typeface="Georgia"/>
              </a:defRPr>
            </a:lvl7pPr>
            <a:lvl8pPr marL="3657600" marR="0" lvl="7" indent="-228600" algn="l" rtl="0">
              <a:lnSpc>
                <a:spcPct val="100000"/>
              </a:lnSpc>
              <a:spcBef>
                <a:spcPts val="675"/>
              </a:spcBef>
              <a:spcAft>
                <a:spcPts val="0"/>
              </a:spcAft>
              <a:buClr>
                <a:schemeClr val="dk2"/>
              </a:buClr>
              <a:buSzPts val="2400"/>
              <a:buFont typeface="Georgia"/>
              <a:buNone/>
              <a:defRPr sz="2400" b="0" i="0" u="none" strike="noStrike" cap="none">
                <a:solidFill>
                  <a:schemeClr val="dk2"/>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2400"/>
              <a:buFont typeface="Arial"/>
              <a:buNone/>
              <a:defRPr sz="2400" b="1" i="0" u="none" strike="noStrike" cap="none">
                <a:solidFill>
                  <a:schemeClr val="dk2"/>
                </a:solidFill>
                <a:latin typeface="Georgia"/>
                <a:ea typeface="Georgia"/>
                <a:cs typeface="Georgia"/>
                <a:sym typeface="Georgia"/>
              </a:defRPr>
            </a:lvl9pPr>
          </a:lstStyle>
          <a:p>
            <a:endParaRPr/>
          </a:p>
        </p:txBody>
      </p:sp>
      <p:sp>
        <p:nvSpPr>
          <p:cNvPr id="39" name="Google Shape;39;p3"/>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40" name="Google Shape;40;p3"/>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Two">
  <p:cSld name="Content: Two">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6"/>
          <p:cNvSpPr txBox="1">
            <a:spLocks noGrp="1"/>
          </p:cNvSpPr>
          <p:nvPr>
            <p:ph type="body" idx="1"/>
          </p:nvPr>
        </p:nvSpPr>
        <p:spPr>
          <a:xfrm>
            <a:off x="711200" y="1752603"/>
            <a:ext cx="52832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0" name="Google Shape;60;p6"/>
          <p:cNvSpPr txBox="1">
            <a:spLocks noGrp="1"/>
          </p:cNvSpPr>
          <p:nvPr>
            <p:ph type="body" idx="2"/>
          </p:nvPr>
        </p:nvSpPr>
        <p:spPr>
          <a:xfrm>
            <a:off x="6197603" y="1752600"/>
            <a:ext cx="52832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1" name="Google Shape;61;p6"/>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2" name="Google Shape;62;p6"/>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63" name="Google Shape;63;p6"/>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64" name="Google Shape;64;p6"/>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65" name="Google Shape;65;p6"/>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hree">
  <p:cSld name="Content: Three">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711200" y="685801"/>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7"/>
          <p:cNvSpPr txBox="1">
            <a:spLocks noGrp="1"/>
          </p:cNvSpPr>
          <p:nvPr>
            <p:ph type="body" idx="1"/>
          </p:nvPr>
        </p:nvSpPr>
        <p:spPr>
          <a:xfrm>
            <a:off x="711200"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69" name="Google Shape;69;p7"/>
          <p:cNvSpPr txBox="1">
            <a:spLocks noGrp="1"/>
          </p:cNvSpPr>
          <p:nvPr>
            <p:ph type="body" idx="2"/>
          </p:nvPr>
        </p:nvSpPr>
        <p:spPr>
          <a:xfrm>
            <a:off x="4368803"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0" name="Google Shape;70;p7"/>
          <p:cNvSpPr txBox="1">
            <a:spLocks noGrp="1"/>
          </p:cNvSpPr>
          <p:nvPr>
            <p:ph type="body" idx="3"/>
          </p:nvPr>
        </p:nvSpPr>
        <p:spPr>
          <a:xfrm>
            <a:off x="8026400" y="1752603"/>
            <a:ext cx="34544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1" name="Google Shape;71;p7"/>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2" name="Google Shape;72;p7"/>
          <p:cNvSpPr txBox="1"/>
          <p:nvPr/>
        </p:nvSpPr>
        <p:spPr>
          <a:xfrm>
            <a:off x="711200" y="6477002"/>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73" name="Google Shape;73;p7"/>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74" name="Google Shape;74;p7"/>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75" name="Google Shape;75;p7"/>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Two under Text">
  <p:cSld name="Content: Two under Text">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8"/>
          <p:cNvSpPr txBox="1">
            <a:spLocks noGrp="1"/>
          </p:cNvSpPr>
          <p:nvPr>
            <p:ph type="body" idx="1"/>
          </p:nvPr>
        </p:nvSpPr>
        <p:spPr>
          <a:xfrm>
            <a:off x="711200" y="3352800"/>
            <a:ext cx="5283200" cy="2819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79" name="Google Shape;79;p8"/>
          <p:cNvSpPr txBox="1">
            <a:spLocks noGrp="1"/>
          </p:cNvSpPr>
          <p:nvPr>
            <p:ph type="body" idx="2"/>
          </p:nvPr>
        </p:nvSpPr>
        <p:spPr>
          <a:xfrm>
            <a:off x="6197600" y="3352800"/>
            <a:ext cx="5283200" cy="2819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8"/>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sp>
        <p:nvSpPr>
          <p:cNvPr id="82" name="Google Shape;82;p8"/>
          <p:cNvSpPr txBox="1">
            <a:spLocks noGrp="1"/>
          </p:cNvSpPr>
          <p:nvPr>
            <p:ph type="body" idx="3"/>
          </p:nvPr>
        </p:nvSpPr>
        <p:spPr>
          <a:xfrm>
            <a:off x="711200" y="1752600"/>
            <a:ext cx="10769600" cy="14478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cxnSp>
        <p:nvCxnSpPr>
          <p:cNvPr id="83" name="Google Shape;83;p8"/>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84" name="Google Shape;84;p8"/>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85" name="Google Shape;85;p8"/>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Two and Left Text">
  <p:cSld name="Content: Two and Left Text">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9"/>
          <p:cNvSpPr txBox="1">
            <a:spLocks noGrp="1"/>
          </p:cNvSpPr>
          <p:nvPr>
            <p:ph type="body" idx="1"/>
          </p:nvPr>
        </p:nvSpPr>
        <p:spPr>
          <a:xfrm>
            <a:off x="8026400" y="1752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89" name="Google Shape;89;p9"/>
          <p:cNvSpPr txBox="1">
            <a:spLocks noGrp="1"/>
          </p:cNvSpPr>
          <p:nvPr>
            <p:ph type="body" idx="2"/>
          </p:nvPr>
        </p:nvSpPr>
        <p:spPr>
          <a:xfrm>
            <a:off x="8026400" y="4038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0" name="Google Shape;90;p9"/>
          <p:cNvSpPr txBox="1">
            <a:spLocks noGrp="1"/>
          </p:cNvSpPr>
          <p:nvPr>
            <p:ph type="body" idx="3"/>
          </p:nvPr>
        </p:nvSpPr>
        <p:spPr>
          <a:xfrm>
            <a:off x="7112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1" name="Google Shape;91;p9"/>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2" name="Google Shape;92;p9"/>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93" name="Google Shape;93;p9"/>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94" name="Google Shape;94;p9"/>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95" name="Google Shape;95;p9"/>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4CBF-9213-4040-8800-8DA92B56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FB015-85A2-4588-9254-2DCE25CFB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70B0E-4853-4485-AA16-54343101C239}"/>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D5BF9FE2-7DBF-4FDB-978B-A91A36BA5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8315EC-43EF-4B1B-8085-D6053DA0DFB0}"/>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2531055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Two and Right Text">
  <p:cSld name="Content: Two and Right Text">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711200" y="1752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98" name="Google Shape;98;p10"/>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body" idx="2"/>
          </p:nvPr>
        </p:nvSpPr>
        <p:spPr>
          <a:xfrm>
            <a:off x="711200" y="4038600"/>
            <a:ext cx="3454400" cy="2133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0" name="Google Shape;100;p10"/>
          <p:cNvSpPr txBox="1">
            <a:spLocks noGrp="1"/>
          </p:cNvSpPr>
          <p:nvPr>
            <p:ph type="body" idx="3"/>
          </p:nvPr>
        </p:nvSpPr>
        <p:spPr>
          <a:xfrm>
            <a:off x="43688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1" name="Google Shape;101;p10"/>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02" name="Google Shape;102;p10"/>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03" name="Google Shape;103;p10"/>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04" name="Google Shape;104;p10"/>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05" name="Google Shape;105;p10"/>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One with Impact">
  <p:cSld name="Content: One with Impact">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4368800" y="685800"/>
            <a:ext cx="71120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1"/>
          <p:cNvSpPr txBox="1">
            <a:spLocks noGrp="1"/>
          </p:cNvSpPr>
          <p:nvPr>
            <p:ph type="body" idx="1"/>
          </p:nvPr>
        </p:nvSpPr>
        <p:spPr>
          <a:xfrm>
            <a:off x="4368800" y="1752600"/>
            <a:ext cx="71120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09" name="Google Shape;109;p11"/>
          <p:cNvSpPr txBox="1">
            <a:spLocks noGrp="1"/>
          </p:cNvSpPr>
          <p:nvPr>
            <p:ph type="body" idx="2"/>
          </p:nvPr>
        </p:nvSpPr>
        <p:spPr>
          <a:xfrm>
            <a:off x="711200" y="1752600"/>
            <a:ext cx="3454400" cy="2130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800"/>
              <a:buFont typeface="Georgia"/>
              <a:buNone/>
              <a:defRPr sz="1800" b="1" i="1" u="none" strike="noStrike" cap="none">
                <a:solidFill>
                  <a:schemeClr val="dk2"/>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10" name="Google Shape;110;p11"/>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1" name="Google Shape;111;p11"/>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12" name="Google Shape;112;p11"/>
          <p:cNvCxnSpPr/>
          <p:nvPr/>
        </p:nvCxnSpPr>
        <p:spPr>
          <a:xfrm rot="10800000" flipH="1">
            <a:off x="4165603" y="609600"/>
            <a:ext cx="7315200" cy="152400"/>
          </a:xfrm>
          <a:prstGeom prst="bentConnector2">
            <a:avLst/>
          </a:prstGeom>
          <a:noFill/>
          <a:ln w="12700" cap="flat" cmpd="sng">
            <a:solidFill>
              <a:schemeClr val="dk2"/>
            </a:solidFill>
            <a:prstDash val="solid"/>
            <a:round/>
            <a:headEnd type="none" w="sm" len="sm"/>
            <a:tailEnd type="none" w="sm" len="sm"/>
          </a:ln>
        </p:spPr>
      </p:cxnSp>
      <p:sp>
        <p:nvSpPr>
          <p:cNvPr id="113" name="Google Shape;113;p11"/>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14" name="Google Shape;114;p11"/>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12"/>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8" name="Google Shape;118;p12"/>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19" name="Google Shape;119;p12"/>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20" name="Google Shape;120;p12"/>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21" name="Google Shape;121;p12"/>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mpty no Footer">
  <p:cSld name="Empty no Footer">
    <p:spTree>
      <p:nvGrpSpPr>
        <p:cNvPr id="1" name="Shape 12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123"/>
        <p:cNvGrpSpPr/>
        <p:nvPr/>
      </p:nvGrpSpPr>
      <p:grpSpPr>
        <a:xfrm>
          <a:off x="0" y="0"/>
          <a:ext cx="0" cy="0"/>
          <a:chOff x="0" y="0"/>
          <a:chExt cx="0" cy="0"/>
        </a:xfrm>
      </p:grpSpPr>
      <p:sp>
        <p:nvSpPr>
          <p:cNvPr id="124" name="Google Shape;124;p14"/>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25" name="Google Shape;125;p14"/>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sp>
        <p:nvSpPr>
          <p:cNvPr id="126" name="Google Shape;126;p14"/>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27" name="Google Shape;127;p14"/>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ey point: Colour" type="obj">
  <p:cSld name="OBJECT">
    <p:bg>
      <p:bgPr>
        <a:solidFill>
          <a:schemeClr val="dk2"/>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1800"/>
              <a:buFont typeface="Georgia"/>
              <a:buNone/>
              <a:defRPr sz="18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15"/>
          <p:cNvSpPr txBox="1">
            <a:spLocks noGrp="1"/>
          </p:cNvSpPr>
          <p:nvPr>
            <p:ph type="body" idx="1"/>
          </p:nvPr>
        </p:nvSpPr>
        <p:spPr>
          <a:xfrm>
            <a:off x="711200"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125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L="914400" marR="0" lvl="1"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2pPr>
            <a:lvl3pPr marL="1371600" marR="0" lvl="2"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3pPr>
            <a:lvl4pPr marL="1828800" marR="0" lvl="3"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12500"/>
              </a:lnSpc>
              <a:spcBef>
                <a:spcPts val="450"/>
              </a:spcBef>
              <a:spcAft>
                <a:spcPts val="0"/>
              </a:spcAft>
              <a:buClr>
                <a:schemeClr val="lt1"/>
              </a:buClr>
              <a:buSzPts val="2400"/>
              <a:buFont typeface="Georgia"/>
              <a:buChar char="›"/>
              <a:defRPr sz="2400" b="0" i="0" u="none" strike="noStrike" cap="none">
                <a:solidFill>
                  <a:schemeClr val="lt1"/>
                </a:solidFill>
                <a:latin typeface="Georgia"/>
                <a:ea typeface="Georgia"/>
                <a:cs typeface="Georgia"/>
                <a:sym typeface="Georgia"/>
              </a:defRPr>
            </a:lvl5pPr>
            <a:lvl6pPr marL="2743200" marR="0" lvl="5" indent="-228600" algn="l" rtl="0">
              <a:lnSpc>
                <a:spcPct val="128571"/>
              </a:lnSpc>
              <a:spcBef>
                <a:spcPts val="450"/>
              </a:spcBef>
              <a:spcAft>
                <a:spcPts val="0"/>
              </a:spcAft>
              <a:buClr>
                <a:schemeClr val="lt1"/>
              </a:buClr>
              <a:buSzPts val="2100"/>
              <a:buFont typeface="Arial"/>
              <a:buNone/>
              <a:defRPr sz="2100" b="0" i="0" u="none" strike="noStrike" cap="none">
                <a:solidFill>
                  <a:schemeClr val="lt1"/>
                </a:solidFill>
                <a:latin typeface="Georgia"/>
                <a:ea typeface="Georgia"/>
                <a:cs typeface="Georgia"/>
                <a:sym typeface="Georgia"/>
              </a:defRPr>
            </a:lvl6pPr>
            <a:lvl7pPr marL="3200400" marR="0" lvl="6" indent="-361950" algn="l" rtl="0">
              <a:lnSpc>
                <a:spcPct val="100000"/>
              </a:lnSpc>
              <a:spcBef>
                <a:spcPts val="45"/>
              </a:spcBef>
              <a:spcAft>
                <a:spcPts val="0"/>
              </a:spcAft>
              <a:buClr>
                <a:schemeClr val="lt1"/>
              </a:buClr>
              <a:buSzPts val="2100"/>
              <a:buFont typeface="Georgia"/>
              <a:buAutoNum type="alphaLcPeriod"/>
              <a:defRPr sz="2100" b="0" i="0" u="none" strike="noStrike" cap="none">
                <a:solidFill>
                  <a:schemeClr val="lt1"/>
                </a:solidFill>
                <a:latin typeface="Georgia"/>
                <a:ea typeface="Georgia"/>
                <a:cs typeface="Georgia"/>
                <a:sym typeface="Georgia"/>
              </a:defRPr>
            </a:lvl7pPr>
            <a:lvl8pPr marL="3657600" marR="0" lvl="7" indent="-361950" algn="l" rtl="0">
              <a:lnSpc>
                <a:spcPct val="128571"/>
              </a:lnSpc>
              <a:spcBef>
                <a:spcPts val="675"/>
              </a:spcBef>
              <a:spcAft>
                <a:spcPts val="0"/>
              </a:spcAft>
              <a:buClr>
                <a:schemeClr val="lt1"/>
              </a:buClr>
              <a:buSzPts val="2100"/>
              <a:buFont typeface="Georgia"/>
              <a:buAutoNum type="romanLcPeriod"/>
              <a:defRPr sz="2100" b="0" i="0" u="none" strike="noStrike" cap="none">
                <a:solidFill>
                  <a:schemeClr val="lt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lt1"/>
              </a:buClr>
              <a:buSzPts val="2100"/>
              <a:buFont typeface="Arial"/>
              <a:buNone/>
              <a:defRPr sz="2100" b="1" i="0" u="none" strike="noStrike" cap="none">
                <a:solidFill>
                  <a:schemeClr val="lt1"/>
                </a:solidFill>
                <a:latin typeface="Georgia"/>
                <a:ea typeface="Georgia"/>
                <a:cs typeface="Georgia"/>
                <a:sym typeface="Georgia"/>
              </a:defRPr>
            </a:lvl9pPr>
          </a:lstStyle>
          <a:p>
            <a:endParaRPr/>
          </a:p>
        </p:txBody>
      </p:sp>
      <p:sp>
        <p:nvSpPr>
          <p:cNvPr id="131" name="Google Shape;131;p15"/>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2" name="Google Shape;132;p15"/>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lt1"/>
                </a:solidFill>
                <a:latin typeface="Arial"/>
                <a:ea typeface="Arial"/>
                <a:cs typeface="Arial"/>
                <a:sym typeface="Arial"/>
              </a:rPr>
              <a:t>PwC</a:t>
            </a:r>
            <a:endParaRPr sz="750" b="0" i="0" u="none" strike="noStrike" cap="none" dirty="0">
              <a:solidFill>
                <a:schemeClr val="lt1"/>
              </a:solidFill>
              <a:latin typeface="Arial"/>
              <a:ea typeface="Arial"/>
              <a:cs typeface="Arial"/>
              <a:sym typeface="Arial"/>
            </a:endParaRPr>
          </a:p>
        </p:txBody>
      </p:sp>
      <p:cxnSp>
        <p:nvCxnSpPr>
          <p:cNvPr id="133" name="Google Shape;133;p15"/>
          <p:cNvCxnSpPr/>
          <p:nvPr/>
        </p:nvCxnSpPr>
        <p:spPr>
          <a:xfrm rot="10800000" flipH="1">
            <a:off x="508001" y="609600"/>
            <a:ext cx="10972800" cy="152400"/>
          </a:xfrm>
          <a:prstGeom prst="bentConnector2">
            <a:avLst/>
          </a:prstGeom>
          <a:noFill/>
          <a:ln w="12700" cap="flat" cmpd="sng">
            <a:solidFill>
              <a:schemeClr val="lt1"/>
            </a:solidFill>
            <a:prstDash val="solid"/>
            <a:round/>
            <a:headEnd type="none" w="sm" len="sm"/>
            <a:tailEnd type="none" w="sm" len="sm"/>
          </a:ln>
        </p:spPr>
      </p:cxnSp>
      <p:sp>
        <p:nvSpPr>
          <p:cNvPr id="134" name="Google Shape;134;p15"/>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35" name="Google Shape;135;p15"/>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136"/>
        <p:cNvGrpSpPr/>
        <p:nvPr/>
      </p:nvGrpSpPr>
      <p:grpSpPr>
        <a:xfrm>
          <a:off x="0" y="0"/>
          <a:ext cx="0" cy="0"/>
          <a:chOff x="0" y="0"/>
          <a:chExt cx="0" cy="0"/>
        </a:xfrm>
      </p:grpSpPr>
      <p:sp>
        <p:nvSpPr>
          <p:cNvPr id="137" name="Google Shape;137;p16"/>
          <p:cNvSpPr txBox="1">
            <a:spLocks noGrp="1"/>
          </p:cNvSpPr>
          <p:nvPr>
            <p:ph type="ctrTitle"/>
          </p:nvPr>
        </p:nvSpPr>
        <p:spPr>
          <a:xfrm>
            <a:off x="711200" y="685803"/>
            <a:ext cx="10769600" cy="10668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6"/>
          <p:cNvSpPr txBox="1">
            <a:spLocks noGrp="1"/>
          </p:cNvSpPr>
          <p:nvPr>
            <p:ph type="subTitle" idx="1"/>
          </p:nvPr>
        </p:nvSpPr>
        <p:spPr>
          <a:xfrm>
            <a:off x="711200" y="1905003"/>
            <a:ext cx="10769600" cy="13716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2pPr>
            <a:lvl3pPr marR="0" lvl="2"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3pPr>
            <a:lvl4pPr marR="0" lvl="3"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4pPr>
            <a:lvl5pPr marR="0" lvl="4"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5pPr>
            <a:lvl6pPr marR="0" lvl="5" algn="ctr" rtl="0">
              <a:lnSpc>
                <a:spcPct val="100000"/>
              </a:lnSpc>
              <a:spcBef>
                <a:spcPts val="675"/>
              </a:spcBef>
              <a:spcAft>
                <a:spcPts val="0"/>
              </a:spcAft>
              <a:buClr>
                <a:schemeClr val="dk1"/>
              </a:buClr>
              <a:buSzPts val="1500"/>
              <a:buFont typeface="Georgia"/>
              <a:buNone/>
              <a:defRPr sz="1500" b="0" i="0" u="none" strike="noStrike" cap="none">
                <a:solidFill>
                  <a:srgbClr val="888888"/>
                </a:solidFill>
                <a:latin typeface="Georgia"/>
                <a:ea typeface="Georgia"/>
                <a:cs typeface="Georgia"/>
                <a:sym typeface="Georgia"/>
              </a:defRPr>
            </a:lvl6pPr>
            <a:lvl7pPr marR="0" lvl="6" algn="ctr" rtl="0">
              <a:lnSpc>
                <a:spcPct val="100000"/>
              </a:lnSpc>
              <a:spcBef>
                <a:spcPts val="675"/>
              </a:spcBef>
              <a:spcAft>
                <a:spcPts val="0"/>
              </a:spcAft>
              <a:buClr>
                <a:srgbClr val="888888"/>
              </a:buClr>
              <a:buSzPts val="1500"/>
              <a:buFont typeface="Georgia"/>
              <a:buNone/>
              <a:defRPr sz="1500" b="0" i="0" u="none" strike="noStrike" cap="none">
                <a:solidFill>
                  <a:srgbClr val="888888"/>
                </a:solidFill>
                <a:latin typeface="Georgia"/>
                <a:ea typeface="Georgia"/>
                <a:cs typeface="Georgia"/>
                <a:sym typeface="Georgia"/>
              </a:defRPr>
            </a:lvl7pPr>
            <a:lvl8pPr marR="0" lvl="7" algn="ctr" rtl="0">
              <a:lnSpc>
                <a:spcPct val="100000"/>
              </a:lnSpc>
              <a:spcBef>
                <a:spcPts val="675"/>
              </a:spcBef>
              <a:spcAft>
                <a:spcPts val="0"/>
              </a:spcAft>
              <a:buClr>
                <a:srgbClr val="888888"/>
              </a:buClr>
              <a:buSzPts val="1500"/>
              <a:buFont typeface="Georgia"/>
              <a:buNone/>
              <a:defRPr sz="1500" b="0" i="0" u="none" strike="noStrike" cap="none">
                <a:solidFill>
                  <a:srgbClr val="888888"/>
                </a:solidFill>
                <a:latin typeface="Georgia"/>
                <a:ea typeface="Georgia"/>
                <a:cs typeface="Georgia"/>
                <a:sym typeface="Georgia"/>
              </a:defRPr>
            </a:lvl8pPr>
            <a:lvl9pPr marR="0" lvl="8" algn="ctr" rtl="0">
              <a:lnSpc>
                <a:spcPct val="100000"/>
              </a:lnSpc>
              <a:spcBef>
                <a:spcPts val="675"/>
              </a:spcBef>
              <a:spcAft>
                <a:spcPts val="675"/>
              </a:spcAft>
              <a:buClr>
                <a:srgbClr val="888888"/>
              </a:buClr>
              <a:buSzPts val="1500"/>
              <a:buFont typeface="Arial"/>
              <a:buNone/>
              <a:defRPr sz="1500" b="1" i="0" u="none" strike="noStrike" cap="none">
                <a:solidFill>
                  <a:srgbClr val="888888"/>
                </a:solidFill>
                <a:latin typeface="Georgia"/>
                <a:ea typeface="Georgia"/>
                <a:cs typeface="Georgia"/>
                <a:sym typeface="Georgia"/>
              </a:defRPr>
            </a:lvl9pPr>
          </a:lstStyle>
          <a:p>
            <a:endParaRPr/>
          </a:p>
        </p:txBody>
      </p:sp>
      <p:sp>
        <p:nvSpPr>
          <p:cNvPr id="139" name="Google Shape;139;p16"/>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0" name="Google Shape;140;p16"/>
          <p:cNvSpPr txBox="1"/>
          <p:nvPr/>
        </p:nvSpPr>
        <p:spPr>
          <a:xfrm>
            <a:off x="711200"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dk1"/>
                </a:solidFill>
                <a:latin typeface="Arial"/>
                <a:ea typeface="Arial"/>
                <a:cs typeface="Arial"/>
                <a:sym typeface="Arial"/>
              </a:rPr>
              <a:t>PwC</a:t>
            </a:r>
            <a:endParaRPr sz="750" b="0" i="0" u="none" strike="noStrike" cap="none" dirty="0">
              <a:solidFill>
                <a:schemeClr val="dk1"/>
              </a:solidFill>
              <a:latin typeface="Arial"/>
              <a:ea typeface="Arial"/>
              <a:cs typeface="Arial"/>
              <a:sym typeface="Arial"/>
            </a:endParaRPr>
          </a:p>
        </p:txBody>
      </p:sp>
      <p:cxnSp>
        <p:nvCxnSpPr>
          <p:cNvPr id="141" name="Google Shape;141;p16"/>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42" name="Google Shape;142;p16"/>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43" name="Google Shape;143;p16"/>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Divider: Content">
  <p:cSld name="Section Divider: Content">
    <p:bg>
      <p:bgPr>
        <a:solidFill>
          <a:schemeClr val="dk2"/>
        </a:solidFill>
        <a:effectLst/>
      </p:bgPr>
    </p:bg>
    <p:spTree>
      <p:nvGrpSpPr>
        <p:cNvPr id="1" name="Shape 144"/>
        <p:cNvGrpSpPr/>
        <p:nvPr/>
      </p:nvGrpSpPr>
      <p:grpSpPr>
        <a:xfrm>
          <a:off x="0" y="0"/>
          <a:ext cx="0" cy="0"/>
          <a:chOff x="0" y="0"/>
          <a:chExt cx="0" cy="0"/>
        </a:xfrm>
      </p:grpSpPr>
      <p:sp>
        <p:nvSpPr>
          <p:cNvPr id="145" name="Google Shape;145;p17"/>
          <p:cNvSpPr txBox="1">
            <a:spLocks noGrp="1"/>
          </p:cNvSpPr>
          <p:nvPr>
            <p:ph type="ctrTitle"/>
          </p:nvPr>
        </p:nvSpPr>
        <p:spPr>
          <a:xfrm>
            <a:off x="711200" y="685800"/>
            <a:ext cx="10769600" cy="10668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17"/>
          <p:cNvSpPr txBox="1">
            <a:spLocks noGrp="1"/>
          </p:cNvSpPr>
          <p:nvPr>
            <p:ph type="body" idx="1"/>
          </p:nvPr>
        </p:nvSpPr>
        <p:spPr>
          <a:xfrm>
            <a:off x="711203" y="2819400"/>
            <a:ext cx="5283200" cy="33528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lt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lt1"/>
              </a:buClr>
              <a:buSzPts val="1500"/>
              <a:buFont typeface="Georgia"/>
              <a:buChar char="›"/>
              <a:defRPr sz="1500" b="0" i="0" u="none" strike="noStrike" cap="none">
                <a:solidFill>
                  <a:schemeClr val="lt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lt1"/>
              </a:buClr>
              <a:buSzPts val="1500"/>
              <a:buFont typeface="Georgia"/>
              <a:buAutoNum type="arabicPeriod"/>
              <a:defRPr sz="1500" b="0" i="0" u="none" strike="noStrike" cap="none">
                <a:solidFill>
                  <a:schemeClr val="lt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lt1"/>
              </a:buClr>
              <a:buSzPts val="1500"/>
              <a:buFont typeface="Georgia"/>
              <a:buAutoNum type="alphaLcPeriod"/>
              <a:defRPr sz="1500" b="0" i="0" u="none" strike="noStrike" cap="none">
                <a:solidFill>
                  <a:schemeClr val="lt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lt1"/>
              </a:buClr>
              <a:buSzPts val="1500"/>
              <a:buFont typeface="Georgia"/>
              <a:buAutoNum type="romanLcPeriod"/>
              <a:defRPr sz="1500" b="0" i="0" u="none" strike="noStrike" cap="none">
                <a:solidFill>
                  <a:schemeClr val="lt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lt1"/>
              </a:buClr>
              <a:buSzPts val="1500"/>
              <a:buFont typeface="Arial"/>
              <a:buNone/>
              <a:defRPr sz="1500" b="1" i="0" u="none" strike="noStrike" cap="none">
                <a:solidFill>
                  <a:schemeClr val="lt1"/>
                </a:solidFill>
                <a:latin typeface="Georgia"/>
                <a:ea typeface="Georgia"/>
                <a:cs typeface="Georgia"/>
                <a:sym typeface="Georgia"/>
              </a:defRPr>
            </a:lvl9pPr>
          </a:lstStyle>
          <a:p>
            <a:endParaRPr/>
          </a:p>
        </p:txBody>
      </p:sp>
      <p:sp>
        <p:nvSpPr>
          <p:cNvPr id="147" name="Google Shape;147;p17"/>
          <p:cNvSpPr txBox="1">
            <a:spLocks noGrp="1"/>
          </p:cNvSpPr>
          <p:nvPr>
            <p:ph type="subTitle" idx="2"/>
          </p:nvPr>
        </p:nvSpPr>
        <p:spPr>
          <a:xfrm>
            <a:off x="711200" y="1905001"/>
            <a:ext cx="10769600" cy="7620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148" name="Google Shape;148;p17"/>
          <p:cNvSpPr txBox="1">
            <a:spLocks noGrp="1"/>
          </p:cNvSpPr>
          <p:nvPr>
            <p:ph type="ftr" idx="11"/>
          </p:nvPr>
        </p:nvSpPr>
        <p:spPr>
          <a:xfrm>
            <a:off x="711200" y="6324600"/>
            <a:ext cx="7010400" cy="1524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9" name="Google Shape;149;p17"/>
          <p:cNvSpPr txBox="1"/>
          <p:nvPr/>
        </p:nvSpPr>
        <p:spPr>
          <a:xfrm>
            <a:off x="711200" y="6477001"/>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dirty="0">
                <a:solidFill>
                  <a:schemeClr val="lt1"/>
                </a:solidFill>
                <a:latin typeface="Arial"/>
                <a:ea typeface="Arial"/>
                <a:cs typeface="Arial"/>
                <a:sym typeface="Arial"/>
              </a:rPr>
              <a:t>PwC</a:t>
            </a:r>
            <a:endParaRPr sz="750" b="0" i="0" u="none" strike="noStrike" cap="none" dirty="0">
              <a:solidFill>
                <a:schemeClr val="lt1"/>
              </a:solidFill>
              <a:latin typeface="Arial"/>
              <a:ea typeface="Arial"/>
              <a:cs typeface="Arial"/>
              <a:sym typeface="Arial"/>
            </a:endParaRPr>
          </a:p>
        </p:txBody>
      </p:sp>
      <p:cxnSp>
        <p:nvCxnSpPr>
          <p:cNvPr id="150" name="Google Shape;150;p17"/>
          <p:cNvCxnSpPr/>
          <p:nvPr/>
        </p:nvCxnSpPr>
        <p:spPr>
          <a:xfrm rot="10800000" flipH="1">
            <a:off x="508001" y="609600"/>
            <a:ext cx="10972800" cy="152400"/>
          </a:xfrm>
          <a:prstGeom prst="bentConnector2">
            <a:avLst/>
          </a:prstGeom>
          <a:noFill/>
          <a:ln w="12700" cap="flat" cmpd="sng">
            <a:solidFill>
              <a:schemeClr val="lt1"/>
            </a:solidFill>
            <a:prstDash val="solid"/>
            <a:round/>
            <a:headEnd type="none" w="sm" len="sm"/>
            <a:tailEnd type="none" w="sm" len="sm"/>
          </a:ln>
        </p:spPr>
      </p:cxnSp>
      <p:sp>
        <p:nvSpPr>
          <p:cNvPr id="151" name="Google Shape;151;p17"/>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52" name="Google Shape;152;p17"/>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ver Slide: Fixed Logo">
  <p:cSld name="Cover Slide: Fixed Logo">
    <p:spTree>
      <p:nvGrpSpPr>
        <p:cNvPr id="1" name="Shape 153"/>
        <p:cNvGrpSpPr/>
        <p:nvPr/>
      </p:nvGrpSpPr>
      <p:grpSpPr>
        <a:xfrm>
          <a:off x="0" y="0"/>
          <a:ext cx="0" cy="0"/>
          <a:chOff x="0" y="0"/>
          <a:chExt cx="0" cy="0"/>
        </a:xfrm>
      </p:grpSpPr>
      <p:cxnSp>
        <p:nvCxnSpPr>
          <p:cNvPr id="154" name="Google Shape;154;p18"/>
          <p:cNvCxnSpPr/>
          <p:nvPr/>
        </p:nvCxnSpPr>
        <p:spPr>
          <a:xfrm rot="10800000" flipH="1">
            <a:off x="2336803" y="609600"/>
            <a:ext cx="9119600" cy="152400"/>
          </a:xfrm>
          <a:prstGeom prst="bentConnector2">
            <a:avLst/>
          </a:prstGeom>
          <a:noFill/>
          <a:ln w="12700" cap="flat" cmpd="sng">
            <a:solidFill>
              <a:schemeClr val="dk2"/>
            </a:solidFill>
            <a:prstDash val="solid"/>
            <a:round/>
            <a:headEnd type="none" w="sm" len="sm"/>
            <a:tailEnd type="none" w="sm" len="sm"/>
          </a:ln>
        </p:spPr>
      </p:cxnSp>
      <p:sp>
        <p:nvSpPr>
          <p:cNvPr id="155" name="Google Shape;155;p18"/>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8"/>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157" name="Google Shape;157;p18"/>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dk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158" name="Google Shape;158;p18"/>
          <p:cNvGrpSpPr/>
          <p:nvPr/>
        </p:nvGrpSpPr>
        <p:grpSpPr>
          <a:xfrm>
            <a:off x="1291458" y="5768733"/>
            <a:ext cx="1643247" cy="935741"/>
            <a:chOff x="518032" y="-1032626"/>
            <a:chExt cx="6162175" cy="4678702"/>
          </a:xfrm>
        </p:grpSpPr>
        <p:grpSp>
          <p:nvGrpSpPr>
            <p:cNvPr id="159" name="Google Shape;159;p18"/>
            <p:cNvGrpSpPr/>
            <p:nvPr/>
          </p:nvGrpSpPr>
          <p:grpSpPr>
            <a:xfrm>
              <a:off x="4438657" y="-1032626"/>
              <a:ext cx="2241550" cy="2012189"/>
              <a:chOff x="1905000" y="5715000"/>
              <a:chExt cx="445920" cy="381118"/>
            </a:xfrm>
          </p:grpSpPr>
          <p:sp>
            <p:nvSpPr>
              <p:cNvPr id="160" name="Google Shape;160;p18"/>
              <p:cNvSpPr/>
              <p:nvPr/>
            </p:nvSpPr>
            <p:spPr>
              <a:xfrm>
                <a:off x="2293620" y="5988118"/>
                <a:ext cx="57300" cy="108000"/>
              </a:xfrm>
              <a:prstGeom prst="rect">
                <a:avLst/>
              </a:prstGeom>
              <a:solidFill>
                <a:srgbClr val="F445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1" name="Google Shape;161;p18"/>
              <p:cNvSpPr/>
              <p:nvPr/>
            </p:nvSpPr>
            <p:spPr>
              <a:xfrm>
                <a:off x="2132171" y="5757333"/>
                <a:ext cx="44400" cy="66900"/>
              </a:xfrm>
              <a:prstGeom prst="rect">
                <a:avLst/>
              </a:prstGeom>
              <a:solidFill>
                <a:srgbClr val="F6B6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2" name="Google Shape;162;p18"/>
              <p:cNvSpPr/>
              <p:nvPr/>
            </p:nvSpPr>
            <p:spPr>
              <a:xfrm>
                <a:off x="1905000" y="5715000"/>
                <a:ext cx="227100" cy="42300"/>
              </a:xfrm>
              <a:prstGeom prst="rect">
                <a:avLst/>
              </a:prstGeom>
              <a:solidFill>
                <a:srgbClr val="F48F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3" name="Google Shape;163;p18"/>
              <p:cNvSpPr/>
              <p:nvPr/>
            </p:nvSpPr>
            <p:spPr>
              <a:xfrm>
                <a:off x="1905000" y="5757333"/>
                <a:ext cx="227100" cy="66900"/>
              </a:xfrm>
              <a:prstGeom prst="rect">
                <a:avLst/>
              </a:prstGeom>
              <a:solidFill>
                <a:srgbClr val="EB66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4" name="Google Shape;164;p18"/>
              <p:cNvSpPr/>
              <p:nvPr/>
            </p:nvSpPr>
            <p:spPr>
              <a:xfrm>
                <a:off x="2176462" y="5824247"/>
                <a:ext cx="117300" cy="163800"/>
              </a:xfrm>
              <a:prstGeom prst="rect">
                <a:avLst/>
              </a:prstGeom>
              <a:solidFill>
                <a:srgbClr val="F3BF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5" name="Google Shape;165;p18"/>
              <p:cNvSpPr/>
              <p:nvPr/>
            </p:nvSpPr>
            <p:spPr>
              <a:xfrm>
                <a:off x="2176462" y="5988118"/>
                <a:ext cx="117300" cy="108000"/>
              </a:xfrm>
              <a:prstGeom prst="rect">
                <a:avLst/>
              </a:prstGeom>
              <a:solidFill>
                <a:srgbClr val="E934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6" name="Google Shape;166;p18"/>
              <p:cNvSpPr/>
              <p:nvPr/>
            </p:nvSpPr>
            <p:spPr>
              <a:xfrm>
                <a:off x="2132171" y="5824247"/>
                <a:ext cx="44400" cy="163800"/>
              </a:xfrm>
              <a:prstGeom prst="rect">
                <a:avLst/>
              </a:prstGeom>
              <a:solidFill>
                <a:srgbClr val="EA88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7" name="Google Shape;167;p18"/>
              <p:cNvSpPr/>
              <p:nvPr/>
            </p:nvSpPr>
            <p:spPr>
              <a:xfrm>
                <a:off x="2132171" y="5988118"/>
                <a:ext cx="44400" cy="108000"/>
              </a:xfrm>
              <a:prstGeom prst="rect">
                <a:avLst/>
              </a:prstGeom>
              <a:solidFill>
                <a:srgbClr val="E025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8" name="Google Shape;168;p1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69" name="Google Shape;169;p18"/>
              <p:cNvSpPr/>
              <p:nvPr/>
            </p:nvSpPr>
            <p:spPr>
              <a:xfrm>
                <a:off x="2046446" y="5988118"/>
                <a:ext cx="85800" cy="108000"/>
              </a:xfrm>
              <a:prstGeom prst="rect">
                <a:avLst/>
              </a:prstGeom>
              <a:solidFill>
                <a:srgbClr val="D61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0" name="Google Shape;170;p18"/>
              <p:cNvSpPr/>
              <p:nvPr/>
            </p:nvSpPr>
            <p:spPr>
              <a:xfrm>
                <a:off x="1905000" y="5933495"/>
                <a:ext cx="141300" cy="54600"/>
              </a:xfrm>
              <a:prstGeom prst="rect">
                <a:avLst/>
              </a:prstGeom>
              <a:solidFill>
                <a:srgbClr val="C93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1" name="Google Shape;171;p18"/>
              <p:cNvSpPr/>
              <p:nvPr/>
            </p:nvSpPr>
            <p:spPr>
              <a:xfrm>
                <a:off x="1905000" y="5988118"/>
                <a:ext cx="141300" cy="108000"/>
              </a:xfrm>
              <a:prstGeom prst="rect">
                <a:avLst/>
              </a:prstGeom>
              <a:solidFill>
                <a:srgbClr val="C01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2" name="Google Shape;172;p18"/>
              <p:cNvSpPr/>
              <p:nvPr/>
            </p:nvSpPr>
            <p:spPr>
              <a:xfrm>
                <a:off x="2293620" y="5988118"/>
                <a:ext cx="57300" cy="108000"/>
              </a:xfrm>
              <a:prstGeom prst="rect">
                <a:avLst/>
              </a:prstGeom>
              <a:solidFill>
                <a:srgbClr val="F445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3" name="Google Shape;173;p18"/>
              <p:cNvSpPr/>
              <p:nvPr/>
            </p:nvSpPr>
            <p:spPr>
              <a:xfrm>
                <a:off x="2132171" y="5757333"/>
                <a:ext cx="44400" cy="66900"/>
              </a:xfrm>
              <a:prstGeom prst="rect">
                <a:avLst/>
              </a:prstGeom>
              <a:solidFill>
                <a:srgbClr val="F6B6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4" name="Google Shape;174;p18"/>
              <p:cNvSpPr/>
              <p:nvPr/>
            </p:nvSpPr>
            <p:spPr>
              <a:xfrm>
                <a:off x="1905000" y="5715000"/>
                <a:ext cx="227100" cy="42300"/>
              </a:xfrm>
              <a:prstGeom prst="rect">
                <a:avLst/>
              </a:prstGeom>
              <a:solidFill>
                <a:srgbClr val="F48F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5" name="Google Shape;175;p18"/>
              <p:cNvSpPr/>
              <p:nvPr/>
            </p:nvSpPr>
            <p:spPr>
              <a:xfrm>
                <a:off x="1905000" y="5757333"/>
                <a:ext cx="227100" cy="66900"/>
              </a:xfrm>
              <a:prstGeom prst="rect">
                <a:avLst/>
              </a:prstGeom>
              <a:solidFill>
                <a:srgbClr val="EB66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6" name="Google Shape;176;p18"/>
              <p:cNvSpPr/>
              <p:nvPr/>
            </p:nvSpPr>
            <p:spPr>
              <a:xfrm>
                <a:off x="2176462" y="5824247"/>
                <a:ext cx="117300" cy="163800"/>
              </a:xfrm>
              <a:prstGeom prst="rect">
                <a:avLst/>
              </a:prstGeom>
              <a:solidFill>
                <a:srgbClr val="F3BF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7" name="Google Shape;177;p18"/>
              <p:cNvSpPr/>
              <p:nvPr/>
            </p:nvSpPr>
            <p:spPr>
              <a:xfrm>
                <a:off x="2176462" y="5988118"/>
                <a:ext cx="117300" cy="108000"/>
              </a:xfrm>
              <a:prstGeom prst="rect">
                <a:avLst/>
              </a:prstGeom>
              <a:solidFill>
                <a:srgbClr val="E934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8" name="Google Shape;178;p18"/>
              <p:cNvSpPr/>
              <p:nvPr/>
            </p:nvSpPr>
            <p:spPr>
              <a:xfrm>
                <a:off x="2132171" y="5824247"/>
                <a:ext cx="44400" cy="163800"/>
              </a:xfrm>
              <a:prstGeom prst="rect">
                <a:avLst/>
              </a:prstGeom>
              <a:solidFill>
                <a:srgbClr val="EA88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79" name="Google Shape;179;p18"/>
              <p:cNvSpPr/>
              <p:nvPr/>
            </p:nvSpPr>
            <p:spPr>
              <a:xfrm>
                <a:off x="2132171" y="5988118"/>
                <a:ext cx="44400" cy="108000"/>
              </a:xfrm>
              <a:prstGeom prst="rect">
                <a:avLst/>
              </a:prstGeom>
              <a:solidFill>
                <a:srgbClr val="E0250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0" name="Google Shape;180;p18"/>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1" name="Google Shape;181;p18"/>
              <p:cNvSpPr/>
              <p:nvPr/>
            </p:nvSpPr>
            <p:spPr>
              <a:xfrm>
                <a:off x="2046446" y="5988118"/>
                <a:ext cx="85800" cy="108000"/>
              </a:xfrm>
              <a:prstGeom prst="rect">
                <a:avLst/>
              </a:prstGeom>
              <a:solidFill>
                <a:srgbClr val="D61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2" name="Google Shape;182;p18"/>
              <p:cNvSpPr/>
              <p:nvPr/>
            </p:nvSpPr>
            <p:spPr>
              <a:xfrm>
                <a:off x="1905000" y="5933495"/>
                <a:ext cx="141300" cy="54600"/>
              </a:xfrm>
              <a:prstGeom prst="rect">
                <a:avLst/>
              </a:prstGeom>
              <a:solidFill>
                <a:srgbClr val="C93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3" name="Google Shape;183;p18"/>
              <p:cNvSpPr/>
              <p:nvPr/>
            </p:nvSpPr>
            <p:spPr>
              <a:xfrm>
                <a:off x="1905000" y="5988118"/>
                <a:ext cx="141300" cy="108000"/>
              </a:xfrm>
              <a:prstGeom prst="rect">
                <a:avLst/>
              </a:prstGeom>
              <a:solidFill>
                <a:srgbClr val="C01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grpSp>
          <p:nvGrpSpPr>
            <p:cNvPr id="184" name="Google Shape;184;p18"/>
            <p:cNvGrpSpPr/>
            <p:nvPr/>
          </p:nvGrpSpPr>
          <p:grpSpPr>
            <a:xfrm>
              <a:off x="518032" y="978681"/>
              <a:ext cx="4572004" cy="2667395"/>
              <a:chOff x="518032" y="978681"/>
              <a:chExt cx="4572004" cy="2667395"/>
            </a:xfrm>
          </p:grpSpPr>
          <p:sp>
            <p:nvSpPr>
              <p:cNvPr id="185" name="Google Shape;185;p18"/>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86" name="Google Shape;186;p18"/>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Slide: Client Logo">
  <p:cSld name="Cover Slide: Client Logo">
    <p:spTree>
      <p:nvGrpSpPr>
        <p:cNvPr id="1" name="Shape 187"/>
        <p:cNvGrpSpPr/>
        <p:nvPr/>
      </p:nvGrpSpPr>
      <p:grpSpPr>
        <a:xfrm>
          <a:off x="0" y="0"/>
          <a:ext cx="0" cy="0"/>
          <a:chOff x="0" y="0"/>
          <a:chExt cx="0" cy="0"/>
        </a:xfrm>
      </p:grpSpPr>
      <p:grpSp>
        <p:nvGrpSpPr>
          <p:cNvPr id="188" name="Google Shape;188;p19"/>
          <p:cNvGrpSpPr/>
          <p:nvPr/>
        </p:nvGrpSpPr>
        <p:grpSpPr>
          <a:xfrm>
            <a:off x="2337797" y="4"/>
            <a:ext cx="9855744" cy="6175991"/>
            <a:chOff x="19140488" y="13674"/>
            <a:chExt cx="7443916" cy="6145876"/>
          </a:xfrm>
        </p:grpSpPr>
        <p:sp>
          <p:nvSpPr>
            <p:cNvPr id="189" name="Google Shape;189;p19"/>
            <p:cNvSpPr/>
            <p:nvPr/>
          </p:nvSpPr>
          <p:spPr>
            <a:xfrm>
              <a:off x="19140488" y="4188799"/>
              <a:ext cx="2302200" cy="1970700"/>
            </a:xfrm>
            <a:prstGeom prst="rect">
              <a:avLst/>
            </a:prstGeom>
            <a:solidFill>
              <a:srgbClr val="9A17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0" name="Google Shape;190;p19"/>
            <p:cNvSpPr/>
            <p:nvPr/>
          </p:nvSpPr>
          <p:spPr>
            <a:xfrm>
              <a:off x="25663403" y="4032250"/>
              <a:ext cx="921000" cy="2127300"/>
            </a:xfrm>
            <a:prstGeom prst="rect">
              <a:avLst/>
            </a:prstGeom>
            <a:solidFill>
              <a:srgbClr val="F3BE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1" name="Google Shape;191;p19"/>
            <p:cNvSpPr/>
            <p:nvPr/>
          </p:nvSpPr>
          <p:spPr>
            <a:xfrm>
              <a:off x="25049481" y="2899477"/>
              <a:ext cx="734700" cy="1289400"/>
            </a:xfrm>
            <a:prstGeom prst="rect">
              <a:avLst/>
            </a:prstGeom>
            <a:solidFill>
              <a:srgbClr val="F3BC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2" name="Google Shape;192;p19"/>
            <p:cNvSpPr/>
            <p:nvPr/>
          </p:nvSpPr>
          <p:spPr>
            <a:xfrm>
              <a:off x="25049481" y="4032250"/>
              <a:ext cx="734700" cy="2127300"/>
            </a:xfrm>
            <a:prstGeom prst="rect">
              <a:avLst/>
            </a:prstGeom>
            <a:solidFill>
              <a:srgbClr val="E88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3" name="Google Shape;193;p19"/>
            <p:cNvSpPr/>
            <p:nvPr/>
          </p:nvSpPr>
          <p:spPr>
            <a:xfrm>
              <a:off x="24665780" y="706365"/>
              <a:ext cx="477000" cy="2263800"/>
            </a:xfrm>
            <a:prstGeom prst="rect">
              <a:avLst/>
            </a:prstGeom>
            <a:solidFill>
              <a:srgbClr val="E669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4" name="Google Shape;194;p19"/>
            <p:cNvSpPr/>
            <p:nvPr/>
          </p:nvSpPr>
          <p:spPr>
            <a:xfrm>
              <a:off x="24665780" y="2899478"/>
              <a:ext cx="477000" cy="1289400"/>
            </a:xfrm>
            <a:prstGeom prst="rect">
              <a:avLst/>
            </a:prstGeom>
            <a:solidFill>
              <a:srgbClr val="DB4D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5" name="Google Shape;195;p19"/>
            <p:cNvSpPr/>
            <p:nvPr/>
          </p:nvSpPr>
          <p:spPr>
            <a:xfrm>
              <a:off x="24665780" y="4032250"/>
              <a:ext cx="477000" cy="2127300"/>
            </a:xfrm>
            <a:prstGeom prst="rect">
              <a:avLst/>
            </a:prstGeom>
            <a:solidFill>
              <a:srgbClr val="D13A0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6" name="Google Shape;196;p19"/>
            <p:cNvSpPr/>
            <p:nvPr/>
          </p:nvSpPr>
          <p:spPr>
            <a:xfrm>
              <a:off x="19140488" y="669925"/>
              <a:ext cx="5662500" cy="2300400"/>
            </a:xfrm>
            <a:prstGeom prst="rect">
              <a:avLst/>
            </a:prstGeom>
            <a:solidFill>
              <a:srgbClr val="D74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7" name="Google Shape;197;p19"/>
            <p:cNvSpPr/>
            <p:nvPr/>
          </p:nvSpPr>
          <p:spPr>
            <a:xfrm>
              <a:off x="19140488" y="2899478"/>
              <a:ext cx="5662500" cy="1289400"/>
            </a:xfrm>
            <a:prstGeom prst="rect">
              <a:avLst/>
            </a:prstGeom>
            <a:solidFill>
              <a:srgbClr val="CD2F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8" name="Google Shape;198;p19"/>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199" name="Google Shape;199;p19"/>
            <p:cNvSpPr/>
            <p:nvPr/>
          </p:nvSpPr>
          <p:spPr>
            <a:xfrm>
              <a:off x="19140488" y="13674"/>
              <a:ext cx="5662500" cy="692700"/>
            </a:xfrm>
            <a:prstGeom prst="rect">
              <a:avLst/>
            </a:prstGeom>
            <a:solidFill>
              <a:srgbClr val="EE9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
        <p:nvSpPr>
          <p:cNvPr id="200" name="Google Shape;200;p19"/>
          <p:cNvSpPr>
            <a:spLocks noGrp="1"/>
          </p:cNvSpPr>
          <p:nvPr>
            <p:ph type="pic" idx="2"/>
          </p:nvPr>
        </p:nvSpPr>
        <p:spPr>
          <a:xfrm>
            <a:off x="812801" y="3048000"/>
            <a:ext cx="1219200" cy="7620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050"/>
              <a:buFont typeface="Georgia"/>
              <a:buNone/>
              <a:defRPr sz="1050" b="0" i="0" u="none" strike="noStrike" cap="none">
                <a:solidFill>
                  <a:schemeClr val="dk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R="0" lvl="6"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R="0" lvl="7"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R="0" lvl="8"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dirty="0"/>
          </a:p>
        </p:txBody>
      </p:sp>
      <p:grpSp>
        <p:nvGrpSpPr>
          <p:cNvPr id="201" name="Google Shape;201;p19"/>
          <p:cNvGrpSpPr/>
          <p:nvPr/>
        </p:nvGrpSpPr>
        <p:grpSpPr>
          <a:xfrm>
            <a:off x="651919" y="2901700"/>
            <a:ext cx="1613200" cy="151200"/>
            <a:chOff x="488939" y="2521686"/>
            <a:chExt cx="1209900" cy="151200"/>
          </a:xfrm>
        </p:grpSpPr>
        <p:cxnSp>
          <p:nvCxnSpPr>
            <p:cNvPr id="202" name="Google Shape;202;p19"/>
            <p:cNvCxnSpPr/>
            <p:nvPr/>
          </p:nvCxnSpPr>
          <p:spPr>
            <a:xfrm rot="10800000">
              <a:off x="488939" y="2521686"/>
              <a:ext cx="1209900" cy="0"/>
            </a:xfrm>
            <a:prstGeom prst="straightConnector1">
              <a:avLst/>
            </a:prstGeom>
            <a:noFill/>
            <a:ln w="12700" cap="flat" cmpd="sng">
              <a:solidFill>
                <a:schemeClr val="dk1"/>
              </a:solidFill>
              <a:prstDash val="dot"/>
              <a:round/>
              <a:headEnd type="none" w="sm" len="sm"/>
              <a:tailEnd type="none" w="sm" len="sm"/>
            </a:ln>
          </p:spPr>
        </p:cxnSp>
        <p:cxnSp>
          <p:nvCxnSpPr>
            <p:cNvPr id="203" name="Google Shape;203;p19"/>
            <p:cNvCxnSpPr/>
            <p:nvPr/>
          </p:nvCxnSpPr>
          <p:spPr>
            <a:xfrm rot="5400000">
              <a:off x="413488" y="2597286"/>
              <a:ext cx="151200" cy="0"/>
            </a:xfrm>
            <a:prstGeom prst="straightConnector1">
              <a:avLst/>
            </a:prstGeom>
            <a:noFill/>
            <a:ln w="12700" cap="flat" cmpd="sng">
              <a:solidFill>
                <a:schemeClr val="dk1"/>
              </a:solidFill>
              <a:prstDash val="dot"/>
              <a:round/>
              <a:headEnd type="none" w="sm" len="sm"/>
              <a:tailEnd type="none" w="sm" len="sm"/>
            </a:ln>
          </p:spPr>
        </p:cxnSp>
      </p:grpSp>
      <p:sp>
        <p:nvSpPr>
          <p:cNvPr id="204" name="Google Shape;204;p19"/>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5" name="Google Shape;205;p19"/>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06" name="Google Shape;206;p19"/>
          <p:cNvSpPr txBox="1">
            <a:spLocks noGrp="1"/>
          </p:cNvSpPr>
          <p:nvPr>
            <p:ph type="body" idx="3"/>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207" name="Google Shape;207;p19"/>
          <p:cNvGrpSpPr/>
          <p:nvPr/>
        </p:nvGrpSpPr>
        <p:grpSpPr>
          <a:xfrm>
            <a:off x="1291457" y="6170994"/>
            <a:ext cx="1219201" cy="533479"/>
            <a:chOff x="518032" y="978681"/>
            <a:chExt cx="4572004" cy="2667395"/>
          </a:xfrm>
        </p:grpSpPr>
        <p:sp>
          <p:nvSpPr>
            <p:cNvPr id="208" name="Google Shape;208;p19"/>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09" name="Google Shape;209;p19"/>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A460-AC2A-4C4D-B2F4-FCB56CEA0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88D56-4DE3-405E-8F5D-3AB73A031E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0513A-A424-498C-A8AB-8C31472C7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AD632-6A76-4466-83B7-09B260FF7B1B}"/>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6" name="Footer Placeholder 5">
            <a:extLst>
              <a:ext uri="{FF2B5EF4-FFF2-40B4-BE49-F238E27FC236}">
                <a16:creationId xmlns:a16="http://schemas.microsoft.com/office/drawing/2014/main" id="{50360DDC-B1D9-4B8C-94E2-8FF58118E8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2CA668-72C7-4353-A3BF-FAA8DCAD6B64}"/>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225536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Slide: Picture">
  <p:cSld name="Cover Slide: Picture">
    <p:spTree>
      <p:nvGrpSpPr>
        <p:cNvPr id="1" name="Shape 210"/>
        <p:cNvGrpSpPr/>
        <p:nvPr/>
      </p:nvGrpSpPr>
      <p:grpSpPr>
        <a:xfrm>
          <a:off x="0" y="0"/>
          <a:ext cx="0" cy="0"/>
          <a:chOff x="0" y="0"/>
          <a:chExt cx="0" cy="0"/>
        </a:xfrm>
      </p:grpSpPr>
      <p:grpSp>
        <p:nvGrpSpPr>
          <p:cNvPr id="211" name="Google Shape;211;p20"/>
          <p:cNvGrpSpPr/>
          <p:nvPr/>
        </p:nvGrpSpPr>
        <p:grpSpPr>
          <a:xfrm>
            <a:off x="2337797" y="4"/>
            <a:ext cx="9855744" cy="6175991"/>
            <a:chOff x="19140488" y="13674"/>
            <a:chExt cx="7443916" cy="6145876"/>
          </a:xfrm>
        </p:grpSpPr>
        <p:sp>
          <p:nvSpPr>
            <p:cNvPr id="212" name="Google Shape;212;p20"/>
            <p:cNvSpPr/>
            <p:nvPr/>
          </p:nvSpPr>
          <p:spPr>
            <a:xfrm>
              <a:off x="19140488" y="4188799"/>
              <a:ext cx="2302200" cy="1970700"/>
            </a:xfrm>
            <a:prstGeom prst="rect">
              <a:avLst/>
            </a:prstGeom>
            <a:solidFill>
              <a:srgbClr val="9A17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3" name="Google Shape;213;p20"/>
            <p:cNvSpPr/>
            <p:nvPr/>
          </p:nvSpPr>
          <p:spPr>
            <a:xfrm>
              <a:off x="25663403" y="4032250"/>
              <a:ext cx="921000" cy="2127300"/>
            </a:xfrm>
            <a:prstGeom prst="rect">
              <a:avLst/>
            </a:prstGeom>
            <a:solidFill>
              <a:srgbClr val="F3BE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4" name="Google Shape;214;p20"/>
            <p:cNvSpPr/>
            <p:nvPr/>
          </p:nvSpPr>
          <p:spPr>
            <a:xfrm>
              <a:off x="25049481" y="2899477"/>
              <a:ext cx="734700" cy="1289400"/>
            </a:xfrm>
            <a:prstGeom prst="rect">
              <a:avLst/>
            </a:prstGeom>
            <a:solidFill>
              <a:srgbClr val="F3BC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5" name="Google Shape;215;p20"/>
            <p:cNvSpPr/>
            <p:nvPr/>
          </p:nvSpPr>
          <p:spPr>
            <a:xfrm>
              <a:off x="25049481" y="4032250"/>
              <a:ext cx="734700" cy="2127300"/>
            </a:xfrm>
            <a:prstGeom prst="rect">
              <a:avLst/>
            </a:prstGeom>
            <a:solidFill>
              <a:srgbClr val="E88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6" name="Google Shape;216;p20"/>
            <p:cNvSpPr/>
            <p:nvPr/>
          </p:nvSpPr>
          <p:spPr>
            <a:xfrm>
              <a:off x="24665780" y="706365"/>
              <a:ext cx="477000" cy="2263800"/>
            </a:xfrm>
            <a:prstGeom prst="rect">
              <a:avLst/>
            </a:prstGeom>
            <a:solidFill>
              <a:srgbClr val="E669A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7" name="Google Shape;217;p20"/>
            <p:cNvSpPr/>
            <p:nvPr/>
          </p:nvSpPr>
          <p:spPr>
            <a:xfrm>
              <a:off x="24665780" y="2899478"/>
              <a:ext cx="477000" cy="1289400"/>
            </a:xfrm>
            <a:prstGeom prst="rect">
              <a:avLst/>
            </a:prstGeom>
            <a:solidFill>
              <a:srgbClr val="DB4D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8" name="Google Shape;218;p20"/>
            <p:cNvSpPr/>
            <p:nvPr/>
          </p:nvSpPr>
          <p:spPr>
            <a:xfrm>
              <a:off x="24665780" y="4032250"/>
              <a:ext cx="477000" cy="2127300"/>
            </a:xfrm>
            <a:prstGeom prst="rect">
              <a:avLst/>
            </a:prstGeom>
            <a:solidFill>
              <a:srgbClr val="D13A0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19" name="Google Shape;219;p20"/>
            <p:cNvSpPr/>
            <p:nvPr/>
          </p:nvSpPr>
          <p:spPr>
            <a:xfrm>
              <a:off x="19140488" y="669925"/>
              <a:ext cx="5662500" cy="2300400"/>
            </a:xfrm>
            <a:prstGeom prst="rect">
              <a:avLst/>
            </a:prstGeom>
            <a:solidFill>
              <a:srgbClr val="D74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0" name="Google Shape;220;p20"/>
            <p:cNvSpPr/>
            <p:nvPr/>
          </p:nvSpPr>
          <p:spPr>
            <a:xfrm>
              <a:off x="19140488" y="2899478"/>
              <a:ext cx="5662500" cy="1289400"/>
            </a:xfrm>
            <a:prstGeom prst="rect">
              <a:avLst/>
            </a:prstGeom>
            <a:solidFill>
              <a:srgbClr val="CD2F1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1" name="Google Shape;221;p20"/>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2" name="Google Shape;222;p20"/>
            <p:cNvSpPr/>
            <p:nvPr/>
          </p:nvSpPr>
          <p:spPr>
            <a:xfrm>
              <a:off x="19140488" y="13674"/>
              <a:ext cx="5662500" cy="692700"/>
            </a:xfrm>
            <a:prstGeom prst="rect">
              <a:avLst/>
            </a:prstGeom>
            <a:solidFill>
              <a:srgbClr val="EE9C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
        <p:nvSpPr>
          <p:cNvPr id="223" name="Google Shape;223;p20"/>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20"/>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25" name="Google Shape;225;p20"/>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226" name="Google Shape;226;p20"/>
          <p:cNvSpPr>
            <a:spLocks noGrp="1"/>
          </p:cNvSpPr>
          <p:nvPr>
            <p:ph type="pic" idx="3"/>
          </p:nvPr>
        </p:nvSpPr>
        <p:spPr>
          <a:xfrm>
            <a:off x="2336800" y="2899979"/>
            <a:ext cx="8432800" cy="3272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050"/>
              <a:buFont typeface="Georgia"/>
              <a:buNone/>
              <a:defRPr sz="1050" b="0" i="0" u="none" strike="noStrike" cap="none">
                <a:solidFill>
                  <a:schemeClr val="dk1"/>
                </a:solidFill>
                <a:latin typeface="Georgia"/>
                <a:ea typeface="Georgia"/>
                <a:cs typeface="Georgia"/>
                <a:sym typeface="Georgia"/>
              </a:defRPr>
            </a:lvl1pPr>
            <a:lvl2pPr marR="0" lvl="1"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R="0" lvl="6"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R="0" lvl="7"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R="0" lvl="8"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dirty="0"/>
          </a:p>
        </p:txBody>
      </p:sp>
      <p:grpSp>
        <p:nvGrpSpPr>
          <p:cNvPr id="227" name="Google Shape;227;p20"/>
          <p:cNvGrpSpPr/>
          <p:nvPr/>
        </p:nvGrpSpPr>
        <p:grpSpPr>
          <a:xfrm>
            <a:off x="1291457" y="6170994"/>
            <a:ext cx="1219201" cy="533479"/>
            <a:chOff x="518032" y="978681"/>
            <a:chExt cx="4572004" cy="2667395"/>
          </a:xfrm>
        </p:grpSpPr>
        <p:sp>
          <p:nvSpPr>
            <p:cNvPr id="228" name="Google Shape;228;p20"/>
            <p:cNvSpPr/>
            <p:nvPr/>
          </p:nvSpPr>
          <p:spPr>
            <a:xfrm>
              <a:off x="3295650" y="978681"/>
              <a:ext cx="1143000" cy="263100"/>
            </a:xfrm>
            <a:prstGeom prst="rect">
              <a:avLst/>
            </a:prstGeom>
            <a:solidFill>
              <a:srgbClr val="A1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29" name="Google Shape;229;p20"/>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Slide: Colour">
  <p:cSld name="Cover Slide: Colour">
    <p:spTree>
      <p:nvGrpSpPr>
        <p:cNvPr id="1" name="Shape 230"/>
        <p:cNvGrpSpPr/>
        <p:nvPr/>
      </p:nvGrpSpPr>
      <p:grpSpPr>
        <a:xfrm>
          <a:off x="0" y="0"/>
          <a:ext cx="0" cy="0"/>
          <a:chOff x="0" y="0"/>
          <a:chExt cx="0" cy="0"/>
        </a:xfrm>
      </p:grpSpPr>
      <p:sp>
        <p:nvSpPr>
          <p:cNvPr id="231" name="Google Shape;231;p21"/>
          <p:cNvSpPr/>
          <p:nvPr/>
        </p:nvSpPr>
        <p:spPr>
          <a:xfrm>
            <a:off x="9855200" y="685803"/>
            <a:ext cx="2336800" cy="5486400"/>
          </a:xfrm>
          <a:prstGeom prst="rect">
            <a:avLst/>
          </a:prstGeom>
          <a:solidFill>
            <a:srgbClr val="FFC28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2" name="Google Shape;232;p21"/>
          <p:cNvSpPr/>
          <p:nvPr/>
        </p:nvSpPr>
        <p:spPr>
          <a:xfrm>
            <a:off x="2336800" y="0"/>
            <a:ext cx="7518400" cy="685800"/>
          </a:xfrm>
          <a:prstGeom prst="rect">
            <a:avLst/>
          </a:prstGeom>
          <a:solidFill>
            <a:srgbClr val="FEA45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3" name="Google Shape;233;p21"/>
          <p:cNvSpPr/>
          <p:nvPr/>
        </p:nvSpPr>
        <p:spPr>
          <a:xfrm>
            <a:off x="2336800" y="685800"/>
            <a:ext cx="7518400" cy="54864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4" name="Google Shape;234;p21"/>
          <p:cNvSpPr txBox="1">
            <a:spLocks noGrp="1"/>
          </p:cNvSpPr>
          <p:nvPr>
            <p:ph type="ctrTitle"/>
          </p:nvPr>
        </p:nvSpPr>
        <p:spPr>
          <a:xfrm>
            <a:off x="2527301" y="838200"/>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2400"/>
              <a:buFont typeface="Georgia"/>
              <a:buNone/>
              <a:defRPr sz="2400" b="1" i="1"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Google Shape;235;p21"/>
          <p:cNvSpPr txBox="1">
            <a:spLocks noGrp="1"/>
          </p:cNvSpPr>
          <p:nvPr>
            <p:ph type="subTitle" idx="1"/>
          </p:nvPr>
        </p:nvSpPr>
        <p:spPr>
          <a:xfrm>
            <a:off x="2527301" y="1828801"/>
            <a:ext cx="7124800" cy="9144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2400"/>
              <a:buFont typeface="Georgia"/>
              <a:buNone/>
              <a:defRPr sz="2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2pPr>
            <a:lvl3pPr marR="0" lvl="2"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3pPr>
            <a:lvl4pPr marR="0" lvl="3"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4pPr>
            <a:lvl5pPr marR="0" lvl="4"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5pPr>
            <a:lvl6pPr marR="0" lvl="5" algn="l" rtl="0">
              <a:lnSpc>
                <a:spcPct val="100000"/>
              </a:lnSpc>
              <a:spcBef>
                <a:spcPts val="675"/>
              </a:spcBef>
              <a:spcAft>
                <a:spcPts val="0"/>
              </a:spcAft>
              <a:buClr>
                <a:schemeClr val="dk1"/>
              </a:buClr>
              <a:buSzPts val="1350"/>
              <a:buFont typeface="Georgia"/>
              <a:buNone/>
              <a:defRPr sz="1350" b="0" i="0" u="none" strike="noStrike" cap="none">
                <a:solidFill>
                  <a:schemeClr val="lt1"/>
                </a:solidFill>
                <a:latin typeface="Georgia"/>
                <a:ea typeface="Georgia"/>
                <a:cs typeface="Georgia"/>
                <a:sym typeface="Georgia"/>
              </a:defRPr>
            </a:lvl6pPr>
            <a:lvl7pPr marR="0" lvl="6"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7pPr>
            <a:lvl8pPr marR="0" lvl="7" algn="l" rtl="0">
              <a:lnSpc>
                <a:spcPct val="100000"/>
              </a:lnSpc>
              <a:spcBef>
                <a:spcPts val="675"/>
              </a:spcBef>
              <a:spcAft>
                <a:spcPts val="0"/>
              </a:spcAft>
              <a:buClr>
                <a:schemeClr val="lt1"/>
              </a:buClr>
              <a:buSzPts val="1350"/>
              <a:buFont typeface="Georgia"/>
              <a:buNone/>
              <a:defRPr sz="1350" b="0" i="0" u="none" strike="noStrike" cap="none">
                <a:solidFill>
                  <a:schemeClr val="lt1"/>
                </a:solidFill>
                <a:latin typeface="Georgia"/>
                <a:ea typeface="Georgia"/>
                <a:cs typeface="Georgia"/>
                <a:sym typeface="Georgia"/>
              </a:defRPr>
            </a:lvl8pPr>
            <a:lvl9pPr marR="0" lvl="8" algn="l" rtl="0">
              <a:lnSpc>
                <a:spcPct val="100000"/>
              </a:lnSpc>
              <a:spcBef>
                <a:spcPts val="675"/>
              </a:spcBef>
              <a:spcAft>
                <a:spcPts val="675"/>
              </a:spcAft>
              <a:buClr>
                <a:schemeClr val="lt1"/>
              </a:buClr>
              <a:buSzPts val="1350"/>
              <a:buFont typeface="Arial"/>
              <a:buNone/>
              <a:defRPr sz="1350" b="1" i="0" u="none" strike="noStrike" cap="none">
                <a:solidFill>
                  <a:schemeClr val="lt1"/>
                </a:solidFill>
                <a:latin typeface="Georgia"/>
                <a:ea typeface="Georgia"/>
                <a:cs typeface="Georgia"/>
                <a:sym typeface="Georgia"/>
              </a:defRPr>
            </a:lvl9pPr>
          </a:lstStyle>
          <a:p>
            <a:endParaRPr/>
          </a:p>
        </p:txBody>
      </p:sp>
      <p:sp>
        <p:nvSpPr>
          <p:cNvPr id="236" name="Google Shape;236;p21"/>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825"/>
              <a:buFont typeface="Arial"/>
              <a:buNone/>
              <a:defRPr sz="825" b="0" i="0" u="none" strike="noStrike" cap="none">
                <a:solidFill>
                  <a:schemeClr val="lt1"/>
                </a:solidFill>
                <a:latin typeface="Arial"/>
                <a:ea typeface="Arial"/>
                <a:cs typeface="Arial"/>
                <a:sym typeface="Arial"/>
              </a:defRPr>
            </a:lvl1pPr>
            <a:lvl2pPr marL="914400" marR="0" lvl="1"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2pPr>
            <a:lvl3pPr marL="1371600" marR="0" lvl="2"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3pPr>
            <a:lvl4pPr marL="1828800" marR="0" lvl="3"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4pPr>
            <a:lvl5pPr marL="2286000" marR="0" lvl="4" indent="-276225" algn="l" rtl="0">
              <a:lnSpc>
                <a:spcPct val="100000"/>
              </a:lnSpc>
              <a:spcBef>
                <a:spcPts val="675"/>
              </a:spcBef>
              <a:spcAft>
                <a:spcPts val="0"/>
              </a:spcAft>
              <a:buClr>
                <a:schemeClr val="dk1"/>
              </a:buClr>
              <a:buSzPts val="750"/>
              <a:buFont typeface="Georgia"/>
              <a:buChar char="›"/>
              <a:defRPr sz="750" b="0" i="0" u="none" strike="noStrike" cap="none">
                <a:solidFill>
                  <a:schemeClr val="lt1"/>
                </a:solidFill>
                <a:latin typeface="Arial"/>
                <a:ea typeface="Arial"/>
                <a:cs typeface="Arial"/>
                <a:sym typeface="Arial"/>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grpSp>
        <p:nvGrpSpPr>
          <p:cNvPr id="237" name="Google Shape;237;p21"/>
          <p:cNvGrpSpPr/>
          <p:nvPr/>
        </p:nvGrpSpPr>
        <p:grpSpPr>
          <a:xfrm>
            <a:off x="1291457" y="6170994"/>
            <a:ext cx="1219201" cy="533479"/>
            <a:chOff x="518032" y="978681"/>
            <a:chExt cx="4572004" cy="2667395"/>
          </a:xfrm>
        </p:grpSpPr>
        <p:sp>
          <p:nvSpPr>
            <p:cNvPr id="238" name="Google Shape;238;p21"/>
            <p:cNvSpPr/>
            <p:nvPr/>
          </p:nvSpPr>
          <p:spPr>
            <a:xfrm>
              <a:off x="3295650" y="978681"/>
              <a:ext cx="1143000" cy="263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sp>
          <p:nvSpPr>
            <p:cNvPr id="239" name="Google Shape;239;p21"/>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losing Statement">
  <p:cSld name="Closing Statement">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711200"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400"/>
              <a:buFont typeface="Georgia"/>
              <a:buNone/>
              <a:defRPr sz="24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Google Shape;242;p22"/>
          <p:cNvSpPr txBox="1">
            <a:spLocks noGrp="1"/>
          </p:cNvSpPr>
          <p:nvPr>
            <p:ph type="body" idx="1"/>
          </p:nvPr>
        </p:nvSpPr>
        <p:spPr>
          <a:xfrm>
            <a:off x="711200" y="5867400"/>
            <a:ext cx="6400800" cy="762000"/>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cxnSp>
        <p:nvCxnSpPr>
          <p:cNvPr id="243" name="Google Shape;243;p22"/>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oter" userDrawn="1">
  <p:cSld name="Footer">
    <p:bg>
      <p:bgPr>
        <a:solidFill>
          <a:schemeClr val="lt1"/>
        </a:solidFill>
        <a:effectLst/>
      </p:bgPr>
    </p:bg>
    <p:spTree>
      <p:nvGrpSpPr>
        <p:cNvPr id="1" name="Shape 55"/>
        <p:cNvGrpSpPr/>
        <p:nvPr/>
      </p:nvGrpSpPr>
      <p:grpSpPr>
        <a:xfrm>
          <a:off x="0" y="0"/>
          <a:ext cx="0" cy="0"/>
          <a:chOff x="0" y="0"/>
          <a:chExt cx="0" cy="0"/>
        </a:xfrm>
      </p:grpSpPr>
      <p:sp>
        <p:nvSpPr>
          <p:cNvPr id="2" name="Title 1"/>
          <p:cNvSpPr>
            <a:spLocks noGrp="1"/>
          </p:cNvSpPr>
          <p:nvPr>
            <p:ph type="title"/>
          </p:nvPr>
        </p:nvSpPr>
        <p:spPr>
          <a:xfrm>
            <a:off x="641351" y="502935"/>
            <a:ext cx="10830616" cy="918800"/>
          </a:xfrm>
          <a:prstGeom prst="rect">
            <a:avLst/>
          </a:prstGeom>
          <a:noFill/>
          <a:ln>
            <a:noFill/>
          </a:ln>
        </p:spPr>
        <p:txBody>
          <a:bodyPr spcFirstLastPara="1" wrap="square" lIns="0" tIns="27425" rIns="0" bIns="0" anchor="t" anchorCtr="0">
            <a:noAutofit/>
          </a:bodyPr>
          <a:lstStyle>
            <a:lvl1pPr>
              <a:defRPr lang="en-IN" sz="2400" b="1" dirty="0">
                <a:latin typeface="Georgia"/>
                <a:ea typeface="Georgia"/>
                <a:cs typeface="Georgia"/>
              </a:defRPr>
            </a:lvl1pPr>
          </a:lstStyle>
          <a:p>
            <a:pPr marL="0" lvl="0" indent="0">
              <a:buSzPts val="2400"/>
              <a:buFont typeface="Georgia"/>
              <a:buNone/>
            </a:pPr>
            <a:r>
              <a:rPr lang="en-US" dirty="0"/>
              <a:t>Click to edit Master title style</a:t>
            </a:r>
            <a:endParaRPr lang="en-IN" dirty="0"/>
          </a:p>
        </p:txBody>
      </p:sp>
      <p:sp>
        <p:nvSpPr>
          <p:cNvPr id="21" name="Content Placeholder 13"/>
          <p:cNvSpPr>
            <a:spLocks noGrp="1"/>
          </p:cNvSpPr>
          <p:nvPr>
            <p:ph sz="quarter" idx="13"/>
          </p:nvPr>
        </p:nvSpPr>
        <p:spPr>
          <a:xfrm>
            <a:off x="641353" y="1576916"/>
            <a:ext cx="10830983" cy="4413504"/>
          </a:xfrm>
          <a:prstGeom prst="rect">
            <a:avLst/>
          </a:prstGeom>
        </p:spPr>
        <p:txBody>
          <a:bodyPr wrap="square" lIns="0" tIns="0" rIns="0" bIns="0" anchor="t">
            <a:noAutofit/>
          </a:bodyPr>
          <a:lstStyle>
            <a:lvl1pPr>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1pPr>
            <a:lvl2pPr marL="285750"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2pPr>
            <a:lvl3pPr marL="514322"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3pPr>
            <a:lvl4pPr marL="742896" indent="-285750">
              <a:defRPr kumimoji="0" lang="en-US" sz="1600" b="0" i="0" u="none" strike="noStrike" kern="1200" cap="none" spc="0" normalizeH="0" baseline="0" dirty="0" smtClean="0">
                <a:ln>
                  <a:noFill/>
                </a:ln>
                <a:solidFill>
                  <a:srgbClr val="000000"/>
                </a:solidFill>
                <a:effectLst/>
                <a:uLnTx/>
                <a:uFillTx/>
                <a:latin typeface="Georgia" pitchFamily="18" charset="0"/>
                <a:ea typeface="+mn-ea"/>
                <a:cs typeface="+mn-cs"/>
                <a:sym typeface="Arial"/>
              </a:defRPr>
            </a:lvl4pPr>
            <a:lvl5pPr marL="971470" indent="-285750">
              <a:defRPr kumimoji="0" lang="en-IN" sz="1600" b="0" i="0" u="none" strike="noStrike" kern="1200" cap="none" spc="0" normalizeH="0" baseline="0" dirty="0">
                <a:ln>
                  <a:noFill/>
                </a:ln>
                <a:solidFill>
                  <a:srgbClr val="000000"/>
                </a:solidFill>
                <a:effectLst/>
                <a:uLnTx/>
                <a:uFillTx/>
                <a:latin typeface="Georgia" pitchFamily="18" charset="0"/>
                <a:ea typeface="+mn-ea"/>
                <a:cs typeface="+mn-cs"/>
                <a:sym typeface="Arial"/>
              </a:defRPr>
            </a:lvl5pPr>
          </a:lstStyle>
          <a:p>
            <a:pPr marL="0" marR="0" lvl="0" indent="0" algn="l" defTabSz="1018705" rtl="0" eaLnBrk="1" fontAlgn="auto" latinLnBrk="0" hangingPunct="1">
              <a:lnSpc>
                <a:spcPct val="100000"/>
              </a:lnSpc>
              <a:spcBef>
                <a:spcPts val="0"/>
              </a:spcBef>
              <a:spcAft>
                <a:spcPts val="900"/>
              </a:spcAft>
              <a:buClr>
                <a:srgbClr val="000000"/>
              </a:buClr>
              <a:buSzTx/>
              <a:buFontTx/>
              <a:buNone/>
              <a:tabLst/>
              <a:defRPr/>
            </a:pPr>
            <a:r>
              <a:rPr lang="en-US" dirty="0"/>
              <a:t>Click to edit Master text styles</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Second level</a:t>
            </a:r>
          </a:p>
          <a:p>
            <a:pPr marL="457146" marR="0" lvl="2"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Third level</a:t>
            </a:r>
          </a:p>
          <a:p>
            <a:pPr marL="685720" marR="0" lvl="3"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Fourth level</a:t>
            </a:r>
          </a:p>
          <a:p>
            <a:pPr marL="914294" marR="0" lvl="4"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dirty="0"/>
              <a:t>Fifth level</a:t>
            </a:r>
            <a:endParaRPr lang="en-IN" dirty="0"/>
          </a:p>
        </p:txBody>
      </p:sp>
      <p:sp>
        <p:nvSpPr>
          <p:cNvPr id="8" name="Google Shape;57;p11"/>
          <p:cNvSpPr txBox="1"/>
          <p:nvPr userDrawn="1"/>
        </p:nvSpPr>
        <p:spPr>
          <a:xfrm>
            <a:off x="641353" y="6352333"/>
            <a:ext cx="4422775" cy="2328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75000"/>
              </a:lnSpc>
              <a:spcBef>
                <a:spcPts val="0"/>
              </a:spcBef>
              <a:spcAft>
                <a:spcPts val="0"/>
              </a:spcAft>
              <a:buClr>
                <a:schemeClr val="lt1"/>
              </a:buClr>
              <a:buSzPts val="1000"/>
              <a:buFont typeface="Georgia"/>
              <a:buNone/>
              <a:tabLst/>
              <a:defRPr/>
            </a:pPr>
            <a:r>
              <a:rPr lang="en-US" sz="1000" b="1" i="0" u="none" strike="noStrike" cap="none" dirty="0">
                <a:solidFill>
                  <a:srgbClr val="666666"/>
                </a:solidFill>
                <a:latin typeface="Georgia"/>
                <a:ea typeface="Georgia"/>
                <a:cs typeface="Georgia"/>
                <a:sym typeface="Georgia"/>
              </a:rPr>
              <a:t>PwC</a:t>
            </a:r>
            <a:r>
              <a:rPr lang="en-US" sz="1000" b="0" i="0" u="none" strike="noStrike" cap="none" dirty="0">
                <a:solidFill>
                  <a:srgbClr val="666666"/>
                </a:solidFill>
                <a:latin typeface="Georgia"/>
                <a:ea typeface="Georgia"/>
                <a:cs typeface="Georgia"/>
                <a:sym typeface="Georgia"/>
              </a:rPr>
              <a:t> | </a:t>
            </a:r>
            <a:r>
              <a:rPr lang="en" sz="1000" b="0" i="0" u="none" strike="noStrike" cap="none" dirty="0">
                <a:solidFill>
                  <a:srgbClr val="666666"/>
                </a:solidFill>
                <a:latin typeface="Georgia"/>
                <a:ea typeface="Georgia"/>
                <a:cs typeface="Georgia"/>
                <a:sym typeface="Georgia"/>
              </a:rPr>
              <a:t>Global Structuring/</a:t>
            </a:r>
            <a:r>
              <a:rPr lang="en" sz="1000" b="1" i="0" u="none" strike="noStrike" cap="none" dirty="0">
                <a:solidFill>
                  <a:srgbClr val="666666"/>
                </a:solidFill>
                <a:latin typeface="Georgia"/>
                <a:ea typeface="Georgia"/>
                <a:cs typeface="Georgia"/>
                <a:sym typeface="Georgia"/>
              </a:rPr>
              <a:t>Navigate. Shape. Advance.</a:t>
            </a:r>
            <a:endParaRPr sz="1000" b="1" i="0" u="none" strike="noStrike" cap="none" dirty="0">
              <a:solidFill>
                <a:srgbClr val="666666"/>
              </a:solidFill>
              <a:latin typeface="Georgia"/>
              <a:ea typeface="Georgia"/>
              <a:cs typeface="Georgia"/>
              <a:sym typeface="Georgia"/>
            </a:endParaRPr>
          </a:p>
        </p:txBody>
      </p:sp>
      <p:sp>
        <p:nvSpPr>
          <p:cNvPr id="9" name="Google Shape;59;p11"/>
          <p:cNvSpPr txBox="1">
            <a:spLocks noGrp="1"/>
          </p:cNvSpPr>
          <p:nvPr>
            <p:ph type="sldNum" idx="12"/>
          </p:nvPr>
        </p:nvSpPr>
        <p:spPr>
          <a:xfrm>
            <a:off x="11337505" y="6317601"/>
            <a:ext cx="452800" cy="465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000" b="0" i="0" u="none" strike="noStrike" cap="none">
                <a:solidFill>
                  <a:srgbClr val="999999"/>
                </a:solidFill>
                <a:latin typeface="Georgia"/>
                <a:ea typeface="Georgia"/>
                <a:cs typeface="Georgia"/>
                <a:sym typeface="Georgi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05578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oter" userDrawn="1">
  <p:cSld name="1_Footer">
    <p:bg>
      <p:bgPr>
        <a:solidFill>
          <a:schemeClr val="lt1"/>
        </a:solidFill>
        <a:effectLst/>
      </p:bgPr>
    </p:bg>
    <p:spTree>
      <p:nvGrpSpPr>
        <p:cNvPr id="1" name="Shape 55"/>
        <p:cNvGrpSpPr/>
        <p:nvPr/>
      </p:nvGrpSpPr>
      <p:grpSpPr>
        <a:xfrm>
          <a:off x="0" y="0"/>
          <a:ext cx="0" cy="0"/>
          <a:chOff x="0" y="0"/>
          <a:chExt cx="0" cy="0"/>
        </a:xfrm>
      </p:grpSpPr>
      <p:sp>
        <p:nvSpPr>
          <p:cNvPr id="2" name="Title 1"/>
          <p:cNvSpPr>
            <a:spLocks noGrp="1"/>
          </p:cNvSpPr>
          <p:nvPr>
            <p:ph type="title"/>
          </p:nvPr>
        </p:nvSpPr>
        <p:spPr>
          <a:xfrm>
            <a:off x="641351" y="502935"/>
            <a:ext cx="10830616" cy="918800"/>
          </a:xfrm>
          <a:prstGeom prst="rect">
            <a:avLst/>
          </a:prstGeom>
          <a:noFill/>
          <a:ln>
            <a:noFill/>
          </a:ln>
        </p:spPr>
        <p:txBody>
          <a:bodyPr spcFirstLastPara="1" wrap="square" lIns="0" tIns="27425" rIns="0" bIns="0" anchor="t" anchorCtr="0">
            <a:noAutofit/>
          </a:bodyPr>
          <a:lstStyle>
            <a:lvl1pPr>
              <a:defRPr lang="en-IN" sz="2400" b="1" dirty="0">
                <a:latin typeface="Georgia"/>
                <a:ea typeface="Georgia"/>
                <a:cs typeface="Georgia"/>
              </a:defRPr>
            </a:lvl1pPr>
          </a:lstStyle>
          <a:p>
            <a:pPr marL="0" lvl="0" indent="0">
              <a:buSzPts val="2400"/>
              <a:buFont typeface="Georgia"/>
              <a:buNone/>
            </a:pPr>
            <a:r>
              <a:rPr lang="en-US" dirty="0"/>
              <a:t>Click to edit Master title style</a:t>
            </a:r>
            <a:endParaRPr lang="en-IN" dirty="0"/>
          </a:p>
        </p:txBody>
      </p:sp>
      <p:sp>
        <p:nvSpPr>
          <p:cNvPr id="7" name="Google Shape;57;p11"/>
          <p:cNvSpPr txBox="1"/>
          <p:nvPr userDrawn="1"/>
        </p:nvSpPr>
        <p:spPr>
          <a:xfrm>
            <a:off x="641353" y="6352333"/>
            <a:ext cx="4422775" cy="2328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75000"/>
              </a:lnSpc>
              <a:spcBef>
                <a:spcPts val="0"/>
              </a:spcBef>
              <a:spcAft>
                <a:spcPts val="0"/>
              </a:spcAft>
              <a:buClr>
                <a:schemeClr val="lt1"/>
              </a:buClr>
              <a:buSzPts val="1000"/>
              <a:buFont typeface="Georgia"/>
              <a:buNone/>
              <a:tabLst/>
              <a:defRPr/>
            </a:pPr>
            <a:r>
              <a:rPr lang="en-US" sz="1000" b="1" i="0" u="none" strike="noStrike" cap="none" dirty="0">
                <a:solidFill>
                  <a:srgbClr val="666666"/>
                </a:solidFill>
                <a:latin typeface="Georgia"/>
                <a:ea typeface="Georgia"/>
                <a:cs typeface="Georgia"/>
                <a:sym typeface="Georgia"/>
              </a:rPr>
              <a:t>PwC</a:t>
            </a:r>
            <a:r>
              <a:rPr lang="en-US" sz="1000" b="0" i="0" u="none" strike="noStrike" cap="none" dirty="0">
                <a:solidFill>
                  <a:srgbClr val="666666"/>
                </a:solidFill>
                <a:latin typeface="Georgia"/>
                <a:ea typeface="Georgia"/>
                <a:cs typeface="Georgia"/>
                <a:sym typeface="Georgia"/>
              </a:rPr>
              <a:t> | </a:t>
            </a:r>
            <a:r>
              <a:rPr lang="en" sz="1000" b="0" i="0" u="none" strike="noStrike" cap="none" dirty="0">
                <a:solidFill>
                  <a:srgbClr val="666666"/>
                </a:solidFill>
                <a:latin typeface="Georgia"/>
                <a:ea typeface="Georgia"/>
                <a:cs typeface="Georgia"/>
                <a:sym typeface="Georgia"/>
              </a:rPr>
              <a:t>Global Structuring/</a:t>
            </a:r>
            <a:r>
              <a:rPr lang="en" sz="1000" b="1" i="0" u="none" strike="noStrike" cap="none" dirty="0">
                <a:solidFill>
                  <a:srgbClr val="666666"/>
                </a:solidFill>
                <a:latin typeface="Georgia"/>
                <a:ea typeface="Georgia"/>
                <a:cs typeface="Georgia"/>
                <a:sym typeface="Georgia"/>
              </a:rPr>
              <a:t>Navigate. Shape. Advance.</a:t>
            </a:r>
            <a:endParaRPr sz="1000" b="1" i="0" u="none" strike="noStrike" cap="none" dirty="0">
              <a:solidFill>
                <a:srgbClr val="666666"/>
              </a:solidFill>
              <a:latin typeface="Georgia"/>
              <a:ea typeface="Georgia"/>
              <a:cs typeface="Georgia"/>
              <a:sym typeface="Georgia"/>
            </a:endParaRPr>
          </a:p>
        </p:txBody>
      </p:sp>
      <p:sp>
        <p:nvSpPr>
          <p:cNvPr id="8" name="Google Shape;59;p11"/>
          <p:cNvSpPr txBox="1">
            <a:spLocks noGrp="1"/>
          </p:cNvSpPr>
          <p:nvPr>
            <p:ph type="sldNum" idx="12"/>
          </p:nvPr>
        </p:nvSpPr>
        <p:spPr>
          <a:xfrm>
            <a:off x="11337505" y="6317601"/>
            <a:ext cx="452800" cy="465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000" b="0" i="0" u="none" strike="noStrike" cap="none">
                <a:solidFill>
                  <a:srgbClr val="999999"/>
                </a:solidFill>
                <a:latin typeface="Georgia"/>
                <a:ea typeface="Georgia"/>
                <a:cs typeface="Georgia"/>
                <a:sym typeface="Georgi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Georgia"/>
                <a:ea typeface="Georgia"/>
                <a:cs typeface="Georgia"/>
                <a:sym typeface="Georgia"/>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1986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ver Only">
  <p:cSld name="2_Cover Only">
    <p:spTree>
      <p:nvGrpSpPr>
        <p:cNvPr id="1" name="Shape 100"/>
        <p:cNvGrpSpPr/>
        <p:nvPr/>
      </p:nvGrpSpPr>
      <p:grpSpPr>
        <a:xfrm>
          <a:off x="0" y="0"/>
          <a:ext cx="0" cy="0"/>
          <a:chOff x="0" y="0"/>
          <a:chExt cx="0" cy="0"/>
        </a:xfrm>
      </p:grpSpPr>
      <p:sp>
        <p:nvSpPr>
          <p:cNvPr id="101" name="Google Shape;101;p17"/>
          <p:cNvSpPr txBox="1"/>
          <p:nvPr/>
        </p:nvSpPr>
        <p:spPr>
          <a:xfrm>
            <a:off x="317803" y="1143000"/>
            <a:ext cx="11581200" cy="498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700" dirty="0">
              <a:solidFill>
                <a:srgbClr val="000000"/>
              </a:solidFill>
              <a:latin typeface="Georgia"/>
              <a:ea typeface="Georgia"/>
              <a:cs typeface="Georgia"/>
              <a:sym typeface="Georgia"/>
            </a:endParaRPr>
          </a:p>
        </p:txBody>
      </p:sp>
      <p:sp>
        <p:nvSpPr>
          <p:cNvPr id="102" name="Google Shape;102;p17"/>
          <p:cNvSpPr txBox="1"/>
          <p:nvPr/>
        </p:nvSpPr>
        <p:spPr>
          <a:xfrm>
            <a:off x="642851" y="6290272"/>
            <a:ext cx="3513600" cy="149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03" name="Google Shape;103;p17"/>
          <p:cNvSpPr txBox="1"/>
          <p:nvPr/>
        </p:nvSpPr>
        <p:spPr>
          <a:xfrm>
            <a:off x="11502516" y="6454588"/>
            <a:ext cx="46800" cy="149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104" name="Google Shape;104;p17"/>
          <p:cNvSpPr txBox="1"/>
          <p:nvPr/>
        </p:nvSpPr>
        <p:spPr>
          <a:xfrm>
            <a:off x="317803" y="6477003"/>
            <a:ext cx="34544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Arial"/>
                <a:ea typeface="Arial"/>
                <a:cs typeface="Arial"/>
                <a:sym typeface="Arial"/>
              </a:rPr>
              <a:t>PwC </a:t>
            </a:r>
            <a:r>
              <a:rPr lang="en" sz="700" b="0" i="0" u="none" strike="noStrike" cap="none">
                <a:solidFill>
                  <a:srgbClr val="A32020"/>
                </a:solidFill>
                <a:latin typeface="Arial"/>
                <a:ea typeface="Arial"/>
                <a:cs typeface="Arial"/>
                <a:sym typeface="Arial"/>
              </a:rPr>
              <a:t>|</a:t>
            </a:r>
            <a:r>
              <a:rPr lang="en" sz="700" b="0" i="0" u="none" strike="noStrike" cap="none">
                <a:solidFill>
                  <a:srgbClr val="000000"/>
                </a:solidFill>
                <a:latin typeface="Arial"/>
                <a:ea typeface="Arial"/>
                <a:cs typeface="Arial"/>
                <a:sym typeface="Arial"/>
              </a:rPr>
              <a:t> Intercompany execution</a:t>
            </a:r>
            <a:endParaRPr sz="1200" b="0" i="0" u="none" strike="noStrike" cap="none" dirty="0">
              <a:solidFill>
                <a:srgbClr val="000000"/>
              </a:solidFill>
              <a:latin typeface="Arial"/>
              <a:ea typeface="Arial"/>
              <a:cs typeface="Arial"/>
              <a:sym typeface="Arial"/>
            </a:endParaRPr>
          </a:p>
        </p:txBody>
      </p:sp>
      <p:grpSp>
        <p:nvGrpSpPr>
          <p:cNvPr id="105" name="Google Shape;105;p17"/>
          <p:cNvGrpSpPr/>
          <p:nvPr/>
        </p:nvGrpSpPr>
        <p:grpSpPr>
          <a:xfrm>
            <a:off x="9061276" y="303474"/>
            <a:ext cx="3164125" cy="313121"/>
            <a:chOff x="6795957" y="151400"/>
            <a:chExt cx="2373094" cy="234841"/>
          </a:xfrm>
        </p:grpSpPr>
        <p:sp>
          <p:nvSpPr>
            <p:cNvPr id="106" name="Google Shape;106;p17"/>
            <p:cNvSpPr/>
            <p:nvPr/>
          </p:nvSpPr>
          <p:spPr>
            <a:xfrm flipH="1">
              <a:off x="6859126" y="238026"/>
              <a:ext cx="2301155" cy="134914"/>
            </a:xfrm>
            <a:custGeom>
              <a:avLst/>
              <a:gdLst/>
              <a:ahLst/>
              <a:cxnLst/>
              <a:rect l="l" t="t" r="r" b="b"/>
              <a:pathLst>
                <a:path w="5652" h="634" extrusionOk="0">
                  <a:moveTo>
                    <a:pt x="0" y="570"/>
                  </a:moveTo>
                  <a:lnTo>
                    <a:pt x="926" y="168"/>
                  </a:lnTo>
                  <a:lnTo>
                    <a:pt x="1341" y="417"/>
                  </a:lnTo>
                  <a:lnTo>
                    <a:pt x="2203" y="0"/>
                  </a:lnTo>
                  <a:lnTo>
                    <a:pt x="3002" y="634"/>
                  </a:lnTo>
                  <a:lnTo>
                    <a:pt x="3401" y="433"/>
                  </a:lnTo>
                  <a:lnTo>
                    <a:pt x="3624" y="538"/>
                  </a:lnTo>
                  <a:lnTo>
                    <a:pt x="4431" y="72"/>
                  </a:lnTo>
                  <a:lnTo>
                    <a:pt x="4934" y="377"/>
                  </a:lnTo>
                  <a:lnTo>
                    <a:pt x="5652" y="40"/>
                  </a:lnTo>
                </a:path>
              </a:pathLst>
            </a:custGeom>
            <a:noFill/>
            <a:ln w="9525" cap="flat" cmpd="sng">
              <a:solidFill>
                <a:srgbClr val="A32020"/>
              </a:solidFill>
              <a:prstDash val="solid"/>
              <a:miter lim="800000"/>
              <a:headEnd type="none" w="sm" len="sm"/>
              <a:tailEnd type="none" w="sm" len="sm"/>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07" name="Google Shape;107;p17"/>
            <p:cNvSpPr/>
            <p:nvPr/>
          </p:nvSpPr>
          <p:spPr>
            <a:xfrm rot="-258268" flipH="1">
              <a:off x="8606288" y="31550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08" name="Google Shape;108;p17"/>
            <p:cNvSpPr/>
            <p:nvPr/>
          </p:nvSpPr>
          <p:spPr>
            <a:xfrm rot="-258268" flipH="1">
              <a:off x="8252574" y="22565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09" name="Google Shape;109;p17"/>
            <p:cNvSpPr/>
            <p:nvPr/>
          </p:nvSpPr>
          <p:spPr>
            <a:xfrm rot="-258268" flipH="1">
              <a:off x="7923542" y="357252"/>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0" name="Google Shape;110;p17"/>
            <p:cNvSpPr/>
            <p:nvPr/>
          </p:nvSpPr>
          <p:spPr>
            <a:xfrm rot="-258268" flipH="1">
              <a:off x="7767484" y="32026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1" name="Google Shape;111;p17"/>
            <p:cNvSpPr/>
            <p:nvPr/>
          </p:nvSpPr>
          <p:spPr>
            <a:xfrm rot="-258268" flipH="1">
              <a:off x="7659285" y="339520"/>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2" name="Google Shape;112;p17"/>
            <p:cNvSpPr/>
            <p:nvPr/>
          </p:nvSpPr>
          <p:spPr>
            <a:xfrm rot="-258268" flipH="1">
              <a:off x="7339092" y="242816"/>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3" name="Google Shape;113;p17"/>
            <p:cNvSpPr/>
            <p:nvPr/>
          </p:nvSpPr>
          <p:spPr>
            <a:xfrm rot="-258268" flipH="1">
              <a:off x="7136011" y="304818"/>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4" name="Google Shape;114;p17"/>
            <p:cNvSpPr/>
            <p:nvPr/>
          </p:nvSpPr>
          <p:spPr>
            <a:xfrm flipH="1">
              <a:off x="7377951" y="190260"/>
              <a:ext cx="1791100" cy="161329"/>
            </a:xfrm>
            <a:custGeom>
              <a:avLst/>
              <a:gdLst/>
              <a:ahLst/>
              <a:cxnLst/>
              <a:rect l="l" t="t" r="r" b="b"/>
              <a:pathLst>
                <a:path w="10000" h="13523" extrusionOk="0">
                  <a:moveTo>
                    <a:pt x="0" y="8991"/>
                  </a:moveTo>
                  <a:lnTo>
                    <a:pt x="1325" y="3829"/>
                  </a:lnTo>
                  <a:cubicBezTo>
                    <a:pt x="1634" y="7060"/>
                    <a:pt x="1942" y="10292"/>
                    <a:pt x="2251" y="13523"/>
                  </a:cubicBezTo>
                  <a:lnTo>
                    <a:pt x="3898" y="0"/>
                  </a:lnTo>
                  <a:lnTo>
                    <a:pt x="5311" y="10000"/>
                  </a:lnTo>
                  <a:lnTo>
                    <a:pt x="6017" y="6830"/>
                  </a:lnTo>
                  <a:cubicBezTo>
                    <a:pt x="6149" y="7382"/>
                    <a:pt x="6280" y="7934"/>
                    <a:pt x="6412" y="8486"/>
                  </a:cubicBezTo>
                  <a:lnTo>
                    <a:pt x="7840" y="1136"/>
                  </a:lnTo>
                  <a:lnTo>
                    <a:pt x="8730" y="5946"/>
                  </a:lnTo>
                  <a:lnTo>
                    <a:pt x="10000" y="631"/>
                  </a:lnTo>
                </a:path>
              </a:pathLst>
            </a:custGeom>
            <a:noFill/>
            <a:ln w="9525" cap="flat" cmpd="sng">
              <a:solidFill>
                <a:srgbClr val="A32020"/>
              </a:solidFill>
              <a:prstDash val="solid"/>
              <a:miter lim="800000"/>
              <a:headEnd type="none" w="sm" len="sm"/>
              <a:tailEnd type="none" w="sm" len="sm"/>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115" name="Google Shape;115;p17"/>
            <p:cNvSpPr/>
            <p:nvPr/>
          </p:nvSpPr>
          <p:spPr>
            <a:xfrm rot="-258268" flipH="1">
              <a:off x="8919530" y="227052"/>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6" name="Google Shape;116;p17"/>
            <p:cNvSpPr/>
            <p:nvPr/>
          </p:nvSpPr>
          <p:spPr>
            <a:xfrm rot="-258268" flipH="1">
              <a:off x="8770671" y="265535"/>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7" name="Google Shape;117;p17"/>
            <p:cNvSpPr/>
            <p:nvPr/>
          </p:nvSpPr>
          <p:spPr>
            <a:xfrm rot="-258268" flipH="1">
              <a:off x="8463320" y="180180"/>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8" name="Google Shape;118;p17"/>
            <p:cNvSpPr/>
            <p:nvPr/>
          </p:nvSpPr>
          <p:spPr>
            <a:xfrm rot="-258268" flipH="1">
              <a:off x="8210323" y="299411"/>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19" name="Google Shape;119;p17"/>
            <p:cNvSpPr/>
            <p:nvPr/>
          </p:nvSpPr>
          <p:spPr>
            <a:xfrm rot="-258268" flipH="1">
              <a:off x="8012867" y="278999"/>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0" name="Google Shape;120;p17"/>
            <p:cNvSpPr/>
            <p:nvPr/>
          </p:nvSpPr>
          <p:spPr>
            <a:xfrm rot="-258268" flipH="1">
              <a:off x="7756421" y="192315"/>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1" name="Google Shape;121;p17"/>
            <p:cNvSpPr/>
            <p:nvPr/>
          </p:nvSpPr>
          <p:spPr>
            <a:xfrm rot="-258268" flipH="1">
              <a:off x="7594122" y="248284"/>
              <a:ext cx="27979" cy="27979"/>
            </a:xfrm>
            <a:prstGeom prst="ellipse">
              <a:avLst/>
            </a:prstGeom>
            <a:solidFill>
              <a:srgbClr val="FFFFFF"/>
            </a:solidFill>
            <a:ln w="2857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2" name="Google Shape;122;p17"/>
            <p:cNvSpPr/>
            <p:nvPr/>
          </p:nvSpPr>
          <p:spPr>
            <a:xfrm rot="-4448058" flipH="1">
              <a:off x="7318885" y="155816"/>
              <a:ext cx="59257" cy="66469"/>
            </a:xfrm>
            <a:prstGeom prst="triangle">
              <a:avLst>
                <a:gd name="adj" fmla="val 50000"/>
              </a:avLst>
            </a:prstGeom>
            <a:solidFill>
              <a:srgbClr val="A32020"/>
            </a:solidFill>
            <a:ln w="952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sp>
          <p:nvSpPr>
            <p:cNvPr id="123" name="Google Shape;123;p17"/>
            <p:cNvSpPr/>
            <p:nvPr/>
          </p:nvSpPr>
          <p:spPr>
            <a:xfrm rot="-4448058" flipH="1">
              <a:off x="6806378" y="204896"/>
              <a:ext cx="59257" cy="66469"/>
            </a:xfrm>
            <a:prstGeom prst="triangle">
              <a:avLst>
                <a:gd name="adj" fmla="val 50000"/>
              </a:avLst>
            </a:prstGeom>
            <a:solidFill>
              <a:srgbClr val="A32020"/>
            </a:solidFill>
            <a:ln w="9525" cap="flat" cmpd="sng">
              <a:solidFill>
                <a:srgbClr val="A32020"/>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FFFFFF"/>
                </a:solidFill>
                <a:latin typeface="Georgia"/>
                <a:ea typeface="Georgia"/>
                <a:cs typeface="Georgia"/>
                <a:sym typeface="Georgia"/>
              </a:endParaRPr>
            </a:p>
          </p:txBody>
        </p:sp>
      </p:grpSp>
    </p:spTree>
    <p:extLst>
      <p:ext uri="{BB962C8B-B14F-4D97-AF65-F5344CB8AC3E}">
        <p14:creationId xmlns:p14="http://schemas.microsoft.com/office/powerpoint/2010/main" val="49311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2336800" y="1"/>
            <a:ext cx="98552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0"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1"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2"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3"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4"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defRPr/>
              </a:pPr>
              <a:endParaRPr lang="en-GB" sz="1400" dirty="0">
                <a:solidFill>
                  <a:srgbClr val="000000"/>
                </a:solidFill>
                <a:cs typeface="Arial"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defRPr/>
              </a:pPr>
              <a:endParaRPr lang="en-GB" sz="1400" dirty="0">
                <a:solidFill>
                  <a:srgbClr val="000000"/>
                </a:solidFill>
                <a:cs typeface="Arial" charset="0"/>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defRPr/>
              </a:pPr>
              <a:endParaRPr lang="en-GB" sz="1400" dirty="0">
                <a:solidFill>
                  <a:srgbClr val="000000"/>
                </a:solidFill>
                <a:cs typeface="Arial" charset="0"/>
              </a:endParaRPr>
            </a:p>
          </p:txBody>
        </p:sp>
      </p:grpSp>
      <p:sp>
        <p:nvSpPr>
          <p:cNvPr id="15" name="Title 1"/>
          <p:cNvSpPr>
            <a:spLocks noGrp="1"/>
          </p:cNvSpPr>
          <p:nvPr>
            <p:ph type="ctrTitle"/>
          </p:nvPr>
        </p:nvSpPr>
        <p:spPr bwMode="white">
          <a:xfrm>
            <a:off x="2527301" y="838200"/>
            <a:ext cx="7124700" cy="914400"/>
          </a:xfrm>
        </p:spPr>
        <p:txBody>
          <a:bodyPr>
            <a:noAutofit/>
          </a:bodyPr>
          <a:lstStyle>
            <a:lvl1pPr>
              <a:lnSpc>
                <a:spcPct val="90000"/>
              </a:lnSpc>
              <a:defRPr sz="3200" b="1" i="1" baseline="0">
                <a:solidFill>
                  <a:schemeClr val="bg1"/>
                </a:solidFill>
              </a:defRPr>
            </a:lvl1pPr>
          </a:lstStyle>
          <a:p>
            <a:r>
              <a:rPr lang="en-US" noProof="0" dirty="0"/>
              <a:t>Click to edit Master title style</a:t>
            </a:r>
            <a:endParaRPr lang="en-GB" noProof="0" dirty="0"/>
          </a:p>
        </p:txBody>
      </p:sp>
      <p:sp>
        <p:nvSpPr>
          <p:cNvPr id="18" name="Subtitle 2"/>
          <p:cNvSpPr>
            <a:spLocks noGrp="1"/>
          </p:cNvSpPr>
          <p:nvPr>
            <p:ph type="subTitle" idx="1"/>
          </p:nvPr>
        </p:nvSpPr>
        <p:spPr bwMode="white">
          <a:xfrm>
            <a:off x="2527301" y="1828800"/>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endParaRPr lang="en-GB" noProof="0" dirty="0"/>
          </a:p>
        </p:txBody>
      </p:sp>
      <p:sp>
        <p:nvSpPr>
          <p:cNvPr id="21" name="Text Placeholder 31"/>
          <p:cNvSpPr>
            <a:spLocks noGrp="1"/>
          </p:cNvSpPr>
          <p:nvPr>
            <p:ph type="body" sz="quarter" idx="10"/>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err="1"/>
              <a:t>Click to edit Master text styles</a:t>
            </a:r>
          </a:p>
        </p:txBody>
      </p:sp>
    </p:spTree>
    <p:extLst>
      <p:ext uri="{BB962C8B-B14F-4D97-AF65-F5344CB8AC3E}">
        <p14:creationId xmlns:p14="http://schemas.microsoft.com/office/powerpoint/2010/main" val="3999793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2336801" y="4"/>
            <a:ext cx="98552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grpSp>
      <p:sp>
        <p:nvSpPr>
          <p:cNvPr id="15" name="Title 1"/>
          <p:cNvSpPr>
            <a:spLocks noGrp="1"/>
          </p:cNvSpPr>
          <p:nvPr>
            <p:ph type="ctrTitle" hasCustomPrompt="1"/>
          </p:nvPr>
        </p:nvSpPr>
        <p:spPr bwMode="white">
          <a:xfrm>
            <a:off x="2527302"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18" name="Subtitle 2"/>
          <p:cNvSpPr>
            <a:spLocks noGrp="1"/>
          </p:cNvSpPr>
          <p:nvPr>
            <p:ph type="subTitle" idx="1" hasCustomPrompt="1"/>
          </p:nvPr>
        </p:nvSpPr>
        <p:spPr bwMode="white">
          <a:xfrm>
            <a:off x="2527302" y="1828802"/>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21"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err="1"/>
              <a:t>www.pwc.com</a:t>
            </a:r>
            <a:endParaRPr lang="en-GB" noProof="0"/>
          </a:p>
        </p:txBody>
      </p:sp>
      <p:grpSp>
        <p:nvGrpSpPr>
          <p:cNvPr id="16" name="Group 32"/>
          <p:cNvGrpSpPr/>
          <p:nvPr/>
        </p:nvGrpSpPr>
        <p:grpSpPr>
          <a:xfrm>
            <a:off x="1291456" y="6170994"/>
            <a:ext cx="12192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spTree>
    <p:extLst>
      <p:ext uri="{BB962C8B-B14F-4D97-AF65-F5344CB8AC3E}">
        <p14:creationId xmlns:p14="http://schemas.microsoft.com/office/powerpoint/2010/main" val="2281064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711200" y="1600200"/>
            <a:ext cx="10769600" cy="4572000"/>
          </a:xfrm>
        </p:spPr>
        <p:txBody>
          <a:bodyPr/>
          <a:lstStyle>
            <a:lvl1pPr>
              <a:defRPr sz="1800" baseline="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7"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2" name="TextBox 31"/>
          <p:cNvSpPr txBox="1"/>
          <p:nvPr/>
        </p:nvSpPr>
        <p:spPr>
          <a:xfrm>
            <a:off x="711200" y="6477003"/>
            <a:ext cx="3454400" cy="152401"/>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5" name="Shape 14"/>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B99BE9F-C4D0-4B86-BB98-519646EC8594}" type="datetime1">
              <a:rPr lang="en-US" smtClean="0"/>
              <a:t>1/12/2023</a:t>
            </a:fld>
            <a:endParaRPr lang="en-US" dirty="0"/>
          </a:p>
        </p:txBody>
      </p:sp>
    </p:spTree>
    <p:extLst>
      <p:ext uri="{BB962C8B-B14F-4D97-AF65-F5344CB8AC3E}">
        <p14:creationId xmlns:p14="http://schemas.microsoft.com/office/powerpoint/2010/main" val="3660496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711200" y="1752604"/>
            <a:ext cx="52832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197603" y="1752600"/>
            <a:ext cx="5283199" cy="4419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3" name="TextBox 32"/>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62" name="Shape 61"/>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1"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C8A8E04-6E30-44F5-B459-59D16BA35099}" type="datetime1">
              <a:rPr lang="en-US" smtClean="0"/>
              <a:t>1/12/2023</a:t>
            </a:fld>
            <a:endParaRPr lang="en-US" dirty="0"/>
          </a:p>
        </p:txBody>
      </p:sp>
    </p:spTree>
    <p:extLst>
      <p:ext uri="{BB962C8B-B14F-4D97-AF65-F5344CB8AC3E}">
        <p14:creationId xmlns:p14="http://schemas.microsoft.com/office/powerpoint/2010/main" val="173264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AACF-2B2E-4C8E-BC12-5D8EC7E29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9FA4A-3569-4833-9AEE-9893AEDE2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F5EFE-4569-4C2A-98FB-55097DE441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AFD01C-3A7F-4C04-AE10-B10401CA7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00E72-D465-4DAD-A60A-5996B9C0F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365AC4-55D5-4998-85D0-65BBF1EA6E6C}"/>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8" name="Footer Placeholder 7">
            <a:extLst>
              <a:ext uri="{FF2B5EF4-FFF2-40B4-BE49-F238E27FC236}">
                <a16:creationId xmlns:a16="http://schemas.microsoft.com/office/drawing/2014/main" id="{54F5C9CA-2927-4400-B29E-7DBAB0C49D9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BB2E77-67ED-4763-94D8-FAFF672EB1EE}"/>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3715371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1"/>
            <a:ext cx="10769600" cy="914400"/>
          </a:xfrm>
        </p:spPr>
        <p:txBody>
          <a:bodyPr/>
          <a:lstStyle/>
          <a:p>
            <a:r>
              <a:rPr lang="en-US" noProof="0"/>
              <a:t>Click to edit Master title style</a:t>
            </a:r>
            <a:endParaRPr lang="en-GB" noProof="0"/>
          </a:p>
        </p:txBody>
      </p:sp>
      <p:sp>
        <p:nvSpPr>
          <p:cNvPr id="27" name="Content Placeholder 26"/>
          <p:cNvSpPr>
            <a:spLocks noGrp="1"/>
          </p:cNvSpPr>
          <p:nvPr>
            <p:ph sz="quarter" idx="13"/>
          </p:nvPr>
        </p:nvSpPr>
        <p:spPr>
          <a:xfrm>
            <a:off x="711200" y="1752604"/>
            <a:ext cx="34544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Content Placeholder 26"/>
          <p:cNvSpPr>
            <a:spLocks noGrp="1"/>
          </p:cNvSpPr>
          <p:nvPr>
            <p:ph sz="quarter" idx="14"/>
          </p:nvPr>
        </p:nvSpPr>
        <p:spPr>
          <a:xfrm>
            <a:off x="4368803" y="1752604"/>
            <a:ext cx="3454399"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8026400" y="1752604"/>
            <a:ext cx="34544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7" name="TextBox 36"/>
          <p:cNvSpPr txBox="1"/>
          <p:nvPr/>
        </p:nvSpPr>
        <p:spPr>
          <a:xfrm>
            <a:off x="711200" y="6477003"/>
            <a:ext cx="3454400" cy="152401"/>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9" name="Shape 18"/>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2"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B0984D30-807A-45A1-8329-992713B87153}" type="datetime1">
              <a:rPr lang="en-US" smtClean="0"/>
              <a:t>1/12/2023</a:t>
            </a:fld>
            <a:endParaRPr lang="en-US" dirty="0"/>
          </a:p>
        </p:txBody>
      </p:sp>
    </p:spTree>
    <p:extLst>
      <p:ext uri="{BB962C8B-B14F-4D97-AF65-F5344CB8AC3E}">
        <p14:creationId xmlns:p14="http://schemas.microsoft.com/office/powerpoint/2010/main" val="1670464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711200" y="3352800"/>
            <a:ext cx="5283200"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197601" y="3352800"/>
            <a:ext cx="5283201"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3" name="TextBox 32"/>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sp>
        <p:nvSpPr>
          <p:cNvPr id="13" name="Text Placeholder 12"/>
          <p:cNvSpPr>
            <a:spLocks noGrp="1"/>
          </p:cNvSpPr>
          <p:nvPr>
            <p:ph type="body" sz="quarter" idx="16"/>
          </p:nvPr>
        </p:nvSpPr>
        <p:spPr>
          <a:xfrm>
            <a:off x="711200" y="1752600"/>
            <a:ext cx="10769600" cy="1447800"/>
          </a:xfrm>
        </p:spPr>
        <p:txBody>
          <a:bodyPr/>
          <a:lstStyle/>
          <a:p>
            <a:pPr lvl="0"/>
            <a:r>
              <a:rPr lang="en-US" noProof="0"/>
              <a:t>Click to edit Master text styles</a:t>
            </a:r>
          </a:p>
        </p:txBody>
      </p:sp>
      <p:cxnSp>
        <p:nvCxnSpPr>
          <p:cNvPr id="14" name="Shape 13"/>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2"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664E291A-64FB-48E8-9FC6-977606B764ED}" type="datetime1">
              <a:rPr lang="en-US" smtClean="0"/>
              <a:t>1/12/2023</a:t>
            </a:fld>
            <a:endParaRPr lang="en-US" dirty="0"/>
          </a:p>
        </p:txBody>
      </p:sp>
    </p:spTree>
    <p:extLst>
      <p:ext uri="{BB962C8B-B14F-4D97-AF65-F5344CB8AC3E}">
        <p14:creationId xmlns:p14="http://schemas.microsoft.com/office/powerpoint/2010/main" val="3518570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8026400" y="1752600"/>
            <a:ext cx="3454400" cy="2133600"/>
          </a:xfrm>
        </p:spPr>
        <p:txBody>
          <a:bodyPr/>
          <a:lstStyle/>
          <a:p>
            <a:pPr lvl="0"/>
            <a:r>
              <a:rPr lang="en-US" noProof="0"/>
              <a:t>Click to edit Master text styles</a:t>
            </a:r>
          </a:p>
        </p:txBody>
      </p:sp>
      <p:sp>
        <p:nvSpPr>
          <p:cNvPr id="31" name="Content Placeholder 26"/>
          <p:cNvSpPr>
            <a:spLocks noGrp="1"/>
          </p:cNvSpPr>
          <p:nvPr>
            <p:ph sz="quarter" idx="15"/>
          </p:nvPr>
        </p:nvSpPr>
        <p:spPr>
          <a:xfrm>
            <a:off x="8026400" y="4038600"/>
            <a:ext cx="34544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711200" y="1752600"/>
            <a:ext cx="7112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20" name="TextBox 19"/>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4" name="Shape 13"/>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2"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B148E131-540D-4DAF-B6EB-759F59AEA5EB}" type="datetime1">
              <a:rPr lang="en-US" smtClean="0"/>
              <a:t>1/12/2023</a:t>
            </a:fld>
            <a:endParaRPr lang="en-US" dirty="0"/>
          </a:p>
        </p:txBody>
      </p:sp>
    </p:spTree>
    <p:extLst>
      <p:ext uri="{BB962C8B-B14F-4D97-AF65-F5344CB8AC3E}">
        <p14:creationId xmlns:p14="http://schemas.microsoft.com/office/powerpoint/2010/main" val="4137931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711200" y="1752600"/>
            <a:ext cx="3454400" cy="2133600"/>
          </a:xfrm>
        </p:spPr>
        <p:txBody>
          <a:bodyPr/>
          <a:lstStyle/>
          <a:p>
            <a:pPr lvl="0"/>
            <a:r>
              <a:rPr lang="en-US" noProof="0"/>
              <a:t>Click to edit Master text styles</a:t>
            </a:r>
          </a:p>
        </p:txBody>
      </p:sp>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31" name="Content Placeholder 26"/>
          <p:cNvSpPr>
            <a:spLocks noGrp="1"/>
          </p:cNvSpPr>
          <p:nvPr>
            <p:ph sz="quarter" idx="15"/>
          </p:nvPr>
        </p:nvSpPr>
        <p:spPr>
          <a:xfrm>
            <a:off x="711200" y="4038600"/>
            <a:ext cx="34544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4368800" y="1752600"/>
            <a:ext cx="7112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20" name="TextBox 19"/>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4" name="Shape 13"/>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2"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D7969B87-BF5C-49C5-B281-2738627E010D}" type="datetime1">
              <a:rPr lang="en-US" smtClean="0"/>
              <a:t>1/12/2023</a:t>
            </a:fld>
            <a:endParaRPr lang="en-US" dirty="0"/>
          </a:p>
        </p:txBody>
      </p:sp>
    </p:spTree>
    <p:extLst>
      <p:ext uri="{BB962C8B-B14F-4D97-AF65-F5344CB8AC3E}">
        <p14:creationId xmlns:p14="http://schemas.microsoft.com/office/powerpoint/2010/main" val="1223029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4368800" y="685800"/>
            <a:ext cx="7112000" cy="914400"/>
          </a:xfrm>
        </p:spPr>
        <p:txBody>
          <a:bodyPr/>
          <a:lstStyle>
            <a:lvl1pPr>
              <a:defRPr/>
            </a:lvl1pPr>
          </a:lstStyle>
          <a:p>
            <a:r>
              <a:rPr lang="en-US" noProof="1"/>
              <a:t>Click to edit Master title style</a:t>
            </a:r>
            <a:endParaRPr lang="en-GB" noProof="1"/>
          </a:p>
        </p:txBody>
      </p:sp>
      <p:sp>
        <p:nvSpPr>
          <p:cNvPr id="31" name="Content Placeholder 26"/>
          <p:cNvSpPr>
            <a:spLocks noGrp="1"/>
          </p:cNvSpPr>
          <p:nvPr>
            <p:ph sz="quarter" idx="15"/>
          </p:nvPr>
        </p:nvSpPr>
        <p:spPr>
          <a:xfrm>
            <a:off x="4368800" y="1752600"/>
            <a:ext cx="7112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Text Placeholder 11"/>
          <p:cNvSpPr>
            <a:spLocks noGrp="1"/>
          </p:cNvSpPr>
          <p:nvPr>
            <p:ph type="body" sz="quarter" idx="16"/>
          </p:nvPr>
        </p:nvSpPr>
        <p:spPr>
          <a:xfrm>
            <a:off x="711200" y="1752600"/>
            <a:ext cx="3454400" cy="2130552"/>
          </a:xfrm>
        </p:spPr>
        <p:txBody>
          <a:bodyPr/>
          <a:lstStyle>
            <a:lvl1pPr>
              <a:defRPr sz="2400" b="1" i="1" baseline="0">
                <a:solidFill>
                  <a:schemeClr val="tx2"/>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9" name="TextBox 18"/>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1">
                <a:latin typeface="Arial" pitchFamily="34" charset="0"/>
                <a:cs typeface="Arial" pitchFamily="34" charset="0"/>
              </a:rPr>
              <a:t>PwC</a:t>
            </a:r>
          </a:p>
        </p:txBody>
      </p:sp>
      <p:cxnSp>
        <p:nvCxnSpPr>
          <p:cNvPr id="30" name="Shape 29"/>
          <p:cNvCxnSpPr/>
          <p:nvPr/>
        </p:nvCxnSpPr>
        <p:spPr>
          <a:xfrm rot="5400000" flipH="1" flipV="1">
            <a:off x="7747003" y="-2971800"/>
            <a:ext cx="152399" cy="73152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1"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CF4BA5BA-7C81-4033-ABE4-AE69EC17615A}" type="datetime1">
              <a:rPr lang="en-US" smtClean="0"/>
              <a:t>1/12/2023</a:t>
            </a:fld>
            <a:endParaRPr lang="en-US" dirty="0"/>
          </a:p>
        </p:txBody>
      </p:sp>
    </p:spTree>
    <p:extLst>
      <p:ext uri="{BB962C8B-B14F-4D97-AF65-F5344CB8AC3E}">
        <p14:creationId xmlns:p14="http://schemas.microsoft.com/office/powerpoint/2010/main" val="3712857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6" name="TextBox 15"/>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0" name="Shape 9"/>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9"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EA8B9E-E798-48D0-A5A3-18CF39041542}" type="datetime1">
              <a:rPr lang="en-US" smtClean="0"/>
              <a:t>1/12/2023</a:t>
            </a:fld>
            <a:endParaRPr lang="en-US" dirty="0"/>
          </a:p>
        </p:txBody>
      </p:sp>
    </p:spTree>
    <p:extLst>
      <p:ext uri="{BB962C8B-B14F-4D97-AF65-F5344CB8AC3E}">
        <p14:creationId xmlns:p14="http://schemas.microsoft.com/office/powerpoint/2010/main" val="4077272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68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2" name="TextBox 11"/>
          <p:cNvSpPr txBox="1"/>
          <p:nvPr/>
        </p:nvSpPr>
        <p:spPr>
          <a:xfrm>
            <a:off x="711200" y="6477004"/>
            <a:ext cx="3454400" cy="152399"/>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sp>
        <p:nvSpPr>
          <p:cNvPr id="6"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8"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5E0C4D7-5ACA-415F-A689-773AA24C564B}" type="datetime1">
              <a:rPr lang="en-US" smtClean="0"/>
              <a:t>1/12/2023</a:t>
            </a:fld>
            <a:endParaRPr lang="en-US" dirty="0"/>
          </a:p>
        </p:txBody>
      </p:sp>
    </p:spTree>
    <p:extLst>
      <p:ext uri="{BB962C8B-B14F-4D97-AF65-F5344CB8AC3E}">
        <p14:creationId xmlns:p14="http://schemas.microsoft.com/office/powerpoint/2010/main" val="4087824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lnSpc>
                <a:spcPct val="100000"/>
              </a:lnSpc>
              <a:defRPr baseline="0">
                <a:solidFill>
                  <a:schemeClr val="tx1"/>
                </a:solidFill>
              </a:defRPr>
            </a:lvl1pPr>
          </a:lstStyle>
          <a:p>
            <a:r>
              <a:rPr lang="en-US" noProof="0"/>
              <a:t>Click to edit Master title style</a:t>
            </a:r>
            <a:endParaRPr lang="en-GB" noProof="0"/>
          </a:p>
        </p:txBody>
      </p:sp>
      <p:cxnSp>
        <p:nvCxnSpPr>
          <p:cNvPr id="11" name="Shape 10"/>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2" name="TextBox 11"/>
          <p:cNvSpPr txBox="1"/>
          <p:nvPr/>
        </p:nvSpPr>
        <p:spPr>
          <a:xfrm>
            <a:off x="711200" y="6477004"/>
            <a:ext cx="3454400" cy="152399"/>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sp>
        <p:nvSpPr>
          <p:cNvPr id="15" name="Content Placeholder 26"/>
          <p:cNvSpPr>
            <a:spLocks noGrp="1"/>
          </p:cNvSpPr>
          <p:nvPr>
            <p:ph sz="quarter" idx="15"/>
          </p:nvPr>
        </p:nvSpPr>
        <p:spPr>
          <a:xfrm>
            <a:off x="711200" y="1752600"/>
            <a:ext cx="107696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6"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5FFFB92-B315-4071-9E39-D149E3820214}" type="datetime1">
              <a:rPr lang="en-US" smtClean="0"/>
              <a:t>1/12/2023</a:t>
            </a:fld>
            <a:endParaRPr lang="en-US" dirty="0"/>
          </a:p>
        </p:txBody>
      </p:sp>
    </p:spTree>
    <p:extLst>
      <p:ext uri="{BB962C8B-B14F-4D97-AF65-F5344CB8AC3E}">
        <p14:creationId xmlns:p14="http://schemas.microsoft.com/office/powerpoint/2010/main" val="1393607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lnSpc>
                <a:spcPct val="100000"/>
              </a:lnSpc>
              <a:defRPr baseline="0">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711200" y="1752600"/>
            <a:ext cx="107696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sp>
        <p:nvSpPr>
          <p:cNvPr id="29" name="TextBox 28"/>
          <p:cNvSpPr txBox="1"/>
          <p:nvPr/>
        </p:nvSpPr>
        <p:spPr>
          <a:xfrm>
            <a:off x="711200" y="6477004"/>
            <a:ext cx="3454400" cy="152399"/>
          </a:xfrm>
          <a:prstGeom prst="rect">
            <a:avLst/>
          </a:prstGeom>
          <a:noFill/>
        </p:spPr>
        <p:txBody>
          <a:bodyPr vert="horz" wrap="square" lIns="0" tIns="0" rIns="0" bIns="0" rtlCol="0" anchor="t" anchorCtr="0">
            <a:noAutofit/>
          </a:bodyPr>
          <a:lstStyle/>
          <a:p>
            <a:r>
              <a:rPr lang="en-GB" sz="1000" noProof="0" dirty="0">
                <a:solidFill>
                  <a:schemeClr val="bg1"/>
                </a:solidFill>
                <a:latin typeface="Arial" pitchFamily="34" charset="0"/>
                <a:cs typeface="Arial" pitchFamily="34" charset="0"/>
              </a:rPr>
              <a:t>PwC</a:t>
            </a:r>
          </a:p>
        </p:txBody>
      </p:sp>
      <p:cxnSp>
        <p:nvCxnSpPr>
          <p:cNvPr id="11" name="Shape 10"/>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F3D1BAF9-4ACF-4225-9793-06504817E49D}" type="datetime1">
              <a:rPr lang="en-US" smtClean="0"/>
              <a:t>1/12/2023</a:t>
            </a:fld>
            <a:endParaRPr lang="en-US" dirty="0"/>
          </a:p>
        </p:txBody>
      </p:sp>
    </p:spTree>
    <p:extLst>
      <p:ext uri="{BB962C8B-B14F-4D97-AF65-F5344CB8AC3E}">
        <p14:creationId xmlns:p14="http://schemas.microsoft.com/office/powerpoint/2010/main" val="169947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4048-C80E-4BCE-90E1-D477BD239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68FE72-F7AF-4168-B803-208ECEBFC37E}"/>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4" name="Footer Placeholder 3">
            <a:extLst>
              <a:ext uri="{FF2B5EF4-FFF2-40B4-BE49-F238E27FC236}">
                <a16:creationId xmlns:a16="http://schemas.microsoft.com/office/drawing/2014/main" id="{5C1B3A2D-E82C-4F14-A63B-C2CA69C1FE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94D835-DDED-41E9-BA35-70CFB78C59FF}"/>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184090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4"/>
            <a:ext cx="10769600" cy="1066799"/>
          </a:xfrm>
        </p:spPr>
        <p:txBody>
          <a:bodyPr anchor="t" anchorCtr="0">
            <a:noAutofit/>
          </a:bodyPr>
          <a:lstStyle>
            <a:lvl1pPr>
              <a:lnSpc>
                <a:spcPct val="90000"/>
              </a:lnSpc>
              <a:defRPr sz="3200">
                <a:solidFill>
                  <a:schemeClr val="tx1"/>
                </a:solidFill>
              </a:defRPr>
            </a:lvl1pPr>
          </a:lstStyle>
          <a:p>
            <a:r>
              <a:rPr lang="en-US" noProof="0"/>
              <a:t>Click to edit Master title style</a:t>
            </a:r>
            <a:endParaRPr lang="en-GB" noProof="0"/>
          </a:p>
        </p:txBody>
      </p:sp>
      <p:sp>
        <p:nvSpPr>
          <p:cNvPr id="58" name="Subtitle 2"/>
          <p:cNvSpPr>
            <a:spLocks noGrp="1"/>
          </p:cNvSpPr>
          <p:nvPr>
            <p:ph type="subTitle" idx="1"/>
          </p:nvPr>
        </p:nvSpPr>
        <p:spPr bwMode="black">
          <a:xfrm>
            <a:off x="711200" y="1905004"/>
            <a:ext cx="107696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33"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4" name="TextBox 33"/>
          <p:cNvSpPr txBox="1"/>
          <p:nvPr/>
        </p:nvSpPr>
        <p:spPr>
          <a:xfrm>
            <a:off x="711200" y="6477004"/>
            <a:ext cx="3454400" cy="152399"/>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PwC</a:t>
            </a:r>
          </a:p>
        </p:txBody>
      </p:sp>
      <p:cxnSp>
        <p:nvCxnSpPr>
          <p:cNvPr id="12" name="Shape 11"/>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7B036A9C-8E93-400B-B312-391C7A4DE390}" type="datetime1">
              <a:rPr lang="en-US" smtClean="0"/>
              <a:t>1/12/2023</a:t>
            </a:fld>
            <a:endParaRPr lang="en-US" dirty="0"/>
          </a:p>
        </p:txBody>
      </p:sp>
    </p:spTree>
    <p:extLst>
      <p:ext uri="{BB962C8B-B14F-4D97-AF65-F5344CB8AC3E}">
        <p14:creationId xmlns:p14="http://schemas.microsoft.com/office/powerpoint/2010/main" val="1631930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200" baseline="0">
                <a:solidFill>
                  <a:schemeClr val="bg1"/>
                </a:solidFill>
              </a:defRPr>
            </a:lvl1pPr>
          </a:lstStyle>
          <a:p>
            <a:r>
              <a:rPr lang="en-US" noProof="0"/>
              <a:t>Click to edit Master title style</a:t>
            </a:r>
            <a:endParaRPr lang="en-GB" noProof="0"/>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7"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sp>
        <p:nvSpPr>
          <p:cNvPr id="38" name="TextBox 37"/>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solidFill>
                  <a:schemeClr val="bg1"/>
                </a:solidFill>
                <a:latin typeface="Arial" pitchFamily="34" charset="0"/>
                <a:cs typeface="Arial" pitchFamily="34" charset="0"/>
              </a:rPr>
              <a:t>PwC</a:t>
            </a:r>
          </a:p>
        </p:txBody>
      </p:sp>
      <p:cxnSp>
        <p:nvCxnSpPr>
          <p:cNvPr id="11" name="Shape 10"/>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C92633E4-2107-450C-8D5A-1AC88E9CD13F}" type="datetime1">
              <a:rPr lang="en-US" smtClean="0"/>
              <a:t>1/12/2023</a:t>
            </a:fld>
            <a:endParaRPr lang="en-US" dirty="0"/>
          </a:p>
        </p:txBody>
      </p:sp>
    </p:spTree>
    <p:extLst>
      <p:ext uri="{BB962C8B-B14F-4D97-AF65-F5344CB8AC3E}">
        <p14:creationId xmlns:p14="http://schemas.microsoft.com/office/powerpoint/2010/main" val="3911159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200">
                <a:solidFill>
                  <a:schemeClr val="bg1"/>
                </a:solidFill>
              </a:defRPr>
            </a:lvl1pPr>
          </a:lstStyle>
          <a:p>
            <a:r>
              <a:rPr lang="en-US" noProof="0"/>
              <a:t>Click to edit Master title style</a:t>
            </a:r>
            <a:endParaRPr lang="en-GB" noProof="0"/>
          </a:p>
        </p:txBody>
      </p:sp>
      <p:sp>
        <p:nvSpPr>
          <p:cNvPr id="20" name="Content Placeholder 19"/>
          <p:cNvSpPr>
            <a:spLocks noGrp="1"/>
          </p:cNvSpPr>
          <p:nvPr>
            <p:ph sz="quarter" idx="13"/>
          </p:nvPr>
        </p:nvSpPr>
        <p:spPr>
          <a:xfrm>
            <a:off x="711203" y="2819400"/>
            <a:ext cx="52831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ubtitle 2"/>
          <p:cNvSpPr>
            <a:spLocks noGrp="1"/>
          </p:cNvSpPr>
          <p:nvPr>
            <p:ph type="subTitle" idx="1"/>
          </p:nvPr>
        </p:nvSpPr>
        <p:spPr bwMode="black">
          <a:xfrm>
            <a:off x="711200" y="1905001"/>
            <a:ext cx="107696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1"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sp>
        <p:nvSpPr>
          <p:cNvPr id="32" name="TextBox 31"/>
          <p:cNvSpPr txBox="1"/>
          <p:nvPr/>
        </p:nvSpPr>
        <p:spPr>
          <a:xfrm>
            <a:off x="711200" y="6477001"/>
            <a:ext cx="3454400" cy="152400"/>
          </a:xfrm>
          <a:prstGeom prst="rect">
            <a:avLst/>
          </a:prstGeom>
          <a:noFill/>
        </p:spPr>
        <p:txBody>
          <a:bodyPr vert="horz" wrap="square" lIns="0" tIns="0" rIns="0" bIns="0" rtlCol="0" anchor="t" anchorCtr="0">
            <a:noAutofit/>
          </a:bodyPr>
          <a:lstStyle/>
          <a:p>
            <a:r>
              <a:rPr lang="en-GB" sz="1000" noProof="0" dirty="0">
                <a:solidFill>
                  <a:schemeClr val="bg1"/>
                </a:solidFill>
                <a:latin typeface="Arial" pitchFamily="34" charset="0"/>
                <a:cs typeface="Arial" pitchFamily="34" charset="0"/>
              </a:rPr>
              <a:t>PwC</a:t>
            </a:r>
          </a:p>
        </p:txBody>
      </p:sp>
      <p:cxnSp>
        <p:nvCxnSpPr>
          <p:cNvPr id="12" name="Shape 11"/>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dirty="0"/>
          </a:p>
        </p:txBody>
      </p:sp>
      <p:sp>
        <p:nvSpPr>
          <p:cNvPr id="11"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2990CEA1-5062-4A90-80E9-C6D874D17A2E}" type="datetime1">
              <a:rPr lang="en-US" smtClean="0"/>
              <a:t>1/12/2023</a:t>
            </a:fld>
            <a:endParaRPr lang="en-US" dirty="0"/>
          </a:p>
        </p:txBody>
      </p:sp>
    </p:spTree>
    <p:extLst>
      <p:ext uri="{BB962C8B-B14F-4D97-AF65-F5344CB8AC3E}">
        <p14:creationId xmlns:p14="http://schemas.microsoft.com/office/powerpoint/2010/main" val="502539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6820411" y="-3874008"/>
            <a:ext cx="152399" cy="911961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527302" y="838200"/>
            <a:ext cx="7124700" cy="914400"/>
          </a:xfrm>
        </p:spPr>
        <p:txBody>
          <a:bodyPr anchor="t" anchorCtr="0">
            <a:noAutofit/>
          </a:bodyPr>
          <a:lstStyle>
            <a:lvl1pPr>
              <a:lnSpc>
                <a:spcPct val="90000"/>
              </a:lnSpc>
              <a:defRPr sz="3200" b="1" i="1" baseline="0">
                <a:solidFill>
                  <a:schemeClr val="tx1"/>
                </a:solidFill>
              </a:defRPr>
            </a:lvl1pPr>
          </a:lstStyle>
          <a:p>
            <a:r>
              <a:rPr lang="en-GB" noProof="0"/>
              <a:t>Click to add the presentation’s main title</a:t>
            </a:r>
          </a:p>
        </p:txBody>
      </p:sp>
      <p:sp>
        <p:nvSpPr>
          <p:cNvPr id="143" name="Subtitle 2"/>
          <p:cNvSpPr>
            <a:spLocks noGrp="1"/>
          </p:cNvSpPr>
          <p:nvPr>
            <p:ph type="subTitle" idx="1" hasCustomPrompt="1"/>
          </p:nvPr>
        </p:nvSpPr>
        <p:spPr bwMode="black">
          <a:xfrm>
            <a:off x="2527302" y="1828802"/>
            <a:ext cx="7124700"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144" name="Text Placeholder 31"/>
          <p:cNvSpPr>
            <a:spLocks noGrp="1"/>
          </p:cNvSpPr>
          <p:nvPr>
            <p:ph type="body" sz="quarter" idx="10" hasCustomPrompt="1"/>
          </p:nvPr>
        </p:nvSpPr>
        <p:spPr bwMode="black">
          <a:xfrm>
            <a:off x="2527300" y="374904"/>
            <a:ext cx="5474208"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grpSp>
        <p:nvGrpSpPr>
          <p:cNvPr id="102" name="Group 101"/>
          <p:cNvGrpSpPr>
            <a:grpSpLocks noChangeAspect="1"/>
          </p:cNvGrpSpPr>
          <p:nvPr/>
        </p:nvGrpSpPr>
        <p:grpSpPr>
          <a:xfrm>
            <a:off x="1291458" y="5768684"/>
            <a:ext cx="1643044"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grpSp>
    </p:spTree>
    <p:extLst>
      <p:ext uri="{BB962C8B-B14F-4D97-AF65-F5344CB8AC3E}">
        <p14:creationId xmlns:p14="http://schemas.microsoft.com/office/powerpoint/2010/main" val="259763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2336801" y="4"/>
            <a:ext cx="98552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grpSp>
      <p:sp>
        <p:nvSpPr>
          <p:cNvPr id="31" name="Picture Placeholder 76"/>
          <p:cNvSpPr>
            <a:spLocks noGrp="1"/>
          </p:cNvSpPr>
          <p:nvPr>
            <p:ph type="pic" sz="quarter" idx="13"/>
          </p:nvPr>
        </p:nvSpPr>
        <p:spPr>
          <a:xfrm>
            <a:off x="812801" y="3048000"/>
            <a:ext cx="1219200" cy="762000"/>
          </a:xfrm>
        </p:spPr>
        <p:txBody>
          <a:bodyPr/>
          <a:lstStyle>
            <a:lvl1pPr>
              <a:defRPr sz="1400"/>
            </a:lvl1pPr>
          </a:lstStyle>
          <a:p>
            <a:r>
              <a:rPr lang="en-US" noProof="0" dirty="0"/>
              <a:t>Click icon to add picture</a:t>
            </a:r>
            <a:endParaRPr lang="en-GB" noProof="0" dirty="0"/>
          </a:p>
        </p:txBody>
      </p:sp>
      <p:grpSp>
        <p:nvGrpSpPr>
          <p:cNvPr id="3" name="Group 31"/>
          <p:cNvGrpSpPr/>
          <p:nvPr/>
        </p:nvGrpSpPr>
        <p:grpSpPr>
          <a:xfrm>
            <a:off x="652116" y="2901700"/>
            <a:ext cx="1613003"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527302"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46" name="Subtitle 2"/>
          <p:cNvSpPr>
            <a:spLocks noGrp="1"/>
          </p:cNvSpPr>
          <p:nvPr>
            <p:ph type="subTitle" idx="1" hasCustomPrompt="1"/>
          </p:nvPr>
        </p:nvSpPr>
        <p:spPr bwMode="white">
          <a:xfrm>
            <a:off x="2527302" y="1828802"/>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47"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grpSp>
        <p:nvGrpSpPr>
          <p:cNvPr id="96" name="Group 32"/>
          <p:cNvGrpSpPr/>
          <p:nvPr/>
        </p:nvGrpSpPr>
        <p:grpSpPr>
          <a:xfrm>
            <a:off x="1291456" y="6170994"/>
            <a:ext cx="12192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spTree>
    <p:extLst>
      <p:ext uri="{BB962C8B-B14F-4D97-AF65-F5344CB8AC3E}">
        <p14:creationId xmlns:p14="http://schemas.microsoft.com/office/powerpoint/2010/main" val="2764804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2336801" y="4"/>
            <a:ext cx="98552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dirty="0"/>
            </a:p>
          </p:txBody>
        </p:sp>
      </p:grpSp>
      <p:sp>
        <p:nvSpPr>
          <p:cNvPr id="54" name="Title 1"/>
          <p:cNvSpPr>
            <a:spLocks noGrp="1"/>
          </p:cNvSpPr>
          <p:nvPr>
            <p:ph type="ctrTitle" hasCustomPrompt="1"/>
          </p:nvPr>
        </p:nvSpPr>
        <p:spPr bwMode="white">
          <a:xfrm>
            <a:off x="2527302"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55" name="Subtitle 2"/>
          <p:cNvSpPr>
            <a:spLocks noGrp="1"/>
          </p:cNvSpPr>
          <p:nvPr>
            <p:ph type="subTitle" idx="1" hasCustomPrompt="1"/>
          </p:nvPr>
        </p:nvSpPr>
        <p:spPr bwMode="white">
          <a:xfrm>
            <a:off x="2527302" y="1828802"/>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56"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
        <p:nvSpPr>
          <p:cNvPr id="17" name="Picture Placeholder 76"/>
          <p:cNvSpPr>
            <a:spLocks noGrp="1"/>
          </p:cNvSpPr>
          <p:nvPr>
            <p:ph type="pic" sz="quarter" idx="13"/>
          </p:nvPr>
        </p:nvSpPr>
        <p:spPr>
          <a:xfrm>
            <a:off x="2336800" y="2899980"/>
            <a:ext cx="8432800" cy="3272223"/>
          </a:xfrm>
        </p:spPr>
        <p:txBody>
          <a:bodyPr/>
          <a:lstStyle>
            <a:lvl1pPr>
              <a:defRPr sz="1400"/>
            </a:lvl1pPr>
          </a:lstStyle>
          <a:p>
            <a:r>
              <a:rPr lang="en-US" noProof="0" dirty="0"/>
              <a:t>Click icon to add picture</a:t>
            </a:r>
            <a:endParaRPr lang="en-GB" noProof="0" dirty="0"/>
          </a:p>
        </p:txBody>
      </p:sp>
      <p:grpSp>
        <p:nvGrpSpPr>
          <p:cNvPr id="18" name="Group 32"/>
          <p:cNvGrpSpPr/>
          <p:nvPr/>
        </p:nvGrpSpPr>
        <p:grpSpPr>
          <a:xfrm>
            <a:off x="1291456" y="6170994"/>
            <a:ext cx="12192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spTree>
    <p:extLst>
      <p:ext uri="{BB962C8B-B14F-4D97-AF65-F5344CB8AC3E}">
        <p14:creationId xmlns:p14="http://schemas.microsoft.com/office/powerpoint/2010/main" val="3460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9855200" y="685804"/>
            <a:ext cx="23368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81" name="Rectangle 648"/>
          <p:cNvSpPr>
            <a:spLocks noChangeArrowheads="1"/>
          </p:cNvSpPr>
          <p:nvPr/>
        </p:nvSpPr>
        <p:spPr bwMode="gray">
          <a:xfrm>
            <a:off x="2336800" y="0"/>
            <a:ext cx="75184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83" name="Rectangle 650"/>
          <p:cNvSpPr>
            <a:spLocks noChangeArrowheads="1"/>
          </p:cNvSpPr>
          <p:nvPr/>
        </p:nvSpPr>
        <p:spPr bwMode="gray">
          <a:xfrm>
            <a:off x="2336800" y="685800"/>
            <a:ext cx="75184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50" name="Title 1"/>
          <p:cNvSpPr>
            <a:spLocks noGrp="1"/>
          </p:cNvSpPr>
          <p:nvPr>
            <p:ph type="ctrTitle" hasCustomPrompt="1"/>
          </p:nvPr>
        </p:nvSpPr>
        <p:spPr bwMode="white">
          <a:xfrm>
            <a:off x="2527302"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51" name="Subtitle 2"/>
          <p:cNvSpPr>
            <a:spLocks noGrp="1"/>
          </p:cNvSpPr>
          <p:nvPr>
            <p:ph type="subTitle" idx="1" hasCustomPrompt="1"/>
          </p:nvPr>
        </p:nvSpPr>
        <p:spPr bwMode="white">
          <a:xfrm>
            <a:off x="2527302" y="1828802"/>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52"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grpSp>
        <p:nvGrpSpPr>
          <p:cNvPr id="11" name="Group 32"/>
          <p:cNvGrpSpPr/>
          <p:nvPr/>
        </p:nvGrpSpPr>
        <p:grpSpPr>
          <a:xfrm>
            <a:off x="1291456" y="6170994"/>
            <a:ext cx="12192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dirty="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dirty="0"/>
            </a:p>
          </p:txBody>
        </p:sp>
      </p:grpSp>
    </p:spTree>
    <p:extLst>
      <p:ext uri="{BB962C8B-B14F-4D97-AF65-F5344CB8AC3E}">
        <p14:creationId xmlns:p14="http://schemas.microsoft.com/office/powerpoint/2010/main" val="1073045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sz="3200">
                <a:solidFill>
                  <a:schemeClr val="tx1"/>
                </a:solidFill>
              </a:defRPr>
            </a:lvl1pPr>
          </a:lstStyle>
          <a:p>
            <a:r>
              <a:rPr lang="en-US" noProof="0"/>
              <a:t>Click to edit Master title style</a:t>
            </a:r>
            <a:endParaRPr lang="en-GB" noProof="0"/>
          </a:p>
        </p:txBody>
      </p:sp>
      <p:sp>
        <p:nvSpPr>
          <p:cNvPr id="11" name="Text Placeholder 10"/>
          <p:cNvSpPr>
            <a:spLocks noGrp="1"/>
          </p:cNvSpPr>
          <p:nvPr>
            <p:ph type="body" sz="quarter" idx="10" hasCustomPrompt="1"/>
          </p:nvPr>
        </p:nvSpPr>
        <p:spPr>
          <a:xfrm>
            <a:off x="711200" y="5867400"/>
            <a:ext cx="6400800" cy="762000"/>
          </a:xfrm>
        </p:spPr>
        <p:txBody>
          <a:bodyPr anchor="b"/>
          <a:lstStyle>
            <a:lvl1pPr>
              <a:defRPr sz="900">
                <a:latin typeface="Arial" pitchFamily="34" charset="0"/>
                <a:cs typeface="Arial" pitchFamily="34" charset="0"/>
              </a:defRPr>
            </a:lvl1pPr>
          </a:lstStyle>
          <a:p>
            <a:pPr lvl="0"/>
            <a:r>
              <a:rPr lang="en-GB" noProof="0"/>
              <a:t>Add legal and copyright disclaimers here.</a:t>
            </a:r>
          </a:p>
        </p:txBody>
      </p:sp>
      <p:cxnSp>
        <p:nvCxnSpPr>
          <p:cNvPr id="7" name="Shape 6"/>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70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1DDC-9B6D-472B-91E4-11912FBFD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F6AA2-8D04-4A26-B587-47B9DAEEC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97171E-3FFB-4DED-8922-1FA0858356EF}"/>
              </a:ext>
            </a:extLst>
          </p:cNvPr>
          <p:cNvSpPr>
            <a:spLocks noGrp="1"/>
          </p:cNvSpPr>
          <p:nvPr>
            <p:ph type="dt" sz="half" idx="10"/>
          </p:nvPr>
        </p:nvSpPr>
        <p:spPr/>
        <p:txBody>
          <a:bodyPr/>
          <a:lstStyle/>
          <a:p>
            <a:fld id="{57970F2A-B275-4863-B37A-3764299EBF81}" type="datetime1">
              <a:rPr lang="en-US" smtClean="0"/>
              <a:t>1/12/2023</a:t>
            </a:fld>
            <a:endParaRPr lang="en-US" dirty="0"/>
          </a:p>
        </p:txBody>
      </p:sp>
      <p:sp>
        <p:nvSpPr>
          <p:cNvPr id="5" name="Footer Placeholder 4">
            <a:extLst>
              <a:ext uri="{FF2B5EF4-FFF2-40B4-BE49-F238E27FC236}">
                <a16:creationId xmlns:a16="http://schemas.microsoft.com/office/drawing/2014/main" id="{F7A4EE2F-C3E6-4B72-BBB6-0CA5702DC4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584F4-B11E-4D36-90BA-25B3A449D35D}"/>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595175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D896-7ACB-437C-A050-FF27311E2D25}"/>
              </a:ext>
            </a:extLst>
          </p:cNvPr>
          <p:cNvSpPr>
            <a:spLocks noGrp="1"/>
          </p:cNvSpPr>
          <p:nvPr>
            <p:ph type="title"/>
          </p:nvPr>
        </p:nvSpPr>
        <p:spPr>
          <a:xfrm>
            <a:off x="838200" y="328179"/>
            <a:ext cx="10515600" cy="130276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F86FBD-9B6E-4059-9F87-F71E7CD35A32}"/>
              </a:ext>
            </a:extLst>
          </p:cNvPr>
          <p:cNvSpPr>
            <a:spLocks noGrp="1"/>
          </p:cNvSpPr>
          <p:nvPr>
            <p:ph idx="1"/>
          </p:nvPr>
        </p:nvSpPr>
        <p:spPr>
          <a:xfrm>
            <a:off x="838199" y="1630940"/>
            <a:ext cx="10515601" cy="4564495"/>
          </a:xfrm>
        </p:spPr>
        <p:txBody>
          <a:bodyPr>
            <a:normAutofit/>
          </a:bodyPr>
          <a:lstStyle>
            <a:lvl1pPr>
              <a:lnSpc>
                <a:spcPct val="100000"/>
              </a:lnSpc>
              <a:spcBef>
                <a:spcPts val="0"/>
              </a:spcBef>
              <a:spcAft>
                <a:spcPts val="900"/>
              </a:spcAft>
              <a:defRPr sz="1800"/>
            </a:lvl1pPr>
            <a:lvl2pPr marL="685800" indent="-228600">
              <a:lnSpc>
                <a:spcPct val="100000"/>
              </a:lnSpc>
              <a:spcBef>
                <a:spcPts val="0"/>
              </a:spcBef>
              <a:spcAft>
                <a:spcPts val="900"/>
              </a:spcAft>
              <a:buFont typeface="Calibri" panose="020F0502020204030204" pitchFamily="34" charset="0"/>
              <a:buChar char="─"/>
              <a:defRPr sz="1800"/>
            </a:lvl2pPr>
            <a:lvl3pPr marL="1143000" indent="-228600">
              <a:lnSpc>
                <a:spcPct val="100000"/>
              </a:lnSpc>
              <a:spcBef>
                <a:spcPts val="0"/>
              </a:spcBef>
              <a:spcAft>
                <a:spcPts val="900"/>
              </a:spcAft>
              <a:buFont typeface="Courier New" panose="02070309020205020404" pitchFamily="49" charset="0"/>
              <a:buChar char="o"/>
              <a:defRPr sz="1800"/>
            </a:lvl3pPr>
            <a:lvl4pPr marL="1600200" indent="-228600">
              <a:lnSpc>
                <a:spcPct val="100000"/>
              </a:lnSpc>
              <a:spcBef>
                <a:spcPts val="0"/>
              </a:spcBef>
              <a:spcAft>
                <a:spcPts val="900"/>
              </a:spcAft>
              <a:buFont typeface="Wingdings" panose="05000000000000000000" pitchFamily="2" charset="2"/>
              <a:buChar char="ü"/>
              <a:defRPr sz="1800"/>
            </a:lvl4pPr>
            <a:lvl5pPr marL="2057400" indent="-228600">
              <a:lnSpc>
                <a:spcPct val="100000"/>
              </a:lnSpc>
              <a:spcBef>
                <a:spcPts val="0"/>
              </a:spcBef>
              <a:spcAft>
                <a:spcPts val="900"/>
              </a:spcAft>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0D62-531F-40FF-947B-9284053A18AB}"/>
              </a:ext>
            </a:extLst>
          </p:cNvPr>
          <p:cNvSpPr>
            <a:spLocks noGrp="1"/>
          </p:cNvSpPr>
          <p:nvPr>
            <p:ph type="dt" sz="half" idx="10"/>
          </p:nvPr>
        </p:nvSpPr>
        <p:spPr/>
        <p:txBody>
          <a:bodyPr/>
          <a:lstStyle/>
          <a:p>
            <a:fld id="{8D0129B9-5690-4EF7-9CFF-F88EE8A17449}" type="datetime1">
              <a:rPr lang="en-US" smtClean="0"/>
              <a:t>1/12/2023</a:t>
            </a:fld>
            <a:endParaRPr lang="en-US" dirty="0"/>
          </a:p>
        </p:txBody>
      </p:sp>
      <p:sp>
        <p:nvSpPr>
          <p:cNvPr id="5" name="Footer Placeholder 4">
            <a:extLst>
              <a:ext uri="{FF2B5EF4-FFF2-40B4-BE49-F238E27FC236}">
                <a16:creationId xmlns:a16="http://schemas.microsoft.com/office/drawing/2014/main" id="{6809AA69-93CE-47BE-B8A2-E205DACCB6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9BEDC7-975A-4323-8A99-C2B24266AE5E}"/>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13157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57061-E849-4F9C-A38E-CA9449130D10}"/>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3" name="Footer Placeholder 2">
            <a:extLst>
              <a:ext uri="{FF2B5EF4-FFF2-40B4-BE49-F238E27FC236}">
                <a16:creationId xmlns:a16="http://schemas.microsoft.com/office/drawing/2014/main" id="{946EA4D0-B60C-4685-90F3-D32B85A41A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72819C-EA54-4A8D-8B45-F92C8114882F}"/>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495287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F1C-21F0-4333-8AA9-5BE71EF97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77593-75C1-41C1-8D95-7097366DC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85F00-4F12-4237-95E8-E6ECF2125E7C}"/>
              </a:ext>
            </a:extLst>
          </p:cNvPr>
          <p:cNvSpPr>
            <a:spLocks noGrp="1"/>
          </p:cNvSpPr>
          <p:nvPr>
            <p:ph type="dt" sz="half" idx="10"/>
          </p:nvPr>
        </p:nvSpPr>
        <p:spPr/>
        <p:txBody>
          <a:bodyPr/>
          <a:lstStyle/>
          <a:p>
            <a:fld id="{88B402B8-599E-4245-8BAC-280C757BA0A2}" type="datetime1">
              <a:rPr lang="en-US" smtClean="0"/>
              <a:t>1/12/2023</a:t>
            </a:fld>
            <a:endParaRPr lang="en-US" dirty="0"/>
          </a:p>
        </p:txBody>
      </p:sp>
      <p:sp>
        <p:nvSpPr>
          <p:cNvPr id="5" name="Footer Placeholder 4">
            <a:extLst>
              <a:ext uri="{FF2B5EF4-FFF2-40B4-BE49-F238E27FC236}">
                <a16:creationId xmlns:a16="http://schemas.microsoft.com/office/drawing/2014/main" id="{D8BF1B01-2793-4FC7-8251-6C5DC283C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7AB5A-636F-4849-BE39-8F53D9F147E9}"/>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2692321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C35D-1E7E-4195-80AF-2236C25CC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D78A0-A006-4E12-BE5E-C870FE20A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27922-0A2A-452D-BFBC-D9ECAE8E3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AF68F1-E2BA-4084-A5E1-8FFDA5E45A33}"/>
              </a:ext>
            </a:extLst>
          </p:cNvPr>
          <p:cNvSpPr>
            <a:spLocks noGrp="1"/>
          </p:cNvSpPr>
          <p:nvPr>
            <p:ph type="dt" sz="half" idx="10"/>
          </p:nvPr>
        </p:nvSpPr>
        <p:spPr/>
        <p:txBody>
          <a:bodyPr/>
          <a:lstStyle/>
          <a:p>
            <a:fld id="{F1DFE240-B3CC-4906-BCE5-32075E7F1128}" type="datetime1">
              <a:rPr lang="en-US" smtClean="0"/>
              <a:t>1/12/2023</a:t>
            </a:fld>
            <a:endParaRPr lang="en-US" dirty="0"/>
          </a:p>
        </p:txBody>
      </p:sp>
      <p:sp>
        <p:nvSpPr>
          <p:cNvPr id="6" name="Footer Placeholder 5">
            <a:extLst>
              <a:ext uri="{FF2B5EF4-FFF2-40B4-BE49-F238E27FC236}">
                <a16:creationId xmlns:a16="http://schemas.microsoft.com/office/drawing/2014/main" id="{81FD2314-C5F8-442B-8089-60B7F077F5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53C8A9-996B-46FB-8A40-58DE823048FB}"/>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4093527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911E-6D04-49F0-AE2E-8AE079C97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078EA4-8B29-41B3-AB21-6DF68E60B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34FD1-7B5D-4464-9C94-C1B4399A2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B4B566-3025-45E5-B3AF-82B7346A5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FBBDB0-BBF3-492F-81C7-D751C0FE9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F5AEA-A66C-48AB-A1D2-94003127999A}"/>
              </a:ext>
            </a:extLst>
          </p:cNvPr>
          <p:cNvSpPr>
            <a:spLocks noGrp="1"/>
          </p:cNvSpPr>
          <p:nvPr>
            <p:ph type="dt" sz="half" idx="10"/>
          </p:nvPr>
        </p:nvSpPr>
        <p:spPr/>
        <p:txBody>
          <a:bodyPr/>
          <a:lstStyle/>
          <a:p>
            <a:fld id="{67E6B9F4-22AA-4E00-A84E-708BC02D5524}" type="datetime1">
              <a:rPr lang="en-US" smtClean="0"/>
              <a:t>1/12/2023</a:t>
            </a:fld>
            <a:endParaRPr lang="en-US" dirty="0"/>
          </a:p>
        </p:txBody>
      </p:sp>
      <p:sp>
        <p:nvSpPr>
          <p:cNvPr id="8" name="Footer Placeholder 7">
            <a:extLst>
              <a:ext uri="{FF2B5EF4-FFF2-40B4-BE49-F238E27FC236}">
                <a16:creationId xmlns:a16="http://schemas.microsoft.com/office/drawing/2014/main" id="{E646D315-11BB-4A6D-95CE-69F10A01B7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2289D8-96B8-472A-B87D-B1156FFEC110}"/>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3095879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D8C1-C7BF-4016-A915-AEB65C5FD1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47FE7-CC3D-4606-902E-DE32F0B6C2D9}"/>
              </a:ext>
            </a:extLst>
          </p:cNvPr>
          <p:cNvSpPr>
            <a:spLocks noGrp="1"/>
          </p:cNvSpPr>
          <p:nvPr>
            <p:ph type="dt" sz="half" idx="10"/>
          </p:nvPr>
        </p:nvSpPr>
        <p:spPr/>
        <p:txBody>
          <a:bodyPr/>
          <a:lstStyle/>
          <a:p>
            <a:fld id="{5441C552-7500-4E76-A606-01B6E483B66D}" type="datetime1">
              <a:rPr lang="en-US" smtClean="0"/>
              <a:t>1/12/2023</a:t>
            </a:fld>
            <a:endParaRPr lang="en-US" dirty="0"/>
          </a:p>
        </p:txBody>
      </p:sp>
      <p:sp>
        <p:nvSpPr>
          <p:cNvPr id="4" name="Footer Placeholder 3">
            <a:extLst>
              <a:ext uri="{FF2B5EF4-FFF2-40B4-BE49-F238E27FC236}">
                <a16:creationId xmlns:a16="http://schemas.microsoft.com/office/drawing/2014/main" id="{63036C57-664B-45F8-8EB9-612B3576A7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41D579-49FC-4DC7-B360-9CE8CB84E1D6}"/>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2517698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BCDEB-D68E-48BA-B338-91296143C7F8}"/>
              </a:ext>
            </a:extLst>
          </p:cNvPr>
          <p:cNvSpPr>
            <a:spLocks noGrp="1"/>
          </p:cNvSpPr>
          <p:nvPr>
            <p:ph type="dt" sz="half" idx="10"/>
          </p:nvPr>
        </p:nvSpPr>
        <p:spPr/>
        <p:txBody>
          <a:bodyPr/>
          <a:lstStyle/>
          <a:p>
            <a:fld id="{73D07D06-1E26-4F09-9061-2CBD41729C6D}" type="datetime1">
              <a:rPr lang="en-US" smtClean="0"/>
              <a:t>1/12/2023</a:t>
            </a:fld>
            <a:endParaRPr lang="en-US" dirty="0"/>
          </a:p>
        </p:txBody>
      </p:sp>
      <p:sp>
        <p:nvSpPr>
          <p:cNvPr id="3" name="Footer Placeholder 2">
            <a:extLst>
              <a:ext uri="{FF2B5EF4-FFF2-40B4-BE49-F238E27FC236}">
                <a16:creationId xmlns:a16="http://schemas.microsoft.com/office/drawing/2014/main" id="{EA32B1D3-224F-431B-8303-2ACB900181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9B8D75-7DE4-4F21-943F-8D643E7284ED}"/>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3078134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E34E-801A-4021-A59D-0F2F616B3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A61F25-6C22-4ABC-8A82-D9CDB9F3C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63808-85D3-4CA0-B597-9942BE4C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985B3-A286-4AC8-AE5C-E14D4F799B74}"/>
              </a:ext>
            </a:extLst>
          </p:cNvPr>
          <p:cNvSpPr>
            <a:spLocks noGrp="1"/>
          </p:cNvSpPr>
          <p:nvPr>
            <p:ph type="dt" sz="half" idx="10"/>
          </p:nvPr>
        </p:nvSpPr>
        <p:spPr/>
        <p:txBody>
          <a:bodyPr/>
          <a:lstStyle/>
          <a:p>
            <a:fld id="{B0954B34-15AE-4FD3-940B-F6B9A083C774}" type="datetime1">
              <a:rPr lang="en-US" smtClean="0"/>
              <a:t>1/12/2023</a:t>
            </a:fld>
            <a:endParaRPr lang="en-US" dirty="0"/>
          </a:p>
        </p:txBody>
      </p:sp>
      <p:sp>
        <p:nvSpPr>
          <p:cNvPr id="6" name="Footer Placeholder 5">
            <a:extLst>
              <a:ext uri="{FF2B5EF4-FFF2-40B4-BE49-F238E27FC236}">
                <a16:creationId xmlns:a16="http://schemas.microsoft.com/office/drawing/2014/main" id="{621C6DD4-5F36-41BB-A0D9-2C184EB9D0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4AD662-A7EB-4F37-887F-7DBF43DE9080}"/>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143140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E266-A34B-435D-9EEB-777BA6E35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3F6DA-FCB6-4355-8458-0E0F029CA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C05AA-4721-4EFC-ADB4-45631A6F4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A8EF3-9318-4616-8598-619A583A1963}"/>
              </a:ext>
            </a:extLst>
          </p:cNvPr>
          <p:cNvSpPr>
            <a:spLocks noGrp="1"/>
          </p:cNvSpPr>
          <p:nvPr>
            <p:ph type="dt" sz="half" idx="10"/>
          </p:nvPr>
        </p:nvSpPr>
        <p:spPr/>
        <p:txBody>
          <a:bodyPr/>
          <a:lstStyle/>
          <a:p>
            <a:fld id="{9AD11DE2-15F5-4D03-98E3-1A78F2A8E59D}" type="datetime1">
              <a:rPr lang="en-US" smtClean="0"/>
              <a:t>1/12/2023</a:t>
            </a:fld>
            <a:endParaRPr lang="en-US" dirty="0"/>
          </a:p>
        </p:txBody>
      </p:sp>
      <p:sp>
        <p:nvSpPr>
          <p:cNvPr id="6" name="Footer Placeholder 5">
            <a:extLst>
              <a:ext uri="{FF2B5EF4-FFF2-40B4-BE49-F238E27FC236}">
                <a16:creationId xmlns:a16="http://schemas.microsoft.com/office/drawing/2014/main" id="{AEAA9840-CD6E-4B37-BDE9-D898B1F898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46DC6-F087-4B1D-8DFC-9E6FCE25025C}"/>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4523879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C23B-7763-4CD3-93B2-7615A46E16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7A1C1-B9D3-400C-AFC2-86C5AE306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92230-3C96-434D-8373-DFEAA7026909}"/>
              </a:ext>
            </a:extLst>
          </p:cNvPr>
          <p:cNvSpPr>
            <a:spLocks noGrp="1"/>
          </p:cNvSpPr>
          <p:nvPr>
            <p:ph type="dt" sz="half" idx="10"/>
          </p:nvPr>
        </p:nvSpPr>
        <p:spPr/>
        <p:txBody>
          <a:bodyPr/>
          <a:lstStyle/>
          <a:p>
            <a:fld id="{35BFA0DD-28E8-4E18-B7F6-B5A3D4DD896A}" type="datetime1">
              <a:rPr lang="en-US" smtClean="0"/>
              <a:t>1/12/2023</a:t>
            </a:fld>
            <a:endParaRPr lang="en-US" dirty="0"/>
          </a:p>
        </p:txBody>
      </p:sp>
      <p:sp>
        <p:nvSpPr>
          <p:cNvPr id="5" name="Footer Placeholder 4">
            <a:extLst>
              <a:ext uri="{FF2B5EF4-FFF2-40B4-BE49-F238E27FC236}">
                <a16:creationId xmlns:a16="http://schemas.microsoft.com/office/drawing/2014/main" id="{E1E9DAAD-4D45-4E2C-A8AA-6977576428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17DB4D-313A-49E7-B505-90C69A948EBB}"/>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2144844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D98759-2137-4E81-8EE8-6AC614A8E2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093B3-BF5E-4302-B377-5E0EDD3F3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5E509-3249-479D-8FBA-9F8C0C92A93F}"/>
              </a:ext>
            </a:extLst>
          </p:cNvPr>
          <p:cNvSpPr>
            <a:spLocks noGrp="1"/>
          </p:cNvSpPr>
          <p:nvPr>
            <p:ph type="dt" sz="half" idx="10"/>
          </p:nvPr>
        </p:nvSpPr>
        <p:spPr/>
        <p:txBody>
          <a:bodyPr/>
          <a:lstStyle/>
          <a:p>
            <a:fld id="{9B710330-0C41-4753-8C8D-437D20663294}" type="datetime1">
              <a:rPr lang="en-US" smtClean="0"/>
              <a:t>1/12/2023</a:t>
            </a:fld>
            <a:endParaRPr lang="en-US" dirty="0"/>
          </a:p>
        </p:txBody>
      </p:sp>
      <p:sp>
        <p:nvSpPr>
          <p:cNvPr id="5" name="Footer Placeholder 4">
            <a:extLst>
              <a:ext uri="{FF2B5EF4-FFF2-40B4-BE49-F238E27FC236}">
                <a16:creationId xmlns:a16="http://schemas.microsoft.com/office/drawing/2014/main" id="{0783662F-3392-497E-BEB3-36D4199E94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C3921C-52A2-473C-B66E-4650907B4B57}"/>
              </a:ext>
            </a:extLst>
          </p:cNvPr>
          <p:cNvSpPr>
            <a:spLocks noGrp="1"/>
          </p:cNvSpPr>
          <p:nvPr>
            <p:ph type="sldNum" sz="quarter" idx="12"/>
          </p:nvPr>
        </p:nvSpPr>
        <p:spPr/>
        <p:txBody>
          <a:bodyPr/>
          <a:lstStyle/>
          <a:p>
            <a:fld id="{3DC3418A-42AA-4B55-8A7B-21B98EEAE299}" type="slidenum">
              <a:rPr lang="en-US" smtClean="0"/>
              <a:t>‹#›</a:t>
            </a:fld>
            <a:endParaRPr lang="en-US" dirty="0"/>
          </a:p>
        </p:txBody>
      </p:sp>
    </p:spTree>
    <p:extLst>
      <p:ext uri="{BB962C8B-B14F-4D97-AF65-F5344CB8AC3E}">
        <p14:creationId xmlns:p14="http://schemas.microsoft.com/office/powerpoint/2010/main" val="213992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9F1028DC-36E7-4DB8-AF41-A017AA4A1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4450" y="430213"/>
            <a:ext cx="1373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7B05A85C-D5AE-48E4-994C-091DCA3979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8"/>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a:t>Click to edit Master text styles</a:t>
            </a:r>
          </a:p>
        </p:txBody>
      </p:sp>
      <p:sp>
        <p:nvSpPr>
          <p:cNvPr id="9" name="Date Placeholder 3">
            <a:extLst>
              <a:ext uri="{FF2B5EF4-FFF2-40B4-BE49-F238E27FC236}">
                <a16:creationId xmlns:a16="http://schemas.microsoft.com/office/drawing/2014/main" id="{4B388897-42EF-4663-8BDE-56E881D9389B}"/>
              </a:ext>
            </a:extLst>
          </p:cNvPr>
          <p:cNvSpPr>
            <a:spLocks noGrp="1"/>
          </p:cNvSpPr>
          <p:nvPr>
            <p:ph type="dt" sz="half" idx="10"/>
          </p:nvPr>
        </p:nvSpPr>
        <p:spPr>
          <a:xfrm>
            <a:off x="685800" y="5907024"/>
            <a:ext cx="2743200"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6335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D3B3-5222-4435-96F1-1A38005D6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C7B11-166A-4E45-896D-C3AB5BC45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ECAE8D-5A76-4146-85A5-546952B8D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2E1AA-338B-4EB3-A253-8DFB6F55CD77}"/>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6" name="Footer Placeholder 5">
            <a:extLst>
              <a:ext uri="{FF2B5EF4-FFF2-40B4-BE49-F238E27FC236}">
                <a16:creationId xmlns:a16="http://schemas.microsoft.com/office/drawing/2014/main" id="{130DB938-EEB5-4738-86DB-C3845FA207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B9C24-91A5-4D54-A394-6DA1B447D07F}"/>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567998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D68F8C8-9E9B-4D08-A10E-DC30083D7F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1371600" y="6300216"/>
            <a:ext cx="6922008"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4D356DA0-9A48-43CE-A604-97E664BF3072}"/>
              </a:ext>
            </a:extLst>
          </p:cNvPr>
          <p:cNvSpPr>
            <a:spLocks noGrp="1"/>
          </p:cNvSpPr>
          <p:nvPr>
            <p:ph type="sldNum" sz="quarter" idx="14"/>
          </p:nvPr>
        </p:nvSpPr>
        <p:spPr/>
        <p:txBody>
          <a:bodyPr/>
          <a:lstStyle>
            <a:lvl1pPr>
              <a:defRPr/>
            </a:lvl1pPr>
          </a:lstStyle>
          <a:p>
            <a:pPr>
              <a:defRPr/>
            </a:pPr>
            <a:fld id="{0429AD24-A95F-40C2-90F4-73C22E102176}" type="slidenum">
              <a:rPr lang="en-US" altLang="en-US"/>
              <a:pPr>
                <a:defRPr/>
              </a:pPr>
              <a:t>‹#›</a:t>
            </a:fld>
            <a:endParaRPr lang="en-US" altLang="en-US" dirty="0"/>
          </a:p>
        </p:txBody>
      </p:sp>
    </p:spTree>
    <p:extLst>
      <p:ext uri="{BB962C8B-B14F-4D97-AF65-F5344CB8AC3E}">
        <p14:creationId xmlns:p14="http://schemas.microsoft.com/office/powerpoint/2010/main" val="237931248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DE31623-0398-4756-AD0E-EE031CC160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685800"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1371600" y="6300216"/>
            <a:ext cx="6922008"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Click to edit Master text styles</a:t>
            </a:r>
          </a:p>
        </p:txBody>
      </p:sp>
      <p:sp>
        <p:nvSpPr>
          <p:cNvPr id="9" name="Content Placeholder 2"/>
          <p:cNvSpPr>
            <a:spLocks noGrp="1"/>
          </p:cNvSpPr>
          <p:nvPr>
            <p:ph sz="half" idx="14"/>
          </p:nvPr>
        </p:nvSpPr>
        <p:spPr>
          <a:xfrm>
            <a:off x="6167438" y="1825625"/>
            <a:ext cx="5212080" cy="4114800"/>
          </a:xfrm>
        </p:spPr>
        <p:txBody>
          <a:bodyPr>
            <a:normAutofit/>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61750258-C174-48B6-8BCE-48083C128BD1}"/>
              </a:ext>
            </a:extLst>
          </p:cNvPr>
          <p:cNvSpPr>
            <a:spLocks noGrp="1"/>
          </p:cNvSpPr>
          <p:nvPr>
            <p:ph type="sldNum" sz="quarter" idx="15"/>
          </p:nvPr>
        </p:nvSpPr>
        <p:spPr/>
        <p:txBody>
          <a:bodyPr/>
          <a:lstStyle>
            <a:lvl1pPr>
              <a:defRPr/>
            </a:lvl1pPr>
          </a:lstStyle>
          <a:p>
            <a:pPr>
              <a:defRPr/>
            </a:pPr>
            <a:fld id="{AD214450-53DA-4A17-A5DA-E357DA282536}" type="slidenum">
              <a:rPr lang="en-US" altLang="en-US"/>
              <a:pPr>
                <a:defRPr/>
              </a:pPr>
              <a:t>‹#›</a:t>
            </a:fld>
            <a:endParaRPr lang="en-US" altLang="en-US" dirty="0"/>
          </a:p>
        </p:txBody>
      </p:sp>
    </p:spTree>
    <p:extLst>
      <p:ext uri="{BB962C8B-B14F-4D97-AF65-F5344CB8AC3E}">
        <p14:creationId xmlns:p14="http://schemas.microsoft.com/office/powerpoint/2010/main" val="2210288120"/>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2BA9DA6-1723-488A-AD30-B6C11DA8BA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57200"/>
            <a:ext cx="10817352" cy="1033272"/>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685800" y="1828800"/>
            <a:ext cx="5212080"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8529" y="1828800"/>
            <a:ext cx="5183188" cy="548640"/>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7"/>
          <p:cNvSpPr>
            <a:spLocks noGrp="1"/>
          </p:cNvSpPr>
          <p:nvPr>
            <p:ph type="body" sz="quarter" idx="13"/>
          </p:nvPr>
        </p:nvSpPr>
        <p:spPr>
          <a:xfrm>
            <a:off x="1371600" y="6300216"/>
            <a:ext cx="6922008"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3"/>
          <p:cNvSpPr>
            <a:spLocks noGrp="1"/>
          </p:cNvSpPr>
          <p:nvPr>
            <p:ph sz="half" idx="14"/>
          </p:nvPr>
        </p:nvSpPr>
        <p:spPr>
          <a:xfrm>
            <a:off x="6268529" y="2423541"/>
            <a:ext cx="5212080" cy="3502152"/>
          </a:xfrm>
        </p:spPr>
        <p:txBody>
          <a:bodyPr/>
          <a:lstStyle>
            <a:lvl1pPr marL="228600" indent="-228600">
              <a:lnSpc>
                <a:spcPct val="110000"/>
              </a:lnSpc>
              <a:buSzPct val="100000"/>
              <a:defRPr sz="1600"/>
            </a:lvl1pPr>
            <a:lvl2pPr marL="514350" indent="-228600">
              <a:defRPr sz="1600"/>
            </a:lvl2pPr>
            <a:lvl3pPr marL="800100" indent="-228600">
              <a:defRPr sz="1600"/>
            </a:lvl3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5DB9582-E655-4540-9108-EF325C2FAC57}"/>
              </a:ext>
            </a:extLst>
          </p:cNvPr>
          <p:cNvSpPr>
            <a:spLocks noGrp="1"/>
          </p:cNvSpPr>
          <p:nvPr>
            <p:ph type="sldNum" sz="quarter" idx="15"/>
          </p:nvPr>
        </p:nvSpPr>
        <p:spPr/>
        <p:txBody>
          <a:bodyPr/>
          <a:lstStyle>
            <a:lvl1pPr>
              <a:defRPr/>
            </a:lvl1pPr>
          </a:lstStyle>
          <a:p>
            <a:pPr>
              <a:defRPr/>
            </a:pPr>
            <a:fld id="{EC0D9692-B8ED-4892-B9B0-7A6D1D4D5639}" type="slidenum">
              <a:rPr lang="en-US" altLang="en-US"/>
              <a:pPr>
                <a:defRPr/>
              </a:pPr>
              <a:t>‹#›</a:t>
            </a:fld>
            <a:endParaRPr lang="en-US" altLang="en-US" dirty="0"/>
          </a:p>
        </p:txBody>
      </p:sp>
    </p:spTree>
    <p:extLst>
      <p:ext uri="{BB962C8B-B14F-4D97-AF65-F5344CB8AC3E}">
        <p14:creationId xmlns:p14="http://schemas.microsoft.com/office/powerpoint/2010/main" val="3503607033"/>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1287F643-9530-4E14-A072-45065AEC9B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Text Placeholder 10"/>
          <p:cNvSpPr>
            <a:spLocks noGrp="1"/>
          </p:cNvSpPr>
          <p:nvPr>
            <p:ph type="body" sz="quarter" idx="16"/>
          </p:nvPr>
        </p:nvSpPr>
        <p:spPr>
          <a:xfrm>
            <a:off x="685800"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
          </p:nvPr>
        </p:nvSpPr>
        <p:spPr>
          <a:xfrm>
            <a:off x="685800" y="1828800"/>
            <a:ext cx="3355848" cy="371102"/>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p:cNvSpPr>
            <a:spLocks noGrp="1"/>
          </p:cNvSpPr>
          <p:nvPr>
            <p:ph type="body" idx="19"/>
          </p:nvPr>
        </p:nvSpPr>
        <p:spPr>
          <a:xfrm>
            <a:off x="4402836" y="1828800"/>
            <a:ext cx="3355848"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20"/>
          </p:nvPr>
        </p:nvSpPr>
        <p:spPr>
          <a:xfrm>
            <a:off x="8138096" y="1828800"/>
            <a:ext cx="3319272" cy="374904"/>
          </a:xfrm>
        </p:spPr>
        <p:txBody>
          <a:bodyPr anchor="t"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21"/>
          </p:nvPr>
        </p:nvSpPr>
        <p:spPr>
          <a:xfrm>
            <a:off x="1371600" y="6300216"/>
            <a:ext cx="6922008" cy="557784"/>
          </a:xfrm>
        </p:spPr>
        <p:txBody>
          <a:bodyPr lIns="91440" anchor="ctr"/>
          <a:lstStyle>
            <a:lvl1pPr marL="0" indent="0">
              <a:buNone/>
              <a:defRPr sz="800"/>
            </a:lvl1pPr>
            <a:lvl2pPr marL="228600" indent="0">
              <a:buNone/>
              <a:defRPr/>
            </a:lvl2pPr>
          </a:lstStyle>
          <a:p>
            <a:pPr lvl="0"/>
            <a:r>
              <a:rPr lang="en-US"/>
              <a:t>Click to edit Master text styles</a:t>
            </a:r>
          </a:p>
        </p:txBody>
      </p:sp>
      <p:sp>
        <p:nvSpPr>
          <p:cNvPr id="17" name="Text Placeholder 10"/>
          <p:cNvSpPr>
            <a:spLocks noGrp="1"/>
          </p:cNvSpPr>
          <p:nvPr>
            <p:ph type="body" sz="quarter" idx="22"/>
          </p:nvPr>
        </p:nvSpPr>
        <p:spPr>
          <a:xfrm>
            <a:off x="4402709"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23"/>
          </p:nvPr>
        </p:nvSpPr>
        <p:spPr>
          <a:xfrm>
            <a:off x="8138096" y="2248281"/>
            <a:ext cx="3355975" cy="3502152"/>
          </a:xfrm>
        </p:spPr>
        <p:txBody>
          <a:bodyPr/>
          <a:lstStyle>
            <a:lvl1pPr marL="228600" indent="-228600">
              <a:lnSpc>
                <a:spcPct val="110000"/>
              </a:lnSpc>
              <a:buSzPct val="100000"/>
              <a:defRPr sz="1600"/>
            </a:lvl1pPr>
            <a:lvl2pPr marL="571500" indent="-285750">
              <a:defRPr sz="1600"/>
            </a:lvl2pPr>
            <a:lvl3pPr marL="857250" indent="-228600">
              <a:defRPr sz="1600"/>
            </a:lvl3pPr>
            <a:lvl4pPr>
              <a:lnSpc>
                <a:spcPct val="100000"/>
              </a:lnSpc>
              <a:spcBef>
                <a:spcPts val="1200"/>
              </a:spcBef>
              <a:spcAft>
                <a:spcPts val="100"/>
              </a:spcAft>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51EEA34E-6F5D-4BF7-9E49-5E08F0F79600}"/>
              </a:ext>
            </a:extLst>
          </p:cNvPr>
          <p:cNvSpPr>
            <a:spLocks noGrp="1"/>
          </p:cNvSpPr>
          <p:nvPr>
            <p:ph type="sldNum" sz="quarter" idx="24"/>
          </p:nvPr>
        </p:nvSpPr>
        <p:spPr/>
        <p:txBody>
          <a:bodyPr/>
          <a:lstStyle>
            <a:lvl1pPr>
              <a:defRPr/>
            </a:lvl1pPr>
          </a:lstStyle>
          <a:p>
            <a:pPr>
              <a:defRPr/>
            </a:pPr>
            <a:fld id="{76C21714-CE67-4EC9-91B4-8ECA6F00B7D1}" type="slidenum">
              <a:rPr lang="en-US" altLang="en-US"/>
              <a:pPr>
                <a:defRPr/>
              </a:pPr>
              <a:t>‹#›</a:t>
            </a:fld>
            <a:endParaRPr lang="en-US" altLang="en-US" dirty="0"/>
          </a:p>
        </p:txBody>
      </p:sp>
    </p:spTree>
    <p:extLst>
      <p:ext uri="{BB962C8B-B14F-4D97-AF65-F5344CB8AC3E}">
        <p14:creationId xmlns:p14="http://schemas.microsoft.com/office/powerpoint/2010/main" val="247438497"/>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9EF7EDE-5869-4C28-8F05-FE3C791236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685800" y="1102936"/>
            <a:ext cx="10790238" cy="424140"/>
          </a:xfrm>
        </p:spPr>
        <p:txBody>
          <a:bodyPr anchor="t" anchorCtr="0">
            <a:normAutofit/>
          </a:bodyPr>
          <a:lstStyle>
            <a:lvl1pPr marL="0" indent="0">
              <a:buNone/>
              <a:defRPr sz="2200"/>
            </a:lvl1pPr>
            <a:lvl2pPr>
              <a:defRPr sz="2400"/>
            </a:lvl2pPr>
            <a:lvl3pPr>
              <a:defRPr sz="2400"/>
            </a:lvl3pPr>
            <a:lvl4pPr>
              <a:defRPr sz="2400"/>
            </a:lvl4pPr>
            <a:lvl5pPr>
              <a:defRPr sz="2400"/>
            </a:lvl5pPr>
          </a:lstStyle>
          <a:p>
            <a:pPr lvl="0"/>
            <a:r>
              <a:rPr lang="en-US"/>
              <a:t>Click to edit Master text styles</a:t>
            </a:r>
          </a:p>
        </p:txBody>
      </p:sp>
      <p:sp>
        <p:nvSpPr>
          <p:cNvPr id="2" name="Title 1"/>
          <p:cNvSpPr>
            <a:spLocks noGrp="1"/>
          </p:cNvSpPr>
          <p:nvPr>
            <p:ph type="title"/>
          </p:nvPr>
        </p:nvSpPr>
        <p:spPr>
          <a:xfrm>
            <a:off x="685800" y="457200"/>
            <a:ext cx="10789920" cy="608877"/>
          </a:xfrm>
        </p:spPr>
        <p:txBody>
          <a:bodyPr/>
          <a:lstStyle>
            <a:lvl1pPr>
              <a:defRPr sz="3200"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marL="1028700" indent="-285750">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4"/>
          </p:nvPr>
        </p:nvSpPr>
        <p:spPr>
          <a:xfrm>
            <a:off x="1371600" y="6300216"/>
            <a:ext cx="6922008" cy="557784"/>
          </a:xfrm>
        </p:spPr>
        <p:txBody>
          <a:bodyPr lIns="91440" anchor="ctr"/>
          <a:lstStyle>
            <a:lvl1pPr marL="0" indent="0">
              <a:buNone/>
              <a:defRPr sz="800">
                <a:latin typeface="Arial" panose="020B0604020202020204" pitchFamily="34" charset="0"/>
                <a:cs typeface="Arial" panose="020B0604020202020204" pitchFamily="34" charset="0"/>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E154E2-2A68-4F24-BD98-DE149043689D}"/>
              </a:ext>
            </a:extLst>
          </p:cNvPr>
          <p:cNvSpPr>
            <a:spLocks noGrp="1"/>
          </p:cNvSpPr>
          <p:nvPr>
            <p:ph type="sldNum" sz="quarter" idx="15"/>
          </p:nvPr>
        </p:nvSpPr>
        <p:spPr/>
        <p:txBody>
          <a:bodyPr/>
          <a:lstStyle>
            <a:lvl1pPr>
              <a:defRPr/>
            </a:lvl1pPr>
          </a:lstStyle>
          <a:p>
            <a:pPr>
              <a:defRPr/>
            </a:pPr>
            <a:fld id="{0F792115-6B54-47A4-9A7E-00CC6A472D1E}" type="slidenum">
              <a:rPr lang="en-US" altLang="en-US"/>
              <a:pPr>
                <a:defRPr/>
              </a:pPr>
              <a:t>‹#›</a:t>
            </a:fld>
            <a:endParaRPr lang="en-US" altLang="en-US" dirty="0"/>
          </a:p>
        </p:txBody>
      </p:sp>
    </p:spTree>
    <p:extLst>
      <p:ext uri="{BB962C8B-B14F-4D97-AF65-F5344CB8AC3E}">
        <p14:creationId xmlns:p14="http://schemas.microsoft.com/office/powerpoint/2010/main" val="1201749382"/>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22B55D2-5801-4E87-8B6F-8C2B13FB5C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A9B06853-37F6-4A88-839D-391A02AD5793}"/>
              </a:ext>
            </a:extLst>
          </p:cNvPr>
          <p:cNvSpPr>
            <a:spLocks noGrp="1"/>
          </p:cNvSpPr>
          <p:nvPr>
            <p:ph type="sldNum" sz="quarter" idx="10"/>
          </p:nvPr>
        </p:nvSpPr>
        <p:spPr/>
        <p:txBody>
          <a:bodyPr/>
          <a:lstStyle>
            <a:lvl1pPr>
              <a:defRPr/>
            </a:lvl1pPr>
          </a:lstStyle>
          <a:p>
            <a:pPr>
              <a:defRPr/>
            </a:pPr>
            <a:fld id="{6ED64D0A-7D36-48F3-A7FF-E724D877FF2D}" type="slidenum">
              <a:rPr lang="en-US" altLang="en-US"/>
              <a:pPr>
                <a:defRPr/>
              </a:pPr>
              <a:t>‹#›</a:t>
            </a:fld>
            <a:endParaRPr lang="en-US" altLang="en-US" dirty="0"/>
          </a:p>
        </p:txBody>
      </p:sp>
    </p:spTree>
    <p:extLst>
      <p:ext uri="{BB962C8B-B14F-4D97-AF65-F5344CB8AC3E}">
        <p14:creationId xmlns:p14="http://schemas.microsoft.com/office/powerpoint/2010/main" val="3286196929"/>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D3AD1F-66CB-48B8-B924-52CADF738312}"/>
              </a:ext>
            </a:extLst>
          </p:cNvPr>
          <p:cNvSpPr/>
          <p:nvPr userDrawn="1"/>
        </p:nvSpPr>
        <p:spPr>
          <a:xfrm>
            <a:off x="8769350" y="0"/>
            <a:ext cx="34655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pPr algn="ctr" eaLnBrk="1" fontAlgn="auto" hangingPunct="1">
              <a:spcBef>
                <a:spcPts val="0"/>
              </a:spcBef>
              <a:spcAft>
                <a:spcPts val="0"/>
              </a:spcAft>
              <a:defRPr/>
            </a:pPr>
            <a:endParaRPr lang="en-US" dirty="0">
              <a:solidFill>
                <a:srgbClr val="FFFFFF"/>
              </a:solidFill>
            </a:endParaRPr>
          </a:p>
        </p:txBody>
      </p:sp>
      <p:pic>
        <p:nvPicPr>
          <p:cNvPr id="8" name="Picture 4">
            <a:extLst>
              <a:ext uri="{FF2B5EF4-FFF2-40B4-BE49-F238E27FC236}">
                <a16:creationId xmlns:a16="http://schemas.microsoft.com/office/drawing/2014/main" id="{7D8B02AB-D22B-4617-8A2C-1E377197C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3500" y="6300788"/>
            <a:ext cx="382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57200"/>
            <a:ext cx="7653528" cy="1033272"/>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979408" y="1252728"/>
            <a:ext cx="2761488" cy="4736592"/>
          </a:xfrm>
        </p:spPr>
        <p:txBody>
          <a:bodyPr/>
          <a:lstStyle>
            <a:lvl1pPr marL="0" indent="0">
              <a:buNone/>
              <a:defRPr sz="1400"/>
            </a:lvl1pPr>
            <a:lvl2pPr marL="228600" indent="-228600">
              <a:defRPr sz="1600"/>
            </a:lvl2pPr>
            <a:lvl3pPr marL="457200">
              <a:defRPr sz="1600"/>
            </a:lvl3pPr>
            <a:lvl4pPr>
              <a:lnSpc>
                <a:spcPct val="100000"/>
              </a:lnSpc>
              <a:spcBef>
                <a:spcPts val="1200"/>
              </a:spcBef>
              <a:spcAft>
                <a:spcPts val="200"/>
              </a:spcAft>
              <a:defRPr sz="1200"/>
            </a:lvl4pPr>
            <a:lvl5pPr>
              <a:defRPr sz="1100"/>
            </a:lvl5pPr>
            <a:lvl6pPr>
              <a:defRPr sz="14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685800" y="1828800"/>
            <a:ext cx="7616952" cy="4114800"/>
          </a:xfrm>
        </p:spPr>
        <p:txBody>
          <a:bodyPr>
            <a:normAutofit/>
          </a:bodyPr>
          <a:lstStyle>
            <a:lvl1pPr>
              <a:lnSpc>
                <a:spcPct val="110000"/>
              </a:lnSpc>
              <a:defRPr/>
            </a:lvl1pPr>
            <a:lvl4pPr>
              <a:lnSpc>
                <a:spcPct val="100000"/>
              </a:lnSpc>
              <a:spcBef>
                <a:spcPts val="1200"/>
              </a:spcBef>
              <a:spcAft>
                <a:spcPts val="200"/>
              </a:spcAft>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20"/>
          </p:nvPr>
        </p:nvSpPr>
        <p:spPr>
          <a:xfrm>
            <a:off x="8979408" y="484632"/>
            <a:ext cx="2743200" cy="530352"/>
          </a:xfrm>
        </p:spPr>
        <p:txBody>
          <a:bodyPr anchor="b" anchorCtr="0"/>
          <a:lstStyle>
            <a:lvl1pPr marL="0" indent="0">
              <a:buNone/>
              <a:defRPr sz="1600" b="1"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21"/>
          </p:nvPr>
        </p:nvSpPr>
        <p:spPr>
          <a:xfrm>
            <a:off x="1371600" y="6300216"/>
            <a:ext cx="6922008" cy="557784"/>
          </a:xfrm>
        </p:spPr>
        <p:txBody>
          <a:bodyPr lIns="91440" anchor="ctr"/>
          <a:lstStyle>
            <a:lvl1pPr marL="0" indent="0">
              <a:buNone/>
              <a:defRPr sz="800"/>
            </a:lvl1pPr>
          </a:lstStyle>
          <a:p>
            <a:pPr lvl="0"/>
            <a:r>
              <a:rPr lang="en-US"/>
              <a:t>Click to edit Master text styles</a:t>
            </a:r>
          </a:p>
        </p:txBody>
      </p:sp>
      <p:sp>
        <p:nvSpPr>
          <p:cNvPr id="12" name="Slide Number Placeholder 6">
            <a:extLst>
              <a:ext uri="{FF2B5EF4-FFF2-40B4-BE49-F238E27FC236}">
                <a16:creationId xmlns:a16="http://schemas.microsoft.com/office/drawing/2014/main" id="{97721488-13F6-4465-B8D3-E701762D9E15}"/>
              </a:ext>
            </a:extLst>
          </p:cNvPr>
          <p:cNvSpPr>
            <a:spLocks noGrp="1"/>
          </p:cNvSpPr>
          <p:nvPr>
            <p:ph type="sldNum" sz="quarter" idx="22"/>
          </p:nvPr>
        </p:nvSpPr>
        <p:spPr/>
        <p:txBody>
          <a:bodyPr/>
          <a:lstStyle>
            <a:lvl1pPr>
              <a:defRPr/>
            </a:lvl1pPr>
          </a:lstStyle>
          <a:p>
            <a:pPr>
              <a:defRPr/>
            </a:pPr>
            <a:fld id="{3C0BF8E3-2CF8-4756-9CF2-14DA958D510B}" type="slidenum">
              <a:rPr lang="en-US" altLang="en-US"/>
              <a:pPr>
                <a:defRPr/>
              </a:pPr>
              <a:t>‹#›</a:t>
            </a:fld>
            <a:endParaRPr lang="en-US" altLang="en-US" dirty="0"/>
          </a:p>
        </p:txBody>
      </p:sp>
    </p:spTree>
    <p:extLst>
      <p:ext uri="{BB962C8B-B14F-4D97-AF65-F5344CB8AC3E}">
        <p14:creationId xmlns:p14="http://schemas.microsoft.com/office/powerpoint/2010/main" val="290622162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Video-Fullscreen">
    <p:bg>
      <p:bgPr>
        <a:solidFill>
          <a:schemeClr val="tx2"/>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770EC82-B5BE-47B2-AA72-54BA1D6CC25D}"/>
              </a:ext>
            </a:extLst>
          </p:cNvPr>
          <p:cNvSpPr txBox="1">
            <a:spLocks/>
          </p:cNvSpPr>
          <p:nvPr userDrawn="1"/>
        </p:nvSpPr>
        <p:spPr>
          <a:xfrm>
            <a:off x="1335088" y="6396038"/>
            <a:ext cx="1185862" cy="276225"/>
          </a:xfrm>
          <a:prstGeom prst="rect">
            <a:avLst/>
          </a:prstGeom>
        </p:spPr>
        <p:txBody>
          <a:bodyPr lIns="4572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rPr>
              <a:t>mwe.com</a:t>
            </a:r>
          </a:p>
        </p:txBody>
      </p:sp>
      <p:sp>
        <p:nvSpPr>
          <p:cNvPr id="2" name="Title 1"/>
          <p:cNvSpPr>
            <a:spLocks noGrp="1"/>
          </p:cNvSpPr>
          <p:nvPr>
            <p:ph type="title"/>
          </p:nvPr>
        </p:nvSpPr>
        <p:spPr>
          <a:xfrm>
            <a:off x="0" y="5943600"/>
            <a:ext cx="12188952" cy="914400"/>
          </a:xfrm>
          <a:solidFill>
            <a:schemeClr val="accent1"/>
          </a:solidFill>
        </p:spPr>
        <p:txBody>
          <a:bodyPr lIns="914400" rIns="685800" anchor="ctr"/>
          <a:lstStyle>
            <a:lvl1pPr algn="r">
              <a:defRPr sz="2400">
                <a:solidFill>
                  <a:schemeClr val="bg1"/>
                </a:solidFill>
              </a:defRPr>
            </a:lvl1pPr>
          </a:lstStyle>
          <a:p>
            <a:r>
              <a:rPr lang="en-US"/>
              <a:t>Click to edit Master title style</a:t>
            </a:r>
            <a:endParaRPr lang="en-US" dirty="0"/>
          </a:p>
        </p:txBody>
      </p:sp>
      <p:sp>
        <p:nvSpPr>
          <p:cNvPr id="10" name="Media Placeholder 9"/>
          <p:cNvSpPr>
            <a:spLocks noGrp="1"/>
          </p:cNvSpPr>
          <p:nvPr>
            <p:ph type="media" sz="quarter" idx="13"/>
          </p:nvPr>
        </p:nvSpPr>
        <p:spPr>
          <a:xfrm>
            <a:off x="0" y="0"/>
            <a:ext cx="12188825" cy="5943600"/>
          </a:xfrm>
        </p:spPr>
        <p:txBody>
          <a:bodyPr lIns="457200" tIns="274320" rIns="457200"/>
          <a:lstStyle>
            <a:lvl1pPr marL="0" indent="0" algn="ctr">
              <a:lnSpc>
                <a:spcPct val="110000"/>
              </a:lnSpc>
              <a:buNone/>
              <a:defRPr sz="1400" i="1" baseline="0">
                <a:solidFill>
                  <a:srgbClr val="A5A9AB"/>
                </a:solidFill>
              </a:defRPr>
            </a:lvl1pPr>
          </a:lstStyle>
          <a:p>
            <a:pPr lvl="0"/>
            <a:r>
              <a:rPr lang="en-US" noProof="0" dirty="0"/>
              <a:t>Click icon to add media</a:t>
            </a:r>
          </a:p>
        </p:txBody>
      </p:sp>
      <p:sp>
        <p:nvSpPr>
          <p:cNvPr id="5" name="Slide Number Placeholder 7">
            <a:extLst>
              <a:ext uri="{FF2B5EF4-FFF2-40B4-BE49-F238E27FC236}">
                <a16:creationId xmlns:a16="http://schemas.microsoft.com/office/drawing/2014/main" id="{2287B6B9-50C5-4731-922E-1478F5698174}"/>
              </a:ext>
            </a:extLst>
          </p:cNvPr>
          <p:cNvSpPr>
            <a:spLocks noGrp="1"/>
          </p:cNvSpPr>
          <p:nvPr>
            <p:ph type="sldNum" sz="quarter" idx="14"/>
          </p:nvPr>
        </p:nvSpPr>
        <p:spPr/>
        <p:txBody>
          <a:bodyPr/>
          <a:lstStyle>
            <a:lvl1pPr>
              <a:defRPr/>
            </a:lvl1pPr>
          </a:lstStyle>
          <a:p>
            <a:pPr>
              <a:defRPr/>
            </a:pPr>
            <a:fld id="{45891EAC-A92B-423B-B622-9A4D965728DD}" type="slidenum">
              <a:rPr lang="en-US" altLang="en-US"/>
              <a:pPr>
                <a:defRPr/>
              </a:pPr>
              <a:t>‹#›</a:t>
            </a:fld>
            <a:endParaRPr lang="en-US" altLang="en-US" dirty="0"/>
          </a:p>
        </p:txBody>
      </p:sp>
    </p:spTree>
    <p:extLst>
      <p:ext uri="{BB962C8B-B14F-4D97-AF65-F5344CB8AC3E}">
        <p14:creationId xmlns:p14="http://schemas.microsoft.com/office/powerpoint/2010/main" val="103538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Charcoal">
    <p:bg>
      <p:bgPr>
        <a:solidFill>
          <a:schemeClr val="tx2"/>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BA4A68DE-486F-45E2-8078-FA7DF7A9C5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2C99CAD8-061C-44DF-8889-D7770608A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450" y="430213"/>
            <a:ext cx="13716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1"/>
          </p:nvPr>
        </p:nvSpPr>
        <p:spPr>
          <a:xfrm>
            <a:off x="685800" y="4215384"/>
            <a:ext cx="6400800" cy="1517904"/>
          </a:xfrm>
        </p:spPr>
        <p:txBody>
          <a:bodyPr/>
          <a:lstStyle>
            <a:lvl1pPr marL="0" indent="0">
              <a:buNone/>
              <a:defRPr sz="1600">
                <a:solidFill>
                  <a:srgbClr val="FFFFFF"/>
                </a:solidFill>
              </a:defRPr>
            </a:lvl1pPr>
            <a:lvl6pPr>
              <a:defRPr>
                <a:solidFill>
                  <a:schemeClr val="bg1"/>
                </a:solidFill>
              </a:defRPr>
            </a:lvl6pPr>
          </a:lstStyle>
          <a:p>
            <a:pPr lvl="0"/>
            <a:r>
              <a:rPr lang="en-US"/>
              <a:t>Click to edit Master text styles</a:t>
            </a:r>
          </a:p>
        </p:txBody>
      </p:sp>
      <p:sp>
        <p:nvSpPr>
          <p:cNvPr id="8" name="Date Placeholder 3">
            <a:extLst>
              <a:ext uri="{FF2B5EF4-FFF2-40B4-BE49-F238E27FC236}">
                <a16:creationId xmlns:a16="http://schemas.microsoft.com/office/drawing/2014/main" id="{99BBC216-6C5E-4A1E-B9A0-1A2C71D61205}"/>
              </a:ext>
            </a:extLst>
          </p:cNvPr>
          <p:cNvSpPr>
            <a:spLocks noGrp="1"/>
          </p:cNvSpPr>
          <p:nvPr>
            <p:ph type="dt" sz="half" idx="10"/>
          </p:nvPr>
        </p:nvSpPr>
        <p:spPr>
          <a:xfrm>
            <a:off x="685800" y="5907024"/>
            <a:ext cx="2743200"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21662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Header Charcoal">
    <p:bg>
      <p:bgPr>
        <a:solidFill>
          <a:schemeClr val="tx2"/>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86091E6-F45C-4ADB-A004-17242297595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59675" y="46038"/>
            <a:ext cx="45529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3"/>
          </p:nvPr>
        </p:nvSpPr>
        <p:spPr>
          <a:xfrm>
            <a:off x="685800" y="4215384"/>
            <a:ext cx="6400800" cy="1517904"/>
          </a:xfrm>
        </p:spPr>
        <p:txBody>
          <a:bodyPr/>
          <a:lstStyle>
            <a:lvl1pPr marL="0" indent="0">
              <a:buNone/>
              <a:defRPr sz="1600">
                <a:solidFill>
                  <a:schemeClr val="bg1"/>
                </a:solidFill>
              </a:defRPr>
            </a:lvl1pPr>
            <a:lvl2pPr marL="0" indent="0">
              <a:spcAft>
                <a:spcPts val="100"/>
              </a:spcAft>
              <a:buClr>
                <a:schemeClr val="bg1"/>
              </a:buClr>
              <a:buFont typeface="Arial" panose="020B0604020202020204" pitchFamily="34" charset="0"/>
              <a:buNone/>
              <a:defRPr sz="1600">
                <a:solidFill>
                  <a:schemeClr val="bg1"/>
                </a:solidFill>
              </a:defRPr>
            </a:lvl2pPr>
            <a:lvl3pPr marL="512064" indent="-283464">
              <a:buClr>
                <a:schemeClr val="bg1"/>
              </a:buClr>
              <a:buFont typeface="Arial" panose="020B0604020202020204" pitchFamily="34" charset="0"/>
              <a:buChar char="―"/>
              <a:defRPr sz="1400">
                <a:solidFill>
                  <a:schemeClr val="bg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a:t>Click to edit Master text styles</a:t>
            </a:r>
          </a:p>
        </p:txBody>
      </p:sp>
      <p:sp>
        <p:nvSpPr>
          <p:cNvPr id="6" name="Slide Number Placeholder 6">
            <a:extLst>
              <a:ext uri="{FF2B5EF4-FFF2-40B4-BE49-F238E27FC236}">
                <a16:creationId xmlns:a16="http://schemas.microsoft.com/office/drawing/2014/main" id="{797B7D7E-1FDC-457D-AA83-25225DAA38DF}"/>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71A559A0-EEEA-40A8-953F-09DB9B74B1E8}" type="slidenum">
              <a:rPr lang="en-US" altLang="en-US"/>
              <a:pPr>
                <a:defRPr/>
              </a:pPr>
              <a:t>‹#›</a:t>
            </a:fld>
            <a:endParaRPr lang="en-US" altLang="en-US" dirty="0"/>
          </a:p>
        </p:txBody>
      </p:sp>
    </p:spTree>
    <p:extLst>
      <p:ext uri="{BB962C8B-B14F-4D97-AF65-F5344CB8AC3E}">
        <p14:creationId xmlns:p14="http://schemas.microsoft.com/office/powerpoint/2010/main" val="373299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F2EB-DA99-42C9-9D0E-898B10DD4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53753-3AB9-48F1-AC18-380FC526D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7F767B-D15C-457A-A76E-D0E12EB31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395D4-E98F-4C38-B00C-79A54FB8072E}"/>
              </a:ext>
            </a:extLst>
          </p:cNvPr>
          <p:cNvSpPr>
            <a:spLocks noGrp="1"/>
          </p:cNvSpPr>
          <p:nvPr>
            <p:ph type="dt" sz="half" idx="10"/>
          </p:nvPr>
        </p:nvSpPr>
        <p:spPr/>
        <p:txBody>
          <a:bodyPr/>
          <a:lstStyle/>
          <a:p>
            <a:fld id="{D123AB17-6D12-455D-AC2F-829C44E5D970}" type="datetimeFigureOut">
              <a:rPr lang="en-US" smtClean="0"/>
              <a:t>1/12/2023</a:t>
            </a:fld>
            <a:endParaRPr lang="en-US" dirty="0"/>
          </a:p>
        </p:txBody>
      </p:sp>
      <p:sp>
        <p:nvSpPr>
          <p:cNvPr id="6" name="Footer Placeholder 5">
            <a:extLst>
              <a:ext uri="{FF2B5EF4-FFF2-40B4-BE49-F238E27FC236}">
                <a16:creationId xmlns:a16="http://schemas.microsoft.com/office/drawing/2014/main" id="{7C4F18B7-313A-43C0-B8DC-4153D7DB6D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A42286-1495-49AB-864B-F6D47BF9921E}"/>
              </a:ext>
            </a:extLst>
          </p:cNvPr>
          <p:cNvSpPr>
            <a:spLocks noGrp="1"/>
          </p:cNvSpPr>
          <p:nvPr>
            <p:ph type="sldNum" sz="quarter" idx="12"/>
          </p:nvPr>
        </p:nvSpPr>
        <p:spPr/>
        <p:txBody>
          <a:bodyPr/>
          <a:lstStyle/>
          <a:p>
            <a:fld id="{ADB5BCB3-8605-4CED-81A3-47A42B0F8B97}" type="slidenum">
              <a:rPr lang="en-US" smtClean="0"/>
              <a:t>‹#›</a:t>
            </a:fld>
            <a:endParaRPr lang="en-US" dirty="0"/>
          </a:p>
        </p:txBody>
      </p:sp>
    </p:spTree>
    <p:extLst>
      <p:ext uri="{BB962C8B-B14F-4D97-AF65-F5344CB8AC3E}">
        <p14:creationId xmlns:p14="http://schemas.microsoft.com/office/powerpoint/2010/main" val="12048805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Light">
    <p:bg>
      <p:bgPr>
        <a:solidFill>
          <a:srgbClr val="F2F2F2"/>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D9800D20-82F3-498D-87EB-154676B16C2F}"/>
              </a:ext>
            </a:extLst>
          </p:cNvPr>
          <p:cNvSpPr txBox="1">
            <a:spLocks noChangeAspect="1"/>
          </p:cNvSpPr>
          <p:nvPr/>
        </p:nvSpPr>
        <p:spPr>
          <a:xfrm>
            <a:off x="685800" y="6199188"/>
            <a:ext cx="2743200" cy="274637"/>
          </a:xfrm>
          <a:prstGeom prst="rect">
            <a:avLst/>
          </a:prstGeom>
        </p:spPr>
        <p:txBody>
          <a:bodyPr lIns="0" tIns="0" rIns="0" bIns="0" anchor="ctr"/>
          <a:lstStyle>
            <a:defPPr>
              <a:defRPr lang="en-US"/>
            </a:defPPr>
            <a:lvl1pPr marL="0" algn="l" defTabSz="914400" rtl="0" eaLnBrk="1" latinLnBrk="0" hangingPunct="1">
              <a:defRPr sz="1200" b="1" kern="0" cap="none" spc="40" baseline="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dirty="0"/>
              <a:t>Date</a:t>
            </a:r>
          </a:p>
        </p:txBody>
      </p:sp>
      <p:pic>
        <p:nvPicPr>
          <p:cNvPr id="7" name="Picture 8">
            <a:extLst>
              <a:ext uri="{FF2B5EF4-FFF2-40B4-BE49-F238E27FC236}">
                <a16:creationId xmlns:a16="http://schemas.microsoft.com/office/drawing/2014/main" id="{93A2DABB-535C-4510-9F1C-91BCBB9811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7713" y="5824538"/>
            <a:ext cx="1928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7BB2EB83-C7C3-4CDE-A509-DF9055B4B0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04450" y="430213"/>
            <a:ext cx="13716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8"/>
          <p:cNvSpPr>
            <a:spLocks noGrp="1"/>
          </p:cNvSpPr>
          <p:nvPr>
            <p:ph type="body" sz="quarter" idx="11"/>
          </p:nvPr>
        </p:nvSpPr>
        <p:spPr>
          <a:xfrm>
            <a:off x="685800" y="4215384"/>
            <a:ext cx="6400800" cy="1517904"/>
          </a:xfrm>
        </p:spPr>
        <p:txBody>
          <a:bodyPr/>
          <a:lstStyle>
            <a:lvl1pPr marL="0" indent="0">
              <a:buNone/>
              <a:defRPr sz="1600">
                <a:solidFill>
                  <a:schemeClr val="tx1"/>
                </a:solidFill>
              </a:defRPr>
            </a:lvl1pPr>
            <a:lvl6pPr>
              <a:defRPr>
                <a:solidFill>
                  <a:schemeClr val="bg1"/>
                </a:solidFill>
              </a:defRPr>
            </a:lvl6pPr>
          </a:lstStyle>
          <a:p>
            <a:pPr lvl="0"/>
            <a:r>
              <a:rPr lang="en-US"/>
              <a:t>Click to edit Master text styles</a:t>
            </a:r>
          </a:p>
        </p:txBody>
      </p:sp>
    </p:spTree>
    <p:extLst>
      <p:ext uri="{BB962C8B-B14F-4D97-AF65-F5344CB8AC3E}">
        <p14:creationId xmlns:p14="http://schemas.microsoft.com/office/powerpoint/2010/main" val="2892008159"/>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 Light">
    <p:bg>
      <p:bgPr>
        <a:solidFill>
          <a:srgbClr val="F2F2F2"/>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D75B8A51-31D0-419C-AA3C-19A5393FA9DF}"/>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0313" y="52388"/>
            <a:ext cx="4554537"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8368"/>
            <a:ext cx="6419088" cy="2478024"/>
          </a:xfrm>
        </p:spPr>
        <p:txBody>
          <a:bodyPr>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38728"/>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3"/>
          </p:nvPr>
        </p:nvSpPr>
        <p:spPr>
          <a:xfrm>
            <a:off x="685800" y="4215384"/>
            <a:ext cx="6400800" cy="1517904"/>
          </a:xfrm>
        </p:spPr>
        <p:txBody>
          <a:bodyPr/>
          <a:lstStyle>
            <a:lvl1pPr marL="0" indent="0">
              <a:buNone/>
              <a:defRPr sz="1600">
                <a:solidFill>
                  <a:schemeClr val="tx1"/>
                </a:solidFill>
              </a:defRPr>
            </a:lvl1pPr>
            <a:lvl2pPr marL="0" indent="0">
              <a:spcAft>
                <a:spcPts val="100"/>
              </a:spcAft>
              <a:buClr>
                <a:schemeClr val="bg1"/>
              </a:buClr>
              <a:buFont typeface="Arial" panose="020B0604020202020204" pitchFamily="34" charset="0"/>
              <a:buNone/>
              <a:defRPr sz="1600">
                <a:solidFill>
                  <a:schemeClr val="bg1"/>
                </a:solidFill>
              </a:defRPr>
            </a:lvl2pPr>
            <a:lvl3pPr marL="512064" indent="-283464">
              <a:buClr>
                <a:schemeClr val="bg1"/>
              </a:buClr>
              <a:buFont typeface="Arial" panose="020B0604020202020204" pitchFamily="34" charset="0"/>
              <a:buChar char="―"/>
              <a:defRPr sz="1400">
                <a:solidFill>
                  <a:schemeClr val="bg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a:t>Click to edit Master text styles</a:t>
            </a:r>
          </a:p>
        </p:txBody>
      </p:sp>
      <p:sp>
        <p:nvSpPr>
          <p:cNvPr id="6" name="Slide Number Placeholder 6">
            <a:extLst>
              <a:ext uri="{FF2B5EF4-FFF2-40B4-BE49-F238E27FC236}">
                <a16:creationId xmlns:a16="http://schemas.microsoft.com/office/drawing/2014/main" id="{D0E5F1B2-6796-4FC3-BC76-65A912FB7AED}"/>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DF169EE8-FD05-4CC4-8528-C23EB6D60590}" type="slidenum">
              <a:rPr lang="en-US" altLang="en-US"/>
              <a:pPr>
                <a:defRPr/>
              </a:pPr>
              <a:t>‹#›</a:t>
            </a:fld>
            <a:endParaRPr lang="en-US" altLang="en-US" dirty="0"/>
          </a:p>
        </p:txBody>
      </p:sp>
    </p:spTree>
    <p:extLst>
      <p:ext uri="{BB962C8B-B14F-4D97-AF65-F5344CB8AC3E}">
        <p14:creationId xmlns:p14="http://schemas.microsoft.com/office/powerpoint/2010/main" val="689360290"/>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losing with Disclaimer">
    <p:bg>
      <p:bgPr>
        <a:solidFill>
          <a:srgbClr val="F8F8F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CC18E-C00C-41A1-83AB-81A96FD62B98}"/>
              </a:ext>
            </a:extLst>
          </p:cNvPr>
          <p:cNvSpPr txBox="1">
            <a:spLocks noChangeArrowheads="1"/>
          </p:cNvSpPr>
          <p:nvPr/>
        </p:nvSpPr>
        <p:spPr bwMode="auto">
          <a:xfrm>
            <a:off x="685800" y="5211763"/>
            <a:ext cx="6316663" cy="831850"/>
          </a:xfrm>
          <a:prstGeom prst="rect">
            <a:avLst/>
          </a:prstGeom>
          <a:noFill/>
          <a:ln>
            <a:noFill/>
          </a:ln>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Aft>
                <a:spcPts val="600"/>
              </a:spcAft>
              <a:defRPr/>
            </a:pPr>
            <a:r>
              <a:rPr lang="en-US" altLang="en-US" sz="700" dirty="0">
                <a:solidFill>
                  <a:srgbClr val="A7A7A7"/>
                </a:solidFill>
                <a:latin typeface="Arial" panose="020B0604020202020204" pitchFamily="34" charset="0"/>
              </a:rPr>
              <a:t>This material is for general information purposes only and should not be construed as legal advice or any other advice on any specific facts or circumstances. </a:t>
            </a:r>
            <a:br>
              <a:rPr lang="en-US" altLang="en-US" sz="700" dirty="0">
                <a:solidFill>
                  <a:srgbClr val="A7A7A7"/>
                </a:solidFill>
                <a:latin typeface="Arial" panose="020B0604020202020204" pitchFamily="34" charset="0"/>
              </a:rPr>
            </a:br>
            <a:r>
              <a:rPr lang="en-US" altLang="en-US" sz="700" dirty="0">
                <a:solidFill>
                  <a:srgbClr val="A7A7A7"/>
                </a:solidFill>
                <a:latin typeface="Arial" panose="020B0604020202020204" pitchFamily="34" charset="0"/>
              </a:rPr>
              <a:t>No one should act or refrain from acting based upon any information herein without seeking professional legal advice. McDermott Will &amp; Emery* (McDermott) makes no warranties, representations, or claims of any kind concerning the content herein. McDermott and the contributing presenters or authors expressly disclaim all liability to any person in respect of the consequences of anything done or not done in reliance upon the use of contents included herein. </a:t>
            </a:r>
            <a:br>
              <a:rPr lang="en-US" altLang="en-US" sz="700" dirty="0">
                <a:solidFill>
                  <a:srgbClr val="A7A7A7"/>
                </a:solidFill>
                <a:latin typeface="Arial" panose="020B0604020202020204" pitchFamily="34" charset="0"/>
              </a:rPr>
            </a:br>
            <a:r>
              <a:rPr lang="en-US" altLang="en-US" sz="700" dirty="0">
                <a:solidFill>
                  <a:srgbClr val="A7A7A7"/>
                </a:solidFill>
                <a:latin typeface="Arial" panose="020B0604020202020204" pitchFamily="34" charset="0"/>
              </a:rPr>
              <a:t>*For a complete list of McDermott entities visit mwe.com/legal notices.</a:t>
            </a:r>
          </a:p>
          <a:p>
            <a:pPr>
              <a:defRPr/>
            </a:pPr>
            <a:r>
              <a:rPr lang="en-US" altLang="en-US" sz="700" dirty="0">
                <a:solidFill>
                  <a:srgbClr val="A7A7A7"/>
                </a:solidFill>
                <a:latin typeface="Arial" panose="020B0604020202020204" pitchFamily="34" charset="0"/>
              </a:rPr>
              <a:t>©2023 McDermott Will &amp; Emery. All rights reserved. Any use of these materials including reproduction, modification, distribution or republication, without the prior written consent of McDermott is strictly prohibited. This may be considered attorney advertising. Prior results do not guarantee a similar outcome. </a:t>
            </a:r>
          </a:p>
        </p:txBody>
      </p:sp>
      <p:pic>
        <p:nvPicPr>
          <p:cNvPr id="6" name="Picture 8">
            <a:extLst>
              <a:ext uri="{FF2B5EF4-FFF2-40B4-BE49-F238E27FC236}">
                <a16:creationId xmlns:a16="http://schemas.microsoft.com/office/drawing/2014/main" id="{883D5C70-B0D8-473E-8BE5-3D01643A6C6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80313" y="52388"/>
            <a:ext cx="4554537"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12648"/>
            <a:ext cx="6419088" cy="2240280"/>
          </a:xfrm>
        </p:spPr>
        <p:txBody>
          <a:bodyPr>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255264"/>
            <a:ext cx="6419088" cy="557784"/>
          </a:xfrm>
        </p:spPr>
        <p:txBody>
          <a:bodyPr/>
          <a:lstStyle>
            <a:lvl1pPr marL="0" indent="0" algn="l">
              <a:lnSpc>
                <a:spcPct val="110000"/>
              </a:lnSpc>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3"/>
          </p:nvPr>
        </p:nvSpPr>
        <p:spPr>
          <a:xfrm>
            <a:off x="685800" y="3931920"/>
            <a:ext cx="6400800" cy="960120"/>
          </a:xfrm>
        </p:spPr>
        <p:txBody>
          <a:bodyPr/>
          <a:lstStyle>
            <a:lvl1pPr marL="0" indent="0">
              <a:buNone/>
              <a:defRPr sz="1600">
                <a:solidFill>
                  <a:schemeClr val="tx1"/>
                </a:solidFill>
              </a:defRPr>
            </a:lvl1pPr>
            <a:lvl2pPr marL="0" indent="0">
              <a:spcAft>
                <a:spcPts val="100"/>
              </a:spcAft>
              <a:buClr>
                <a:schemeClr val="accent1"/>
              </a:buClr>
              <a:buFont typeface="Arial" panose="020B0604020202020204" pitchFamily="34" charset="0"/>
              <a:buNone/>
              <a:defRPr sz="1600">
                <a:solidFill>
                  <a:schemeClr val="tx1"/>
                </a:solidFill>
              </a:defRPr>
            </a:lvl2pPr>
            <a:lvl3pPr marL="512064" indent="-283464">
              <a:buClr>
                <a:schemeClr val="bg1"/>
              </a:buClr>
              <a:buFont typeface="Arial" panose="020B0604020202020204" pitchFamily="34" charset="0"/>
              <a:buChar char="―"/>
              <a:defRPr sz="1400">
                <a:solidFill>
                  <a:schemeClr val="tx1"/>
                </a:solidFill>
              </a:defRPr>
            </a:lvl3pPr>
            <a:lvl4pPr>
              <a:defRPr sz="1400">
                <a:solidFill>
                  <a:schemeClr val="accent1"/>
                </a:solidFill>
              </a:defRPr>
            </a:lvl4pPr>
            <a:lvl5pPr>
              <a:defRPr sz="1200">
                <a:solidFill>
                  <a:schemeClr val="accent1"/>
                </a:solidFill>
              </a:defRPr>
            </a:lvl5pPr>
            <a:lvl6pPr>
              <a:defRPr>
                <a:solidFill>
                  <a:schemeClr val="bg1"/>
                </a:solidFill>
              </a:defRPr>
            </a:lvl6pPr>
          </a:lstStyle>
          <a:p>
            <a:pPr lvl="0"/>
            <a:r>
              <a:rPr lang="en-US"/>
              <a:t>Click to edit Master text styles</a:t>
            </a:r>
          </a:p>
        </p:txBody>
      </p:sp>
      <p:sp>
        <p:nvSpPr>
          <p:cNvPr id="7" name="Slide Number Placeholder 6">
            <a:extLst>
              <a:ext uri="{FF2B5EF4-FFF2-40B4-BE49-F238E27FC236}">
                <a16:creationId xmlns:a16="http://schemas.microsoft.com/office/drawing/2014/main" id="{D871F3DF-00C3-426F-A34D-B2F6AF538BA0}"/>
              </a:ext>
            </a:extLst>
          </p:cNvPr>
          <p:cNvSpPr>
            <a:spLocks noGrp="1"/>
          </p:cNvSpPr>
          <p:nvPr>
            <p:ph type="sldNum" sz="quarter" idx="14"/>
          </p:nvPr>
        </p:nvSpPr>
        <p:spPr>
          <a:solidFill>
            <a:schemeClr val="accent1"/>
          </a:solidFill>
        </p:spPr>
        <p:txBody>
          <a:bodyPr/>
          <a:lstStyle>
            <a:lvl1pPr>
              <a:defRPr>
                <a:solidFill>
                  <a:srgbClr val="FFFFFF"/>
                </a:solidFill>
              </a:defRPr>
            </a:lvl1pPr>
          </a:lstStyle>
          <a:p>
            <a:pPr>
              <a:defRPr/>
            </a:pPr>
            <a:fld id="{1DD24815-F5B5-4EF9-A239-F5AACAFE4287}" type="slidenum">
              <a:rPr lang="en-US" altLang="en-US"/>
              <a:pPr>
                <a:defRPr/>
              </a:pPr>
              <a:t>‹#›</a:t>
            </a:fld>
            <a:endParaRPr lang="en-US" altLang="en-US" dirty="0"/>
          </a:p>
        </p:txBody>
      </p:sp>
    </p:spTree>
    <p:extLst>
      <p:ext uri="{BB962C8B-B14F-4D97-AF65-F5344CB8AC3E}">
        <p14:creationId xmlns:p14="http://schemas.microsoft.com/office/powerpoint/2010/main" val="26588007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4724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37200" y="1600200"/>
            <a:ext cx="4724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6.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8.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8.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6400C-8EF9-4A63-8229-6BB9EAD24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4E959-A9B0-4BBA-87E2-EDF457C16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67BED-754E-4D4E-9CB4-9CF7D5843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3AB17-6D12-455D-AC2F-829C44E5D970}" type="datetimeFigureOut">
              <a:rPr lang="en-US" smtClean="0"/>
              <a:t>1/12/2023</a:t>
            </a:fld>
            <a:endParaRPr lang="en-US" dirty="0"/>
          </a:p>
        </p:txBody>
      </p:sp>
      <p:sp>
        <p:nvSpPr>
          <p:cNvPr id="5" name="Footer Placeholder 4">
            <a:extLst>
              <a:ext uri="{FF2B5EF4-FFF2-40B4-BE49-F238E27FC236}">
                <a16:creationId xmlns:a16="http://schemas.microsoft.com/office/drawing/2014/main" id="{CC66E0B6-79D0-485A-BEA5-25B790EBE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742AAB-EFAD-4CD0-9EED-1A9B0E481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5BCB3-8605-4CED-81A3-47A42B0F8B97}" type="slidenum">
              <a:rPr lang="en-US" smtClean="0"/>
              <a:t>‹#›</a:t>
            </a:fld>
            <a:endParaRPr lang="en-US" dirty="0"/>
          </a:p>
        </p:txBody>
      </p:sp>
    </p:spTree>
    <p:extLst>
      <p:ext uri="{BB962C8B-B14F-4D97-AF65-F5344CB8AC3E}">
        <p14:creationId xmlns:p14="http://schemas.microsoft.com/office/powerpoint/2010/main" val="3960749829"/>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0" r:id="rId3"/>
    <p:sldLayoutId id="2147483731" r:id="rId4"/>
    <p:sldLayoutId id="2147483732" r:id="rId5"/>
    <p:sldLayoutId id="2147483733" r:id="rId6"/>
    <p:sldLayoutId id="2147483734" r:id="rId7"/>
    <p:sldLayoutId id="2147483735" r:id="rId8"/>
    <p:sldLayoutId id="2147483669" r:id="rId9"/>
    <p:sldLayoutId id="2147483670" r:id="rId10"/>
    <p:sldLayoutId id="2147483671" r:id="rId11"/>
    <p:sldLayoutId id="21474839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ITPF Georgetown Jan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9809-DFB2-4043-AC2E-1E2E27697E16}" type="slidenum">
              <a:rPr lang="en-US" smtClean="0"/>
              <a:t>‹#›</a:t>
            </a:fld>
            <a:endParaRPr lang="en-US" dirty="0"/>
          </a:p>
        </p:txBody>
      </p:sp>
    </p:spTree>
    <p:extLst>
      <p:ext uri="{BB962C8B-B14F-4D97-AF65-F5344CB8AC3E}">
        <p14:creationId xmlns:p14="http://schemas.microsoft.com/office/powerpoint/2010/main" val="1493295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38" r:id="rId11"/>
    <p:sldLayoutId id="214748393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11201"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711203"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2" name="Google Shape;12;p1"/>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
        <p:nvSpPr>
          <p:cNvPr id="13" name="Google Shape;13;p1"/>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ftr" idx="11"/>
          </p:nvPr>
        </p:nvSpPr>
        <p:spPr>
          <a:xfrm>
            <a:off x="707136" y="6324600"/>
            <a:ext cx="7014400" cy="1509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719" r:id="rId1"/>
    <p:sldLayoutId id="2147483737" r:id="rId2"/>
    <p:sldLayoutId id="2147483721" r:id="rId3"/>
    <p:sldLayoutId id="2147483722" r:id="rId4"/>
    <p:sldLayoutId id="2147483723" r:id="rId5"/>
    <p:sldLayoutId id="2147483724" r:id="rId6"/>
    <p:sldLayoutId id="2147483725" r:id="rId7"/>
    <p:sldLayoutId id="2147483726" r:id="rId8"/>
    <p:sldLayoutId id="2147483727"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740" r:id="rId19"/>
    <p:sldLayoutId id="2147483741" r:id="rId20"/>
    <p:sldLayoutId id="2147483717" r:id="rId21"/>
    <p:sldLayoutId id="2147483718"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2" y="685800"/>
            <a:ext cx="10769601" cy="914400"/>
          </a:xfrm>
          <a:prstGeom prst="rect">
            <a:avLst/>
          </a:prstGeom>
        </p:spPr>
        <p:txBody>
          <a:bodyPr vert="horz" lIns="0" tIns="0" rIns="0" bIns="0" rtlCol="0" anchor="t" anchorCtr="0">
            <a:noAutofit/>
          </a:bodyPr>
          <a:lstStyle/>
          <a:p>
            <a:r>
              <a:rPr lang="en-GB" noProof="0"/>
              <a:t>Click to edit</a:t>
            </a:r>
            <a:br>
              <a:rPr lang="en-GB" noProof="0"/>
            </a:br>
            <a:r>
              <a:rPr lang="en-GB" noProof="0"/>
              <a:t>Master title style</a:t>
            </a:r>
          </a:p>
        </p:txBody>
      </p:sp>
      <p:sp>
        <p:nvSpPr>
          <p:cNvPr id="3" name="Text Placeholder 2"/>
          <p:cNvSpPr>
            <a:spLocks noGrp="1"/>
          </p:cNvSpPr>
          <p:nvPr>
            <p:ph type="body" idx="1"/>
          </p:nvPr>
        </p:nvSpPr>
        <p:spPr>
          <a:xfrm>
            <a:off x="711203" y="1752600"/>
            <a:ext cx="10769599" cy="44196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dirty="0"/>
          </a:p>
        </p:txBody>
      </p:sp>
      <p:sp>
        <p:nvSpPr>
          <p:cNvPr id="6"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3518513A-ADA8-487F-9158-F367434023A2}" type="datetime1">
              <a:rPr lang="en-US" smtClean="0"/>
              <a:t>1/12/2023</a:t>
            </a:fld>
            <a:endParaRPr lang="en-US" dirty="0"/>
          </a:p>
        </p:txBody>
      </p:sp>
      <p:sp>
        <p:nvSpPr>
          <p:cNvPr id="7" name="Footer Placeholder 4"/>
          <p:cNvSpPr>
            <a:spLocks noGrp="1"/>
          </p:cNvSpPr>
          <p:nvPr>
            <p:ph type="ftr" sz="quarter" idx="3"/>
          </p:nvPr>
        </p:nvSpPr>
        <p:spPr>
          <a:xfrm>
            <a:off x="70713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0044998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935"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hf hdr="0" ft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19645-4959-4A18-8942-E77F94DDD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3EFC4-E1AE-4E32-BA89-1544335D2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4FCCC-CFE0-4AD8-B5A6-F1AF09E44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7551-5EB2-43B3-A99A-324378C823F0}" type="datetime1">
              <a:rPr lang="en-US" smtClean="0"/>
              <a:t>1/12/2023</a:t>
            </a:fld>
            <a:endParaRPr lang="en-US" dirty="0"/>
          </a:p>
        </p:txBody>
      </p:sp>
      <p:sp>
        <p:nvSpPr>
          <p:cNvPr id="5" name="Footer Placeholder 4">
            <a:extLst>
              <a:ext uri="{FF2B5EF4-FFF2-40B4-BE49-F238E27FC236}">
                <a16:creationId xmlns:a16="http://schemas.microsoft.com/office/drawing/2014/main" id="{59336CC0-A25A-4854-AFA4-9D9C2C810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F7CEE9-FE3C-4E9E-9863-35F1846C9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3418A-42AA-4B55-8A7B-21B98EEAE299}" type="slidenum">
              <a:rPr lang="en-US" smtClean="0"/>
              <a:t>‹#›</a:t>
            </a:fld>
            <a:endParaRPr lang="en-US" dirty="0"/>
          </a:p>
        </p:txBody>
      </p:sp>
    </p:spTree>
    <p:extLst>
      <p:ext uri="{BB962C8B-B14F-4D97-AF65-F5344CB8AC3E}">
        <p14:creationId xmlns:p14="http://schemas.microsoft.com/office/powerpoint/2010/main" val="26599339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938" r:id="rId7"/>
    <p:sldLayoutId id="2147483713" r:id="rId8"/>
    <p:sldLayoutId id="2147483714" r:id="rId9"/>
    <p:sldLayoutId id="2147483957" r:id="rId10"/>
    <p:sldLayoutId id="21474839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5BF69-6B1E-4FC5-90A8-F012DB6AFD05}"/>
              </a:ext>
            </a:extLst>
          </p:cNvPr>
          <p:cNvSpPr>
            <a:spLocks noGrp="1"/>
          </p:cNvSpPr>
          <p:nvPr>
            <p:ph type="title"/>
          </p:nvPr>
        </p:nvSpPr>
        <p:spPr>
          <a:xfrm>
            <a:off x="685800" y="457200"/>
            <a:ext cx="10790238" cy="1033463"/>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EC7E25-0BDD-4B59-B3E0-7E3311ABBBA8}"/>
              </a:ext>
            </a:extLst>
          </p:cNvPr>
          <p:cNvSpPr>
            <a:spLocks noGrp="1"/>
          </p:cNvSpPr>
          <p:nvPr>
            <p:ph type="body" idx="1"/>
          </p:nvPr>
        </p:nvSpPr>
        <p:spPr>
          <a:xfrm>
            <a:off x="685800" y="1825625"/>
            <a:ext cx="10780713" cy="41227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A90B87-1980-42CD-8123-AB2966BB5678}"/>
              </a:ext>
            </a:extLst>
          </p:cNvPr>
          <p:cNvSpPr>
            <a:spLocks noGrp="1"/>
          </p:cNvSpPr>
          <p:nvPr>
            <p:ph type="sldNum" sz="quarter" idx="4"/>
          </p:nvPr>
        </p:nvSpPr>
        <p:spPr>
          <a:xfrm>
            <a:off x="0" y="6291263"/>
            <a:ext cx="1371600" cy="566737"/>
          </a:xfrm>
          <a:prstGeom prst="parallelogram">
            <a:avLst>
              <a:gd name="adj" fmla="val 109802"/>
            </a:avLst>
          </a:prstGeom>
          <a:solidFill>
            <a:srgbClr val="D9D7DB"/>
          </a:solidFill>
        </p:spPr>
        <p:txBody>
          <a:bodyPr vert="horz" wrap="square" lIns="91440" tIns="0" rIns="0" bIns="91440" numCol="1" anchor="ctr" anchorCtr="0" compatLnSpc="1">
            <a:prstTxWarp prst="textNoShape">
              <a:avLst/>
            </a:prstTxWarp>
          </a:bodyPr>
          <a:lstStyle>
            <a:lvl1pPr algn="ctr" eaLnBrk="1" hangingPunct="1">
              <a:defRPr sz="1100">
                <a:solidFill>
                  <a:srgbClr val="000000"/>
                </a:solidFill>
                <a:latin typeface="Arial" panose="020B0604020202020204" pitchFamily="34" charset="0"/>
              </a:defRPr>
            </a:lvl1pPr>
          </a:lstStyle>
          <a:p>
            <a:pPr>
              <a:defRPr/>
            </a:pPr>
            <a:fld id="{59A6F2E0-C137-44F5-8D31-54F1A7F779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4" r:id="rId14"/>
  </p:sldLayoutIdLst>
  <p:hf hdr="0"/>
  <p:txStyles>
    <p:titleStyle>
      <a:lvl1pPr algn="l" rtl="0" eaLnBrk="1" fontAlgn="base" hangingPunct="1">
        <a:lnSpc>
          <a:spcPct val="90000"/>
        </a:lnSpc>
        <a:spcBef>
          <a:spcPct val="0"/>
        </a:spcBef>
        <a:spcAft>
          <a:spcPct val="0"/>
        </a:spcAft>
        <a:defRPr sz="3200" kern="1200" cap="all" spc="1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3200">
          <a:solidFill>
            <a:schemeClr val="tx1"/>
          </a:solidFill>
          <a:latin typeface="Arial" panose="020B0604020202020204" pitchFamily="34" charset="0"/>
        </a:defRPr>
      </a:lvl9pPr>
    </p:titleStyle>
    <p:bodyStyle>
      <a:lvl1pPr marL="285750" indent="-285750" algn="l" rtl="0" eaLnBrk="1" fontAlgn="base" hangingPunct="1">
        <a:lnSpc>
          <a:spcPct val="90000"/>
        </a:lnSpc>
        <a:spcBef>
          <a:spcPts val="500"/>
        </a:spcBef>
        <a:spcAft>
          <a:spcPts val="400"/>
        </a:spcAft>
        <a:buClr>
          <a:schemeClr val="accent1"/>
        </a:buClr>
        <a:buSzPct val="90000"/>
        <a:buFont typeface="Arial" panose="020B0604020202020204" pitchFamily="34" charset="0"/>
        <a:buChar char="•"/>
        <a:defRPr sz="2600" kern="1200">
          <a:solidFill>
            <a:schemeClr val="tx1"/>
          </a:solidFill>
          <a:latin typeface="+mn-lt"/>
          <a:ea typeface="+mn-ea"/>
          <a:cs typeface="+mn-cs"/>
        </a:defRPr>
      </a:lvl1pPr>
      <a:lvl2pPr marL="685800" indent="-342900" algn="l" rtl="0" eaLnBrk="1" fontAlgn="base" hangingPunct="1">
        <a:lnSpc>
          <a:spcPct val="110000"/>
        </a:lnSpc>
        <a:spcBef>
          <a:spcPts val="100"/>
        </a:spcBef>
        <a:spcAft>
          <a:spcPts val="3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971550" indent="-228600" algn="l" rtl="0" eaLnBrk="1" fontAlgn="base" hangingPunct="1">
        <a:lnSpc>
          <a:spcPct val="110000"/>
        </a:lnSpc>
        <a:spcBef>
          <a:spcPts val="100"/>
        </a:spcBef>
        <a:spcAft>
          <a:spcPts val="200"/>
        </a:spcAft>
        <a:buClr>
          <a:srgbClr val="A7A7A7"/>
        </a:buClr>
        <a:buFont typeface="Wingdings" panose="05000000000000000000" pitchFamily="2" charset="2"/>
        <a:buChar char="§"/>
        <a:defRPr sz="2200" kern="1200">
          <a:solidFill>
            <a:schemeClr val="tx1"/>
          </a:solidFill>
          <a:latin typeface="+mn-lt"/>
          <a:ea typeface="+mn-ea"/>
          <a:cs typeface="+mn-cs"/>
        </a:defRPr>
      </a:lvl3pPr>
      <a:lvl4pPr algn="l" rtl="0" eaLnBrk="1" fontAlgn="base" hangingPunct="1">
        <a:lnSpc>
          <a:spcPct val="110000"/>
        </a:lnSpc>
        <a:spcBef>
          <a:spcPts val="500"/>
        </a:spcBef>
        <a:spcAft>
          <a:spcPts val="400"/>
        </a:spcAft>
        <a:buFont typeface="Arial" panose="020B0604020202020204" pitchFamily="34" charset="0"/>
        <a:defRPr sz="2000" b="1" kern="1200">
          <a:solidFill>
            <a:schemeClr val="accent1"/>
          </a:solidFill>
          <a:latin typeface="+mn-lt"/>
          <a:ea typeface="+mn-ea"/>
          <a:cs typeface="+mn-cs"/>
        </a:defRPr>
      </a:lvl4pPr>
      <a:lvl5pPr algn="l" rtl="0" eaLnBrk="1" fontAlgn="base" hangingPunct="1">
        <a:spcBef>
          <a:spcPts val="900"/>
        </a:spcBef>
        <a:spcAft>
          <a:spcPts val="200"/>
        </a:spcAft>
        <a:buFont typeface="Arial" panose="020B0604020202020204" pitchFamily="34" charset="0"/>
        <a:defRPr sz="1400" b="1" kern="1200" cap="all">
          <a:solidFill>
            <a:schemeClr val="tx1"/>
          </a:solidFill>
          <a:latin typeface="+mn-lt"/>
          <a:ea typeface="+mn-ea"/>
          <a:cs typeface="+mn-cs"/>
        </a:defRPr>
      </a:lvl5pPr>
      <a:lvl6pPr marL="0" indent="0" algn="l" defTabSz="914400" rtl="0" eaLnBrk="1" latinLnBrk="0" hangingPunct="1">
        <a:lnSpc>
          <a:spcPct val="110000"/>
        </a:lnSpc>
        <a:spcBef>
          <a:spcPts val="500"/>
        </a:spcBef>
        <a:spcAft>
          <a:spcPts val="400"/>
        </a:spcAft>
        <a:buFont typeface="Arial" panose="020B0604020202020204" pitchFamily="34" charset="0"/>
        <a:buNone/>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965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96520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ChangeArrowheads="1"/>
          </p:cNvSpPr>
          <p:nvPr/>
        </p:nvSpPr>
        <p:spPr bwMode="auto">
          <a:xfrm>
            <a:off x="11074400" y="0"/>
            <a:ext cx="1117600" cy="6858000"/>
          </a:xfrm>
          <a:prstGeom prst="rect">
            <a:avLst/>
          </a:prstGeom>
          <a:solidFill>
            <a:srgbClr val="00204E"/>
          </a:solidFill>
          <a:ln w="9525">
            <a:solidFill>
              <a:schemeClr val="tx1"/>
            </a:solidFill>
            <a:miter lim="800000"/>
            <a:headEnd/>
            <a:tailEnd/>
          </a:ln>
          <a:effectLst/>
        </p:spPr>
        <p:txBody>
          <a:bodyPr wrap="none" anchor="ctr"/>
          <a:lstStyle/>
          <a:p>
            <a:endParaRPr lang="en-US"/>
          </a:p>
        </p:txBody>
      </p:sp>
      <p:sp>
        <p:nvSpPr>
          <p:cNvPr id="1032" name="Line 8"/>
          <p:cNvSpPr>
            <a:spLocks noChangeShapeType="1"/>
          </p:cNvSpPr>
          <p:nvPr/>
        </p:nvSpPr>
        <p:spPr bwMode="auto">
          <a:xfrm>
            <a:off x="10668000" y="228600"/>
            <a:ext cx="0" cy="6477000"/>
          </a:xfrm>
          <a:prstGeom prst="line">
            <a:avLst/>
          </a:prstGeom>
          <a:noFill/>
          <a:ln w="38100">
            <a:solidFill>
              <a:srgbClr val="00204E"/>
            </a:solidFill>
            <a:round/>
            <a:headEnd/>
            <a:tailEnd/>
          </a:ln>
          <a:effectLst/>
        </p:spPr>
        <p:txBody>
          <a:bodyPr/>
          <a:lstStyle/>
          <a:p>
            <a:endParaRPr lang="en-US"/>
          </a:p>
        </p:txBody>
      </p:sp>
      <p:pic>
        <p:nvPicPr>
          <p:cNvPr id="1033" name="Picture 9" descr="GeorgetownLawlogotypegray"/>
          <p:cNvPicPr>
            <a:picLocks noChangeAspect="1" noChangeArrowheads="1"/>
          </p:cNvPicPr>
          <p:nvPr/>
        </p:nvPicPr>
        <p:blipFill>
          <a:blip r:embed="rId13" cstate="print"/>
          <a:srcRect/>
          <a:stretch>
            <a:fillRect/>
          </a:stretch>
        </p:blipFill>
        <p:spPr bwMode="auto">
          <a:xfrm>
            <a:off x="11419418" y="228600"/>
            <a:ext cx="467783" cy="64008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11201" y="685800"/>
            <a:ext cx="10769600" cy="9144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1800"/>
              <a:buFont typeface="Georgia"/>
              <a:buNone/>
              <a:defRPr sz="1800" b="1" i="1"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711203" y="1752600"/>
            <a:ext cx="10769600" cy="44196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500"/>
              <a:buFont typeface="Georgia"/>
              <a:buNone/>
              <a:defRPr sz="1500" b="0" i="0" u="none" strike="noStrike" cap="none">
                <a:solidFill>
                  <a:schemeClr val="dk1"/>
                </a:solidFill>
                <a:latin typeface="Georgia"/>
                <a:ea typeface="Georgia"/>
                <a:cs typeface="Georgia"/>
                <a:sym typeface="Georgia"/>
              </a:defRPr>
            </a:lvl1pPr>
            <a:lvl2pPr marL="914400" marR="0" lvl="1"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2pPr>
            <a:lvl3pPr marL="1371600" marR="0" lvl="2"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675"/>
              </a:spcBef>
              <a:spcAft>
                <a:spcPts val="0"/>
              </a:spcAft>
              <a:buClr>
                <a:schemeClr val="dk1"/>
              </a:buClr>
              <a:buSzPts val="1500"/>
              <a:buFont typeface="Georgia"/>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675"/>
              </a:spcBef>
              <a:spcAft>
                <a:spcPts val="0"/>
              </a:spcAft>
              <a:buClr>
                <a:schemeClr val="dk1"/>
              </a:buClr>
              <a:buSzPts val="1500"/>
              <a:buFont typeface="Georgia"/>
              <a:buAutoNum type="arabicPeriod"/>
              <a:defRPr sz="1500" b="0" i="0" u="none" strike="noStrike" cap="none">
                <a:solidFill>
                  <a:schemeClr val="dk1"/>
                </a:solidFill>
                <a:latin typeface="Georgia"/>
                <a:ea typeface="Georgia"/>
                <a:cs typeface="Georgia"/>
                <a:sym typeface="Georgia"/>
              </a:defRPr>
            </a:lvl6pPr>
            <a:lvl7pPr marL="3200400" marR="0" lvl="6" indent="-323850" algn="l" rtl="0">
              <a:lnSpc>
                <a:spcPct val="100000"/>
              </a:lnSpc>
              <a:spcBef>
                <a:spcPts val="675"/>
              </a:spcBef>
              <a:spcAft>
                <a:spcPts val="0"/>
              </a:spcAft>
              <a:buClr>
                <a:schemeClr val="dk1"/>
              </a:buClr>
              <a:buSzPts val="1500"/>
              <a:buFont typeface="Georgia"/>
              <a:buAutoNum type="alphaLcPeriod"/>
              <a:defRPr sz="1500" b="0" i="0" u="none" strike="noStrike" cap="none">
                <a:solidFill>
                  <a:schemeClr val="dk1"/>
                </a:solidFill>
                <a:latin typeface="Georgia"/>
                <a:ea typeface="Georgia"/>
                <a:cs typeface="Georgia"/>
                <a:sym typeface="Georgia"/>
              </a:defRPr>
            </a:lvl7pPr>
            <a:lvl8pPr marL="3657600" marR="0" lvl="7" indent="-323850" algn="l" rtl="0">
              <a:lnSpc>
                <a:spcPct val="100000"/>
              </a:lnSpc>
              <a:spcBef>
                <a:spcPts val="675"/>
              </a:spcBef>
              <a:spcAft>
                <a:spcPts val="0"/>
              </a:spcAft>
              <a:buClr>
                <a:schemeClr val="dk1"/>
              </a:buClr>
              <a:buSzPts val="1500"/>
              <a:buFont typeface="Georgia"/>
              <a:buAutoNum type="romanLcPeriod"/>
              <a:defRPr sz="15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675"/>
              </a:spcBef>
              <a:spcAft>
                <a:spcPts val="675"/>
              </a:spcAft>
              <a:buClr>
                <a:schemeClr val="dk2"/>
              </a:buClr>
              <a:buSzPts val="1500"/>
              <a:buFont typeface="Arial"/>
              <a:buNone/>
              <a:defRPr sz="1500" b="1" i="0" u="none" strike="noStrike" cap="none">
                <a:solidFill>
                  <a:schemeClr val="dk2"/>
                </a:solidFill>
                <a:latin typeface="Georgia"/>
                <a:ea typeface="Georgia"/>
                <a:cs typeface="Georgia"/>
                <a:sym typeface="Georgia"/>
              </a:defRPr>
            </a:lvl9pPr>
          </a:lstStyle>
          <a:p>
            <a:endParaRPr/>
          </a:p>
        </p:txBody>
      </p:sp>
      <p:sp>
        <p:nvSpPr>
          <p:cNvPr id="12" name="Google Shape;12;p1"/>
          <p:cNvSpPr txBox="1">
            <a:spLocks noGrp="1"/>
          </p:cNvSpPr>
          <p:nvPr>
            <p:ph type="sldNum" idx="12"/>
          </p:nvPr>
        </p:nvSpPr>
        <p:spPr>
          <a:xfrm>
            <a:off x="9448800" y="6477000"/>
            <a:ext cx="20360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
        <p:nvSpPr>
          <p:cNvPr id="13" name="Google Shape;13;p1"/>
          <p:cNvSpPr txBox="1">
            <a:spLocks noGrp="1"/>
          </p:cNvSpPr>
          <p:nvPr>
            <p:ph type="dt" idx="10"/>
          </p:nvPr>
        </p:nvSpPr>
        <p:spPr>
          <a:xfrm>
            <a:off x="9448800" y="6324600"/>
            <a:ext cx="2032000" cy="152400"/>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ftr" idx="11"/>
          </p:nvPr>
        </p:nvSpPr>
        <p:spPr>
          <a:xfrm>
            <a:off x="707136" y="6324600"/>
            <a:ext cx="7014400" cy="1509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715" r:id="rId19"/>
    <p:sldLayoutId id="2147483716" r:id="rId20"/>
    <p:sldLayoutId id="2147483959" r:id="rId21"/>
    <p:sldLayoutId id="2147483960" r:id="rId22"/>
    <p:sldLayoutId id="214748372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openxmlformats.org/officeDocument/2006/relationships/hyperlink" Target="https://www.oecd.org/tax/beps/public-consultation-document-pillar-one-amount-a-tax-base-determinations.pdf" TargetMode="External"/><Relationship Id="rId13" Type="http://schemas.openxmlformats.org/officeDocument/2006/relationships/hyperlink" Target="https://www.oecd.org/tax/beps/progress-report-on-amount-a-of-pillar-one-july-2022.pdf" TargetMode="External"/><Relationship Id="rId3" Type="http://schemas.openxmlformats.org/officeDocument/2006/relationships/hyperlink" Target="https://www.oecd.org/tax/beps/statement-on-a-two-pillar-solution-to-address-the-tax-challenges-arising-from-the-digitalisation-of-the-economy-october-2021.pdf" TargetMode="External"/><Relationship Id="rId7" Type="http://schemas.openxmlformats.org/officeDocument/2006/relationships/hyperlink" Target="https://www.oecd.org/tax/beps/public-consultation-document-pillar-one-amount-a-nexus-revenue-sourcing.pdf" TargetMode="External"/><Relationship Id="rId12" Type="http://schemas.openxmlformats.org/officeDocument/2006/relationships/hyperlink" Target="https://www.oecd.org/tax/beps/oecd-invites-public-input-on-tax-certainty-aspects-of-amount-a-under-pillar-one.htm" TargetMode="External"/><Relationship Id="rId2" Type="http://schemas.openxmlformats.org/officeDocument/2006/relationships/notesSlide" Target="../notesSlides/notesSlide26.xml"/><Relationship Id="rId16" Type="http://schemas.openxmlformats.org/officeDocument/2006/relationships/hyperlink" Target="https://www.oecd.org/tax/beps/public-consultation-document-pillar-one-amount-b-2022.pdf" TargetMode="External"/><Relationship Id="rId1" Type="http://schemas.openxmlformats.org/officeDocument/2006/relationships/slideLayout" Target="../slideLayouts/slideLayout25.xml"/><Relationship Id="rId6" Type="http://schemas.openxmlformats.org/officeDocument/2006/relationships/hyperlink" Target="https://home.treasury.gov/news/press-releases/jy0504" TargetMode="External"/><Relationship Id="rId11" Type="http://schemas.openxmlformats.org/officeDocument/2006/relationships/hyperlink" Target="https://www.oecd.org/tax/beps/public-consultation-document-pillar-one-amount-a-regulated-financial-services-exclusion.pdf" TargetMode="External"/><Relationship Id="rId5" Type="http://schemas.openxmlformats.org/officeDocument/2006/relationships/hyperlink" Target="https://home.treasury.gov/news/press-releases/jy0500" TargetMode="External"/><Relationship Id="rId15" Type="http://schemas.openxmlformats.org/officeDocument/2006/relationships/hyperlink" Target="https://www.oecd.org/tax/beps/oecd-invites-public-input-on-the-draft-multilateral-convention-provisions-on-digital-services-taxes-and-other-relevant-similar-measures-under-amount-a-of-pillar-one.htm" TargetMode="External"/><Relationship Id="rId10" Type="http://schemas.openxmlformats.org/officeDocument/2006/relationships/hyperlink" Target="https://www.oecd.org/tax/beps/public-consultation-document-pillar-one-amount-a-extractives-exclusion.pdf" TargetMode="External"/><Relationship Id="rId4" Type="http://schemas.openxmlformats.org/officeDocument/2006/relationships/hyperlink" Target="https://home.treasury.gov/news/press-releases/jy0419" TargetMode="External"/><Relationship Id="rId9" Type="http://schemas.openxmlformats.org/officeDocument/2006/relationships/hyperlink" Target="https://www.oecd.org/tax/beps/public-consultation-document-pillar-one-amount-a-scope.pdf" TargetMode="External"/><Relationship Id="rId14" Type="http://schemas.openxmlformats.org/officeDocument/2006/relationships/hyperlink" Target="https://www.oecd.org/tax/beps/oecd-invites-public-input-on-the-progress-report-on-the-administration-and-tax-certainty-aspects-of-amount-a-of-pillar-one.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s://www.pwc.com/gx/en/tax/newsletters/tax-policy-bulletin/assets/pwc-oecd-releases-pillar-one-amount-b-consultation-draft.pdf"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0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6AF2-708D-4163-B701-FF7ADFDF6EE4}"/>
              </a:ext>
            </a:extLst>
          </p:cNvPr>
          <p:cNvSpPr>
            <a:spLocks noGrp="1"/>
          </p:cNvSpPr>
          <p:nvPr>
            <p:ph type="ctrTitle"/>
          </p:nvPr>
        </p:nvSpPr>
        <p:spPr>
          <a:xfrm>
            <a:off x="717755" y="1122363"/>
            <a:ext cx="10884310" cy="1316037"/>
          </a:xfrm>
        </p:spPr>
        <p:txBody>
          <a:bodyPr>
            <a:normAutofit/>
          </a:bodyPr>
          <a:lstStyle/>
          <a:p>
            <a:r>
              <a:rPr lang="en-US" sz="3200" dirty="0">
                <a:latin typeface="Georgia" panose="02040502050405020303" pitchFamily="18" charset="0"/>
              </a:rPr>
              <a:t>International Tax Policy Forum and </a:t>
            </a:r>
            <a:br>
              <a:rPr lang="en-US" sz="3200" dirty="0">
                <a:latin typeface="Georgia" panose="02040502050405020303" pitchFamily="18" charset="0"/>
              </a:rPr>
            </a:br>
            <a:r>
              <a:rPr lang="en-US" sz="3200" dirty="0">
                <a:latin typeface="Georgia" panose="02040502050405020303" pitchFamily="18" charset="0"/>
              </a:rPr>
              <a:t>Georgetown University Law Center Conference </a:t>
            </a:r>
          </a:p>
        </p:txBody>
      </p:sp>
      <p:sp>
        <p:nvSpPr>
          <p:cNvPr id="3" name="Subtitle 2">
            <a:extLst>
              <a:ext uri="{FF2B5EF4-FFF2-40B4-BE49-F238E27FC236}">
                <a16:creationId xmlns:a16="http://schemas.microsoft.com/office/drawing/2014/main" id="{871AFBED-0F63-49B6-8B20-C54AF25D57FE}"/>
              </a:ext>
            </a:extLst>
          </p:cNvPr>
          <p:cNvSpPr>
            <a:spLocks noGrp="1"/>
          </p:cNvSpPr>
          <p:nvPr>
            <p:ph type="subTitle" idx="1"/>
          </p:nvPr>
        </p:nvSpPr>
        <p:spPr>
          <a:xfrm>
            <a:off x="1524000" y="2953108"/>
            <a:ext cx="9144000" cy="1655762"/>
          </a:xfrm>
        </p:spPr>
        <p:txBody>
          <a:bodyPr>
            <a:normAutofit/>
          </a:bodyPr>
          <a:lstStyle/>
          <a:p>
            <a:r>
              <a:rPr lang="en-US" sz="4000" b="1" dirty="0">
                <a:latin typeface="Arial" panose="020B0604020202020204" pitchFamily="34" charset="0"/>
                <a:cs typeface="Arial" panose="020B0604020202020204" pitchFamily="34" charset="0"/>
              </a:rPr>
              <a:t>International Taxation in Flux</a:t>
            </a:r>
            <a:endParaRPr lang="en-US" sz="36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January 12, 2023</a:t>
            </a:r>
            <a:r>
              <a:rPr lang="en-US" sz="3600" b="1" dirty="0">
                <a:latin typeface="Arial" panose="020B0604020202020204" pitchFamily="34" charset="0"/>
                <a:cs typeface="Arial" panose="020B0604020202020204" pitchFamily="34" charset="0"/>
              </a:rPr>
              <a:t> </a:t>
            </a:r>
          </a:p>
        </p:txBody>
      </p:sp>
      <p:pic>
        <p:nvPicPr>
          <p:cNvPr id="5" name="Picture 4" descr="Graphical user interface, text, application, letter&#10;&#10;Description automatically generated">
            <a:extLst>
              <a:ext uri="{FF2B5EF4-FFF2-40B4-BE49-F238E27FC236}">
                <a16:creationId xmlns:a16="http://schemas.microsoft.com/office/drawing/2014/main" id="{B2D169E5-20F8-43F9-96C9-BADEAF6D0DE9}"/>
              </a:ext>
            </a:extLst>
          </p:cNvPr>
          <p:cNvPicPr>
            <a:picLocks noChangeAspect="1"/>
          </p:cNvPicPr>
          <p:nvPr/>
        </p:nvPicPr>
        <p:blipFill>
          <a:blip r:embed="rId2"/>
          <a:stretch>
            <a:fillRect/>
          </a:stretch>
        </p:blipFill>
        <p:spPr>
          <a:xfrm>
            <a:off x="7741800" y="4419600"/>
            <a:ext cx="4450201" cy="2438400"/>
          </a:xfrm>
          <a:prstGeom prst="rect">
            <a:avLst/>
          </a:prstGeom>
        </p:spPr>
      </p:pic>
      <p:pic>
        <p:nvPicPr>
          <p:cNvPr id="7" name="Picture 6" descr="Logo&#10;&#10;Description automatically generated">
            <a:extLst>
              <a:ext uri="{FF2B5EF4-FFF2-40B4-BE49-F238E27FC236}">
                <a16:creationId xmlns:a16="http://schemas.microsoft.com/office/drawing/2014/main" id="{B9BA7284-396B-43D4-90A4-E88B5FB4A961}"/>
              </a:ext>
            </a:extLst>
          </p:cNvPr>
          <p:cNvPicPr>
            <a:picLocks noChangeAspect="1"/>
          </p:cNvPicPr>
          <p:nvPr/>
        </p:nvPicPr>
        <p:blipFill>
          <a:blip r:embed="rId3"/>
          <a:stretch>
            <a:fillRect/>
          </a:stretch>
        </p:blipFill>
        <p:spPr>
          <a:xfrm>
            <a:off x="203200" y="4224420"/>
            <a:ext cx="2438400" cy="2286000"/>
          </a:xfrm>
          <a:prstGeom prst="rect">
            <a:avLst/>
          </a:prstGeom>
        </p:spPr>
      </p:pic>
    </p:spTree>
    <p:extLst>
      <p:ext uri="{BB962C8B-B14F-4D97-AF65-F5344CB8AC3E}">
        <p14:creationId xmlns:p14="http://schemas.microsoft.com/office/powerpoint/2010/main" val="7184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Digital Economy Taxation as Pillars</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Autofit/>
          </a:bodyPr>
          <a:lstStyle/>
          <a:p>
            <a:pPr marL="144000" marR="195580" indent="-150350">
              <a:lnSpc>
                <a:spcPct val="100000"/>
              </a:lnSpc>
              <a:spcBef>
                <a:spcPts val="600"/>
              </a:spcBef>
              <a:buClr>
                <a:srgbClr val="000000"/>
              </a:buClr>
              <a:buSzPts val="1200"/>
            </a:pPr>
            <a:r>
              <a:rPr lang="en-US" sz="2400" u="none" strike="noStrike" cap="none" dirty="0">
                <a:latin typeface="Arial"/>
                <a:ea typeface="Arial"/>
                <a:cs typeface="Arial"/>
                <a:sym typeface="Arial"/>
              </a:rPr>
              <a:t>January 2019</a:t>
            </a:r>
            <a:r>
              <a:rPr lang="en-US" sz="2400" dirty="0">
                <a:latin typeface="Arial"/>
                <a:ea typeface="Arial"/>
                <a:cs typeface="Arial"/>
                <a:sym typeface="Arial"/>
              </a:rPr>
              <a:t>: Policy Note</a:t>
            </a:r>
          </a:p>
          <a:p>
            <a:pPr marL="601200" marR="195580" lvl="1" indent="-150350">
              <a:lnSpc>
                <a:spcPct val="100000"/>
              </a:lnSpc>
              <a:spcBef>
                <a:spcPts val="600"/>
              </a:spcBef>
              <a:buClr>
                <a:srgbClr val="000000"/>
              </a:buClr>
              <a:buSzPts val="1200"/>
            </a:pPr>
            <a:r>
              <a:rPr lang="en-US" dirty="0"/>
              <a:t>Groups the proposals into 2 pillars:</a:t>
            </a:r>
          </a:p>
          <a:p>
            <a:pPr marL="601200" marR="195580" lvl="1" indent="-150350">
              <a:lnSpc>
                <a:spcPct val="100000"/>
              </a:lnSpc>
              <a:spcBef>
                <a:spcPts val="0"/>
              </a:spcBef>
              <a:buClr>
                <a:srgbClr val="000000"/>
              </a:buClr>
              <a:buSzPts val="1200"/>
            </a:pPr>
            <a:r>
              <a:rPr lang="en-US" dirty="0"/>
              <a:t>One pillar to address the broader challenges of the digitalized economy, focused on the allocation of taxing right (Pillar 1) </a:t>
            </a:r>
          </a:p>
          <a:p>
            <a:pPr marL="1058400" marR="195580" lvl="2" indent="-150350">
              <a:lnSpc>
                <a:spcPct val="100000"/>
              </a:lnSpc>
              <a:spcBef>
                <a:spcPts val="0"/>
              </a:spcBef>
              <a:buClr>
                <a:srgbClr val="000000"/>
              </a:buClr>
              <a:buSzPts val="1200"/>
            </a:pPr>
            <a:r>
              <a:rPr lang="en-US" dirty="0"/>
              <a:t>“several proposals have been made that would allocate more taxing rights to market or user jurisdictions in situations where value is created by a business activity through participation in the user or market jurisdiction that is not recognized in the framework for allocating profits.” </a:t>
            </a:r>
          </a:p>
          <a:p>
            <a:pPr marL="601200" marR="195580" lvl="1" indent="-150350">
              <a:lnSpc>
                <a:spcPct val="100000"/>
              </a:lnSpc>
              <a:spcBef>
                <a:spcPts val="0"/>
              </a:spcBef>
              <a:buClr>
                <a:srgbClr val="000000"/>
              </a:buClr>
              <a:buSzPts val="1200"/>
            </a:pPr>
            <a:r>
              <a:rPr lang="en-US" dirty="0"/>
              <a:t>A second pillar to address remaining BEPS issues (Pillar 2).</a:t>
            </a:r>
          </a:p>
          <a:p>
            <a:pPr marL="601200" marR="195580" lvl="1" indent="-150350">
              <a:lnSpc>
                <a:spcPct val="100000"/>
              </a:lnSpc>
              <a:spcBef>
                <a:spcPts val="0"/>
              </a:spcBef>
              <a:buClr>
                <a:srgbClr val="000000"/>
              </a:buClr>
              <a:buSzPts val="1200"/>
            </a:pPr>
            <a:r>
              <a:rPr lang="en-US" u="none" strike="noStrike" cap="none" dirty="0">
                <a:latin typeface="Arial"/>
                <a:ea typeface="Arial"/>
                <a:cs typeface="Arial"/>
                <a:sym typeface="Arial"/>
              </a:rPr>
              <a:t>“</a:t>
            </a:r>
            <a:r>
              <a:rPr lang="en-US" dirty="0"/>
              <a:t>A two pillar approach would recognize that the digitalization of the economy is pervasive, raises broader issues, and is most evident in, but not limited to, highly digitalized businesses”</a:t>
            </a:r>
            <a:endParaRPr lang="en-US" u="none" strike="noStrike" cap="none" dirty="0">
              <a:latin typeface="Arial"/>
              <a:ea typeface="Arial"/>
              <a:cs typeface="Arial"/>
              <a:sym typeface="Aria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10</a:t>
            </a:fld>
            <a:endParaRPr lang="en-US" dirty="0"/>
          </a:p>
        </p:txBody>
      </p:sp>
    </p:spTree>
    <p:extLst>
      <p:ext uri="{BB962C8B-B14F-4D97-AF65-F5344CB8AC3E}">
        <p14:creationId xmlns:p14="http://schemas.microsoft.com/office/powerpoint/2010/main" val="18262744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Alternative Proposals</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Autofit/>
          </a:bodyPr>
          <a:lstStyle/>
          <a:p>
            <a:pPr marL="144000" marR="195580" lvl="0" indent="-150350" algn="l" rtl="0">
              <a:lnSpc>
                <a:spcPct val="100000"/>
              </a:lnSpc>
              <a:spcBef>
                <a:spcPts val="600"/>
              </a:spcBef>
              <a:spcAft>
                <a:spcPts val="0"/>
              </a:spcAft>
              <a:buClr>
                <a:srgbClr val="000000"/>
              </a:buClr>
              <a:buSzPts val="1200"/>
              <a:buChar char="•"/>
            </a:pPr>
            <a:r>
              <a:rPr lang="en-US" sz="2000" u="none" strike="noStrike" cap="none" dirty="0">
                <a:latin typeface="Arial"/>
                <a:ea typeface="Arial"/>
                <a:cs typeface="Arial"/>
                <a:sym typeface="Arial"/>
              </a:rPr>
              <a:t>May 2019: </a:t>
            </a:r>
            <a:r>
              <a:rPr lang="en-US" sz="2000" dirty="0"/>
              <a:t>Programme of Work to Develop a Consensus Solution to the Tax Challenges Arising from the Digitalisation of the Economy</a:t>
            </a:r>
            <a:r>
              <a:rPr lang="en-US" sz="2000" dirty="0">
                <a:solidFill>
                  <a:srgbClr val="002160"/>
                </a:solidFill>
                <a:latin typeface="Calibri"/>
                <a:cs typeface="Calibri"/>
              </a:rPr>
              <a:t>.</a:t>
            </a:r>
            <a:r>
              <a:rPr lang="en-US" sz="2000" spc="10" dirty="0">
                <a:solidFill>
                  <a:srgbClr val="002160"/>
                </a:solidFill>
                <a:latin typeface="Calibri"/>
                <a:cs typeface="Calibri"/>
              </a:rPr>
              <a:t> </a:t>
            </a:r>
          </a:p>
          <a:p>
            <a:pPr marL="354965" marR="160655" indent="-342900">
              <a:lnSpc>
                <a:spcPct val="99900"/>
              </a:lnSpc>
              <a:spcBef>
                <a:spcPts val="100"/>
              </a:spcBef>
              <a:buSzPct val="88636"/>
              <a:tabLst>
                <a:tab pos="471805" algn="l"/>
                <a:tab pos="473075" algn="l"/>
              </a:tabLst>
            </a:pPr>
            <a:r>
              <a:rPr lang="en-US" sz="1800" dirty="0">
                <a:solidFill>
                  <a:srgbClr val="002160"/>
                </a:solidFill>
                <a:latin typeface="Calibri"/>
                <a:cs typeface="Calibri"/>
              </a:rPr>
              <a:t>Pillar 1 – Revised nexus &amp; profit allocation rules</a:t>
            </a:r>
          </a:p>
          <a:p>
            <a:pPr marL="354965" marR="160655" indent="-342900">
              <a:lnSpc>
                <a:spcPct val="99900"/>
              </a:lnSpc>
              <a:spcBef>
                <a:spcPts val="100"/>
              </a:spcBef>
              <a:buSzPct val="88636"/>
              <a:tabLst>
                <a:tab pos="471805" algn="l"/>
                <a:tab pos="473075" algn="l"/>
              </a:tabLst>
            </a:pPr>
            <a:r>
              <a:rPr lang="en-US" sz="1800" dirty="0">
                <a:solidFill>
                  <a:srgbClr val="002160"/>
                </a:solidFill>
                <a:latin typeface="Calibri"/>
                <a:cs typeface="Calibri"/>
              </a:rPr>
              <a:t>Pillar 2 – Global anti-base erosion proposal</a:t>
            </a:r>
          </a:p>
          <a:p>
            <a:pPr marL="354965" marR="160655" indent="-342900">
              <a:lnSpc>
                <a:spcPct val="99900"/>
              </a:lnSpc>
              <a:spcBef>
                <a:spcPts val="100"/>
              </a:spcBef>
              <a:buSzPct val="88636"/>
              <a:tabLst>
                <a:tab pos="471805" algn="l"/>
                <a:tab pos="473075" algn="l"/>
              </a:tabLst>
            </a:pPr>
            <a:r>
              <a:rPr lang="en-US" sz="1800" dirty="0"/>
              <a:t>3 proposals to develop a consensus-based solution on how taxing rights on income generated from cross-border activities in the digital age should be allocated among countries</a:t>
            </a:r>
          </a:p>
          <a:p>
            <a:pPr marL="812165" marR="160655" lvl="1" indent="-342900">
              <a:lnSpc>
                <a:spcPct val="99900"/>
              </a:lnSpc>
              <a:spcBef>
                <a:spcPts val="100"/>
              </a:spcBef>
              <a:buSzPct val="88636"/>
              <a:tabLst>
                <a:tab pos="471805" algn="l"/>
                <a:tab pos="473075" algn="l"/>
              </a:tabLst>
            </a:pPr>
            <a:r>
              <a:rPr lang="en-US" sz="1800" dirty="0"/>
              <a:t>“user participation” proposal</a:t>
            </a:r>
          </a:p>
          <a:p>
            <a:pPr marL="812165" marR="160655" lvl="1" indent="-342900">
              <a:lnSpc>
                <a:spcPct val="99900"/>
              </a:lnSpc>
              <a:spcBef>
                <a:spcPts val="100"/>
              </a:spcBef>
              <a:buSzPct val="88636"/>
              <a:tabLst>
                <a:tab pos="471805" algn="l"/>
                <a:tab pos="473075" algn="l"/>
              </a:tabLst>
            </a:pPr>
            <a:r>
              <a:rPr lang="en-US" sz="1800" dirty="0"/>
              <a:t>“marketing intangibles” proposal, and </a:t>
            </a:r>
          </a:p>
          <a:p>
            <a:pPr marL="812165" marR="160655" lvl="1" indent="-342900">
              <a:lnSpc>
                <a:spcPct val="99900"/>
              </a:lnSpc>
              <a:spcBef>
                <a:spcPts val="100"/>
              </a:spcBef>
              <a:buSzPct val="88636"/>
              <a:tabLst>
                <a:tab pos="471805" algn="l"/>
                <a:tab pos="473075" algn="l"/>
              </a:tabLst>
            </a:pPr>
            <a:r>
              <a:rPr lang="en-US" sz="1800" dirty="0"/>
              <a:t>“significant economic presence” proposal.</a:t>
            </a:r>
          </a:p>
          <a:p>
            <a:pPr marL="354965" marR="160655" indent="-342900">
              <a:lnSpc>
                <a:spcPct val="99900"/>
              </a:lnSpc>
              <a:spcBef>
                <a:spcPts val="100"/>
              </a:spcBef>
              <a:buSzPct val="88636"/>
              <a:tabLst>
                <a:tab pos="471805" algn="l"/>
                <a:tab pos="473075" algn="l"/>
              </a:tabLst>
            </a:pPr>
            <a:r>
              <a:rPr lang="en-US" sz="1800" dirty="0"/>
              <a:t>Different approaches to determine:</a:t>
            </a:r>
          </a:p>
          <a:p>
            <a:pPr marL="812165" marR="160655" lvl="1" indent="-342900">
              <a:lnSpc>
                <a:spcPct val="99900"/>
              </a:lnSpc>
              <a:spcBef>
                <a:spcPts val="100"/>
              </a:spcBef>
              <a:buSzPct val="88636"/>
              <a:tabLst>
                <a:tab pos="471805" algn="l"/>
                <a:tab pos="473075" algn="l"/>
              </a:tabLst>
            </a:pPr>
            <a:r>
              <a:rPr lang="en-US" sz="1800" dirty="0"/>
              <a:t>Amount of profits subject to the new taxing right and allocation of those profits among jurisdictions; </a:t>
            </a:r>
          </a:p>
          <a:p>
            <a:pPr marL="812165" marR="160655" lvl="1" indent="-342900">
              <a:lnSpc>
                <a:spcPct val="99900"/>
              </a:lnSpc>
              <a:spcBef>
                <a:spcPts val="100"/>
              </a:spcBef>
              <a:buSzPct val="88636"/>
              <a:tabLst>
                <a:tab pos="471805" algn="l"/>
                <a:tab pos="473075" algn="l"/>
              </a:tabLst>
            </a:pPr>
            <a:r>
              <a:rPr lang="en-US" sz="1800" dirty="0"/>
              <a:t>Design of new nexus rule not constrained by physical presence requirement; and </a:t>
            </a:r>
          </a:p>
          <a:p>
            <a:pPr marL="812165" marR="160655" lvl="1" indent="-342900">
              <a:lnSpc>
                <a:spcPct val="99900"/>
              </a:lnSpc>
              <a:spcBef>
                <a:spcPts val="100"/>
              </a:spcBef>
              <a:buSzPct val="88636"/>
              <a:tabLst>
                <a:tab pos="471805" algn="l"/>
                <a:tab pos="473075" algn="l"/>
              </a:tabLst>
            </a:pPr>
            <a:r>
              <a:rPr lang="en-US" sz="1800" dirty="0"/>
              <a:t>Different instruments to ensure full implementation and efficient administration of new taxing right, including the effective elimination of double taxation and resolution of tax disputes</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11</a:t>
            </a:fld>
            <a:endParaRPr lang="en-US" dirty="0"/>
          </a:p>
        </p:txBody>
      </p:sp>
    </p:spTree>
    <p:extLst>
      <p:ext uri="{BB962C8B-B14F-4D97-AF65-F5344CB8AC3E}">
        <p14:creationId xmlns:p14="http://schemas.microsoft.com/office/powerpoint/2010/main" val="19984481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Unified Approach – Oct 2019</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fontScale="40000" lnSpcReduction="20000"/>
          </a:bodyPr>
          <a:lstStyle/>
          <a:p>
            <a:pPr marL="354965" marR="160655" indent="-342900">
              <a:lnSpc>
                <a:spcPct val="99900"/>
              </a:lnSpc>
              <a:spcBef>
                <a:spcPts val="100"/>
              </a:spcBef>
              <a:spcAft>
                <a:spcPts val="600"/>
              </a:spcAft>
              <a:buSzPct val="88636"/>
              <a:tabLst>
                <a:tab pos="471805" algn="l"/>
                <a:tab pos="473075" algn="l"/>
              </a:tabLst>
            </a:pPr>
            <a:r>
              <a:rPr lang="en-US" sz="4200" dirty="0"/>
              <a:t>3 alternatives</a:t>
            </a:r>
          </a:p>
          <a:p>
            <a:pPr marL="354965" marR="160655" indent="-342900">
              <a:lnSpc>
                <a:spcPct val="99900"/>
              </a:lnSpc>
              <a:spcBef>
                <a:spcPts val="100"/>
              </a:spcBef>
              <a:spcAft>
                <a:spcPts val="600"/>
              </a:spcAft>
              <a:buSzPct val="88636"/>
              <a:tabLst>
                <a:tab pos="471805" algn="l"/>
                <a:tab pos="473075" algn="l"/>
              </a:tabLst>
            </a:pPr>
            <a:r>
              <a:rPr lang="en-US" sz="4200" dirty="0"/>
              <a:t>Apply to the extent that highly digitalized businesses are able to operate remotely, and/or are highly profitable</a:t>
            </a:r>
          </a:p>
          <a:p>
            <a:pPr marL="354965" marR="160655" indent="-342900">
              <a:lnSpc>
                <a:spcPct val="99900"/>
              </a:lnSpc>
              <a:spcBef>
                <a:spcPts val="100"/>
              </a:spcBef>
              <a:spcAft>
                <a:spcPts val="600"/>
              </a:spcAft>
              <a:buSzPct val="88636"/>
              <a:tabLst>
                <a:tab pos="471805" algn="l"/>
                <a:tab pos="473075" algn="l"/>
              </a:tabLst>
            </a:pPr>
            <a:r>
              <a:rPr lang="en-US" sz="4200" dirty="0"/>
              <a:t>To reallocate taxing rights in favor of the user/market jurisdiction</a:t>
            </a:r>
          </a:p>
          <a:p>
            <a:pPr marL="354965" marR="160655" indent="-342900">
              <a:lnSpc>
                <a:spcPct val="99900"/>
              </a:lnSpc>
              <a:spcBef>
                <a:spcPts val="100"/>
              </a:spcBef>
              <a:spcAft>
                <a:spcPts val="600"/>
              </a:spcAft>
              <a:buSzPct val="88636"/>
              <a:tabLst>
                <a:tab pos="471805" algn="l"/>
                <a:tab pos="473075" algn="l"/>
              </a:tabLst>
            </a:pPr>
            <a:r>
              <a:rPr lang="en-US" sz="4200" dirty="0"/>
              <a:t>A new nexus rule that would not depend on physical presence in the user/market jurisdiction </a:t>
            </a:r>
          </a:p>
          <a:p>
            <a:pPr marL="354965" marR="160655" indent="-342900">
              <a:lnSpc>
                <a:spcPct val="99900"/>
              </a:lnSpc>
              <a:spcBef>
                <a:spcPts val="100"/>
              </a:spcBef>
              <a:spcAft>
                <a:spcPts val="600"/>
              </a:spcAft>
              <a:buSzPct val="88636"/>
              <a:tabLst>
                <a:tab pos="471805" algn="l"/>
                <a:tab pos="473075" algn="l"/>
              </a:tabLst>
            </a:pPr>
            <a:r>
              <a:rPr lang="en-US" sz="4200" dirty="0"/>
              <a:t>Going beyond the arm’s length principle and departing from the separate entity principle; and </a:t>
            </a:r>
          </a:p>
          <a:p>
            <a:pPr marL="354965" marR="160655" indent="-342900">
              <a:lnSpc>
                <a:spcPct val="99900"/>
              </a:lnSpc>
              <a:spcBef>
                <a:spcPts val="100"/>
              </a:spcBef>
              <a:spcAft>
                <a:spcPts val="600"/>
              </a:spcAft>
              <a:buSzPct val="88636"/>
              <a:tabLst>
                <a:tab pos="471805" algn="l"/>
                <a:tab pos="473075" algn="l"/>
              </a:tabLst>
            </a:pPr>
            <a:r>
              <a:rPr lang="en-US" sz="4200" dirty="0"/>
              <a:t>Searching for simplicity, stabilization of the tax system, and increased tax certainty in implementation</a:t>
            </a:r>
          </a:p>
          <a:p>
            <a:pPr marL="354965" marR="160655" indent="-342900">
              <a:lnSpc>
                <a:spcPct val="99900"/>
              </a:lnSpc>
              <a:spcBef>
                <a:spcPts val="100"/>
              </a:spcBef>
              <a:spcAft>
                <a:spcPts val="600"/>
              </a:spcAft>
              <a:buSzPct val="88636"/>
              <a:tabLst>
                <a:tab pos="471805" algn="l"/>
                <a:tab pos="473075" algn="l"/>
              </a:tabLst>
            </a:pPr>
            <a:r>
              <a:rPr lang="en-US" sz="4200" dirty="0"/>
              <a:t>To cover highly digital business models but also consumer-facing businesses</a:t>
            </a:r>
          </a:p>
          <a:p>
            <a:pPr marL="812165" marR="160655" lvl="1" indent="-342900">
              <a:lnSpc>
                <a:spcPct val="99900"/>
              </a:lnSpc>
              <a:spcBef>
                <a:spcPts val="100"/>
              </a:spcBef>
              <a:spcAft>
                <a:spcPts val="600"/>
              </a:spcAft>
              <a:buSzPct val="88636"/>
              <a:tabLst>
                <a:tab pos="471805" algn="l"/>
                <a:tab pos="473075" algn="l"/>
              </a:tabLst>
            </a:pPr>
            <a:r>
              <a:rPr lang="en-US" sz="4200" dirty="0"/>
              <a:t>Extractive industries are assumed to be out of the scope. </a:t>
            </a:r>
          </a:p>
          <a:p>
            <a:pPr marL="354965" marR="160655" indent="-342900">
              <a:lnSpc>
                <a:spcPct val="99900"/>
              </a:lnSpc>
              <a:spcBef>
                <a:spcPts val="100"/>
              </a:spcBef>
              <a:spcAft>
                <a:spcPts val="600"/>
              </a:spcAft>
              <a:buSzPct val="88636"/>
              <a:tabLst>
                <a:tab pos="471805" algn="l"/>
                <a:tab pos="473075" algn="l"/>
              </a:tabLst>
            </a:pPr>
            <a:r>
              <a:rPr lang="en-US" sz="4200" dirty="0"/>
              <a:t>New nexus rule not dependent on physical presence but largely based on sales</a:t>
            </a:r>
          </a:p>
          <a:p>
            <a:pPr marL="354965" marR="160655" indent="-342900">
              <a:lnSpc>
                <a:spcPct val="99900"/>
              </a:lnSpc>
              <a:spcBef>
                <a:spcPts val="100"/>
              </a:spcBef>
              <a:spcAft>
                <a:spcPts val="600"/>
              </a:spcAft>
              <a:buSzPct val="88636"/>
              <a:tabLst>
                <a:tab pos="471805" algn="l"/>
                <a:tab pos="473075" algn="l"/>
              </a:tabLst>
            </a:pPr>
            <a:r>
              <a:rPr lang="en-US" sz="4200" dirty="0"/>
              <a:t>New profit allocation rule applicable irrespective of whether taxpayer has an in-country marketing or distribution presence</a:t>
            </a:r>
          </a:p>
          <a:p>
            <a:pPr marL="354965" marR="160655" indent="-342900">
              <a:lnSpc>
                <a:spcPct val="99900"/>
              </a:lnSpc>
              <a:spcBef>
                <a:spcPts val="100"/>
              </a:spcBef>
              <a:spcAft>
                <a:spcPts val="600"/>
              </a:spcAft>
              <a:buSzPct val="88636"/>
              <a:tabLst>
                <a:tab pos="471805" algn="l"/>
                <a:tab pos="473075" algn="l"/>
              </a:tabLst>
            </a:pPr>
            <a:r>
              <a:rPr lang="en-US" sz="4500" dirty="0"/>
              <a:t>3 tier mechanism:</a:t>
            </a:r>
          </a:p>
          <a:p>
            <a:pPr marL="812165" marR="160655" lvl="1" indent="-342900">
              <a:lnSpc>
                <a:spcPct val="99900"/>
              </a:lnSpc>
              <a:spcBef>
                <a:spcPts val="100"/>
              </a:spcBef>
              <a:spcAft>
                <a:spcPts val="600"/>
              </a:spcAft>
              <a:buSzPct val="88636"/>
              <a:tabLst>
                <a:tab pos="471805" algn="l"/>
                <a:tab pos="473075" algn="l"/>
              </a:tabLst>
            </a:pPr>
            <a:r>
              <a:rPr lang="en-US" sz="4000" dirty="0"/>
              <a:t>Amount A – a share of deemed residual profit6 allocated to market jurisdictions using a formulaic approach</a:t>
            </a:r>
          </a:p>
          <a:p>
            <a:pPr marL="812165" marR="160655" lvl="1" indent="-342900">
              <a:lnSpc>
                <a:spcPct val="99900"/>
              </a:lnSpc>
              <a:spcBef>
                <a:spcPts val="100"/>
              </a:spcBef>
              <a:spcAft>
                <a:spcPts val="600"/>
              </a:spcAft>
              <a:buSzPct val="88636"/>
              <a:tabLst>
                <a:tab pos="471805" algn="l"/>
                <a:tab pos="473075" algn="l"/>
              </a:tabLst>
            </a:pPr>
            <a:r>
              <a:rPr lang="en-US" sz="4000" dirty="0"/>
              <a:t>Amount B – fixed remuneration for baseline marketing and distribution functions in the market jurisdiction; and </a:t>
            </a:r>
          </a:p>
          <a:p>
            <a:pPr marL="812165" marR="160655" lvl="1" indent="-342900">
              <a:lnSpc>
                <a:spcPct val="99900"/>
              </a:lnSpc>
              <a:spcBef>
                <a:spcPts val="100"/>
              </a:spcBef>
              <a:spcAft>
                <a:spcPts val="600"/>
              </a:spcAft>
              <a:buSzPct val="88636"/>
              <a:tabLst>
                <a:tab pos="471805" algn="l"/>
                <a:tab pos="473075" algn="l"/>
              </a:tabLst>
            </a:pPr>
            <a:r>
              <a:rPr lang="en-US" sz="4000" dirty="0"/>
              <a:t>Amount C – binding and effective dispute prevention and resolution mechanisms</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12</a:t>
            </a:fld>
            <a:endParaRPr lang="en-US" dirty="0"/>
          </a:p>
        </p:txBody>
      </p:sp>
    </p:spTree>
    <p:extLst>
      <p:ext uri="{BB962C8B-B14F-4D97-AF65-F5344CB8AC3E}">
        <p14:creationId xmlns:p14="http://schemas.microsoft.com/office/powerpoint/2010/main" val="32665091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Jan 2020 Statement</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a:bodyPr>
          <a:lstStyle/>
          <a:p>
            <a:pPr marL="354965" marR="160655" indent="-342900">
              <a:lnSpc>
                <a:spcPct val="99900"/>
              </a:lnSpc>
              <a:spcBef>
                <a:spcPts val="100"/>
              </a:spcBef>
              <a:buSzPct val="88636"/>
              <a:tabLst>
                <a:tab pos="471805" algn="l"/>
                <a:tab pos="473075" algn="l"/>
              </a:tabLst>
            </a:pPr>
            <a:r>
              <a:rPr lang="en-US" sz="2400" dirty="0"/>
              <a:t>“Outline of the Architecture of a Unified Approach on Pillar One”</a:t>
            </a:r>
          </a:p>
          <a:p>
            <a:pPr marL="354965" marR="160655" indent="-342900">
              <a:lnSpc>
                <a:spcPct val="99900"/>
              </a:lnSpc>
              <a:spcBef>
                <a:spcPts val="100"/>
              </a:spcBef>
              <a:buSzPct val="88636"/>
              <a:tabLst>
                <a:tab pos="471805" algn="l"/>
                <a:tab pos="473075" algn="l"/>
              </a:tabLst>
            </a:pPr>
            <a:r>
              <a:rPr lang="en-US" sz="2400" dirty="0"/>
              <a:t>Updated Program of Work</a:t>
            </a:r>
          </a:p>
          <a:p>
            <a:pPr marL="354965" marR="160655" indent="-342900">
              <a:lnSpc>
                <a:spcPct val="99900"/>
              </a:lnSpc>
              <a:spcBef>
                <a:spcPts val="100"/>
              </a:spcBef>
              <a:buSzPct val="88636"/>
              <a:tabLst>
                <a:tab pos="471805" algn="l"/>
                <a:tab pos="473075" algn="l"/>
              </a:tabLst>
            </a:pPr>
            <a:r>
              <a:rPr lang="en-US" sz="2400" dirty="0"/>
              <a:t>11 building blocks where further work required to develop the solution</a:t>
            </a:r>
          </a:p>
          <a:p>
            <a:pPr marL="354965" marR="160655" indent="-342900">
              <a:lnSpc>
                <a:spcPct val="99900"/>
              </a:lnSpc>
              <a:spcBef>
                <a:spcPts val="100"/>
              </a:spcBef>
              <a:buSzPct val="88636"/>
              <a:tabLst>
                <a:tab pos="471805" algn="l"/>
                <a:tab pos="473075" algn="l"/>
              </a:tabLst>
            </a:pPr>
            <a:r>
              <a:rPr lang="en-US" sz="2400" dirty="0"/>
              <a:t>IF members affirm commitment to reach agreement on a consensus-based solution by y/e 2020</a:t>
            </a:r>
          </a:p>
          <a:p>
            <a:pPr marL="354965" marR="160655" indent="-342900">
              <a:lnSpc>
                <a:spcPct val="99900"/>
              </a:lnSpc>
              <a:spcBef>
                <a:spcPts val="100"/>
              </a:spcBef>
              <a:buSzPct val="88636"/>
              <a:tabLst>
                <a:tab pos="471805" algn="l"/>
                <a:tab pos="473075" algn="l"/>
              </a:tabLst>
            </a:pPr>
            <a:r>
              <a:rPr lang="en-US" sz="2400" dirty="0"/>
              <a:t>Notes “significant divergences”, including:</a:t>
            </a:r>
          </a:p>
          <a:p>
            <a:pPr marL="812165" marR="160655" lvl="1" indent="-342900">
              <a:lnSpc>
                <a:spcPct val="99900"/>
              </a:lnSpc>
              <a:spcBef>
                <a:spcPts val="100"/>
              </a:spcBef>
              <a:buSzPct val="88636"/>
              <a:tabLst>
                <a:tab pos="471805" algn="l"/>
                <a:tab pos="473075" algn="l"/>
              </a:tabLst>
            </a:pPr>
            <a:r>
              <a:rPr lang="en-US" dirty="0"/>
              <a:t>Scope of the dispute resolution mechanisms under Amount C; </a:t>
            </a:r>
          </a:p>
          <a:p>
            <a:pPr marL="812165" marR="160655" lvl="1" indent="-342900">
              <a:lnSpc>
                <a:spcPct val="99900"/>
              </a:lnSpc>
              <a:spcBef>
                <a:spcPts val="100"/>
              </a:spcBef>
              <a:buSzPct val="88636"/>
              <a:tabLst>
                <a:tab pos="471805" algn="l"/>
                <a:tab pos="473075" algn="l"/>
              </a:tabLst>
            </a:pPr>
            <a:r>
              <a:rPr lang="en-US" dirty="0"/>
              <a:t>Suggestion by some members to weight the quantum of Amount A to account for different degrees of digitalization between in-scope business activities (“digital differentiation”)</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13</a:t>
            </a:fld>
            <a:endParaRPr lang="en-US" dirty="0"/>
          </a:p>
        </p:txBody>
      </p:sp>
    </p:spTree>
    <p:extLst>
      <p:ext uri="{BB962C8B-B14F-4D97-AF65-F5344CB8AC3E}">
        <p14:creationId xmlns:p14="http://schemas.microsoft.com/office/powerpoint/2010/main" val="27566581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Statement – Jan 2020 (cont.)</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fontScale="92500"/>
          </a:bodyPr>
          <a:lstStyle/>
          <a:p>
            <a:pPr marL="354965" marR="160655" indent="-342900">
              <a:lnSpc>
                <a:spcPct val="99900"/>
              </a:lnSpc>
              <a:spcBef>
                <a:spcPts val="100"/>
              </a:spcBef>
              <a:buSzPct val="88636"/>
              <a:tabLst>
                <a:tab pos="471805" algn="l"/>
                <a:tab pos="473075" algn="l"/>
              </a:tabLst>
            </a:pPr>
            <a:r>
              <a:rPr lang="en-US" sz="2600" dirty="0"/>
              <a:t>Newly defined Amounts A, B and C</a:t>
            </a:r>
          </a:p>
          <a:p>
            <a:pPr marL="812165" marR="160655" lvl="1" indent="-342900">
              <a:lnSpc>
                <a:spcPct val="99900"/>
              </a:lnSpc>
              <a:spcBef>
                <a:spcPts val="100"/>
              </a:spcBef>
              <a:buSzPct val="88636"/>
              <a:tabLst>
                <a:tab pos="471805" algn="l"/>
                <a:tab pos="473075" algn="l"/>
              </a:tabLst>
            </a:pPr>
            <a:r>
              <a:rPr lang="en-US" dirty="0"/>
              <a:t>Amount A: A share of residual profit allocated to market jurisdictions using a formulaic approach applied at an MNE group (or business line) level. </a:t>
            </a:r>
          </a:p>
          <a:p>
            <a:pPr marL="1269365" marR="160655" lvl="2" indent="-342900">
              <a:lnSpc>
                <a:spcPct val="99900"/>
              </a:lnSpc>
              <a:spcBef>
                <a:spcPts val="100"/>
              </a:spcBef>
              <a:buSzPct val="88636"/>
              <a:tabLst>
                <a:tab pos="471805" algn="l"/>
                <a:tab pos="473075" algn="l"/>
              </a:tabLst>
            </a:pPr>
            <a:r>
              <a:rPr lang="en-US" dirty="0"/>
              <a:t>New taxing right to apply irrespective of the existence of physical presence</a:t>
            </a:r>
          </a:p>
          <a:p>
            <a:pPr marL="1269365" marR="160655" lvl="2" indent="-342900">
              <a:lnSpc>
                <a:spcPct val="99900"/>
              </a:lnSpc>
              <a:spcBef>
                <a:spcPts val="100"/>
              </a:spcBef>
              <a:buSzPct val="88636"/>
              <a:tabLst>
                <a:tab pos="471805" algn="l"/>
                <a:tab pos="473075" algn="l"/>
              </a:tabLst>
            </a:pPr>
            <a:r>
              <a:rPr lang="en-US" dirty="0"/>
              <a:t>Reflects profits associated with “active and sustained participation of a business” in the economy of a market jurisdiction. </a:t>
            </a:r>
          </a:p>
          <a:p>
            <a:pPr marL="812165" marR="160655" lvl="1" indent="-342900">
              <a:lnSpc>
                <a:spcPct val="99900"/>
              </a:lnSpc>
              <a:spcBef>
                <a:spcPts val="100"/>
              </a:spcBef>
              <a:buSzPct val="88636"/>
              <a:tabLst>
                <a:tab pos="471805" algn="l"/>
                <a:tab pos="473075" algn="l"/>
              </a:tabLst>
            </a:pPr>
            <a:r>
              <a:rPr lang="en-US" dirty="0"/>
              <a:t>Amount B: A fixed remuneration based on the ALP for defined baseline distribution and marketing functions that take place in the market jurisdiction. </a:t>
            </a:r>
          </a:p>
          <a:p>
            <a:pPr marL="812165" marR="160655" lvl="1" indent="-342900">
              <a:lnSpc>
                <a:spcPct val="99900"/>
              </a:lnSpc>
              <a:spcBef>
                <a:spcPts val="100"/>
              </a:spcBef>
              <a:buSzPct val="88636"/>
              <a:tabLst>
                <a:tab pos="471805" algn="l"/>
                <a:tab pos="473075" algn="l"/>
              </a:tabLst>
            </a:pPr>
            <a:r>
              <a:rPr lang="en-US" dirty="0"/>
              <a:t>Amount C: “The return under Amount C covers any additional profit where in-country functions exceed the baseline activity compensated under Amount B…” plus “emphasis” on “the need for improved dispute resolution processes.” </a:t>
            </a:r>
          </a:p>
          <a:p>
            <a:pPr marL="1269365" marR="160655" lvl="2" indent="-342900">
              <a:lnSpc>
                <a:spcPct val="99900"/>
              </a:lnSpc>
              <a:spcBef>
                <a:spcPts val="100"/>
              </a:spcBef>
              <a:buSzPct val="88636"/>
              <a:tabLst>
                <a:tab pos="471805" algn="l"/>
                <a:tab pos="473075" algn="l"/>
              </a:tabLst>
            </a:pPr>
            <a:r>
              <a:rPr lang="en-US" dirty="0"/>
              <a:t>“The scope of Amount C is still being discussed and considered as a critical element in reaching an overall agreement on Pillar One”</a:t>
            </a:r>
          </a:p>
          <a:p>
            <a:pPr marL="812165" marR="160655" lvl="1" indent="-342900">
              <a:lnSpc>
                <a:spcPct val="99900"/>
              </a:lnSpc>
              <a:spcBef>
                <a:spcPts val="100"/>
              </a:spcBef>
              <a:buSzPct val="88636"/>
              <a:tabLst>
                <a:tab pos="471805" algn="l"/>
                <a:tab pos="473075" algn="l"/>
              </a:tabLst>
            </a:pPr>
            <a:endParaRPr lang="en-US" sz="1300" dirty="0"/>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14</a:t>
            </a:fld>
            <a:endParaRPr lang="en-US" dirty="0"/>
          </a:p>
        </p:txBody>
      </p:sp>
    </p:spTree>
    <p:extLst>
      <p:ext uri="{BB962C8B-B14F-4D97-AF65-F5344CB8AC3E}">
        <p14:creationId xmlns:p14="http://schemas.microsoft.com/office/powerpoint/2010/main" val="19305149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Amount A</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lnSpcReduction="10000"/>
          </a:bodyPr>
          <a:lstStyle/>
          <a:p>
            <a:pPr marL="354965" marR="160655" indent="-342900">
              <a:lnSpc>
                <a:spcPct val="99900"/>
              </a:lnSpc>
              <a:spcBef>
                <a:spcPts val="100"/>
              </a:spcBef>
              <a:buSzPct val="88636"/>
              <a:tabLst>
                <a:tab pos="471805" algn="l"/>
                <a:tab pos="473075" algn="l"/>
              </a:tabLst>
            </a:pPr>
            <a:r>
              <a:rPr lang="en-US" sz="2400" dirty="0"/>
              <a:t>New taxing right over a portion of residual profits allocable to market jurisdictions. </a:t>
            </a:r>
          </a:p>
          <a:p>
            <a:pPr marL="354965" marR="160655" indent="-342900">
              <a:lnSpc>
                <a:spcPct val="99900"/>
              </a:lnSpc>
              <a:spcBef>
                <a:spcPts val="100"/>
              </a:spcBef>
              <a:buSzPct val="88636"/>
              <a:tabLst>
                <a:tab pos="471805" algn="l"/>
                <a:tab pos="473075" algn="l"/>
              </a:tabLst>
            </a:pPr>
            <a:r>
              <a:rPr lang="en-US" sz="2400" dirty="0"/>
              <a:t>Limited to large multinationals in scope which meet a new nexus test in the market jurisdiction concerned, and to the agreed quantum of profit represented by Amount A.</a:t>
            </a:r>
          </a:p>
          <a:p>
            <a:pPr marL="354965" marR="160655" indent="-342900">
              <a:lnSpc>
                <a:spcPct val="99900"/>
              </a:lnSpc>
              <a:spcBef>
                <a:spcPts val="100"/>
              </a:spcBef>
              <a:buSzPct val="88636"/>
              <a:tabLst>
                <a:tab pos="471805" algn="l"/>
                <a:tab pos="473075" algn="l"/>
              </a:tabLst>
            </a:pPr>
            <a:r>
              <a:rPr lang="en-US" sz="2000" dirty="0"/>
              <a:t>The amount so allocated is over and above the arm’s length return that might be allocable to in-market activities such as baseline marketing and distribution, but is not an additional remuneration in respect of those same in-market activities.</a:t>
            </a:r>
          </a:p>
          <a:p>
            <a:pPr marL="354965" marR="160655" indent="-342900">
              <a:lnSpc>
                <a:spcPct val="99900"/>
              </a:lnSpc>
              <a:spcBef>
                <a:spcPts val="100"/>
              </a:spcBef>
              <a:buSzPct val="88636"/>
              <a:tabLst>
                <a:tab pos="471805" algn="l"/>
                <a:tab pos="473075" algn="l"/>
              </a:tabLst>
            </a:pPr>
            <a:r>
              <a:rPr lang="en-US" sz="2400" dirty="0"/>
              <a:t>In scope businesses to include:</a:t>
            </a:r>
          </a:p>
          <a:p>
            <a:pPr marL="812165" marR="160655" lvl="1" indent="-342900">
              <a:lnSpc>
                <a:spcPct val="99900"/>
              </a:lnSpc>
              <a:spcBef>
                <a:spcPts val="100"/>
              </a:spcBef>
              <a:buSzPct val="88636"/>
              <a:tabLst>
                <a:tab pos="471805" algn="l"/>
                <a:tab pos="473075" algn="l"/>
              </a:tabLst>
            </a:pPr>
            <a:r>
              <a:rPr lang="en-US" sz="1800" dirty="0"/>
              <a:t>Businesses that generate revenue from the provision of automated digital services that are provided on a standardized basis to a large population of customers or users across multiple jurisdictions</a:t>
            </a:r>
          </a:p>
          <a:p>
            <a:pPr marL="812165" marR="160655" lvl="1" indent="-342900">
              <a:lnSpc>
                <a:spcPct val="99900"/>
              </a:lnSpc>
              <a:spcBef>
                <a:spcPts val="100"/>
              </a:spcBef>
              <a:buSzPct val="88636"/>
              <a:tabLst>
                <a:tab pos="471805" algn="l"/>
                <a:tab pos="473075" algn="l"/>
              </a:tabLst>
            </a:pPr>
            <a:r>
              <a:rPr lang="en-US" sz="1800" dirty="0"/>
              <a:t>Businesses that generate revenue from the sale of goods and services of a type commonly sold to consumers</a:t>
            </a:r>
          </a:p>
          <a:p>
            <a:pPr marL="812165" marR="160655" lvl="1" indent="-342900">
              <a:lnSpc>
                <a:spcPct val="99900"/>
              </a:lnSpc>
              <a:spcBef>
                <a:spcPts val="100"/>
              </a:spcBef>
              <a:buSzPct val="88636"/>
              <a:tabLst>
                <a:tab pos="471805" algn="l"/>
                <a:tab pos="473075" algn="l"/>
              </a:tabLst>
            </a:pPr>
            <a:r>
              <a:rPr lang="en-US" sz="1800" dirty="0"/>
              <a:t>Calculation of Amount A to be based on measure of profit derived from financial accounts.</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15</a:t>
            </a:fld>
            <a:endParaRPr lang="en-US" dirty="0"/>
          </a:p>
        </p:txBody>
      </p:sp>
    </p:spTree>
    <p:extLst>
      <p:ext uri="{BB962C8B-B14F-4D97-AF65-F5344CB8AC3E}">
        <p14:creationId xmlns:p14="http://schemas.microsoft.com/office/powerpoint/2010/main" val="4319908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Report on Pillar 1 Blueprint – Oct 2020</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a:bodyPr>
          <a:lstStyle/>
          <a:p>
            <a:pPr marL="354965" marR="160655" indent="-342900">
              <a:lnSpc>
                <a:spcPct val="99900"/>
              </a:lnSpc>
              <a:spcBef>
                <a:spcPts val="100"/>
              </a:spcBef>
              <a:buSzPct val="88636"/>
              <a:tabLst>
                <a:tab pos="471805" algn="l"/>
                <a:tab pos="473075" algn="l"/>
              </a:tabLst>
            </a:pPr>
            <a:r>
              <a:rPr lang="en-US" sz="2400" dirty="0"/>
              <a:t>Scope issue (automated digital services and consumer facing businesses) not yet solved.</a:t>
            </a:r>
          </a:p>
          <a:p>
            <a:pPr marL="354965" marR="160655" indent="-342900">
              <a:lnSpc>
                <a:spcPct val="99900"/>
              </a:lnSpc>
              <a:spcBef>
                <a:spcPts val="100"/>
              </a:spcBef>
              <a:buSzPct val="88636"/>
              <a:tabLst>
                <a:tab pos="471805" algn="l"/>
                <a:tab pos="473075" algn="l"/>
              </a:tabLst>
            </a:pPr>
            <a:r>
              <a:rPr lang="en-US" sz="2400" dirty="0"/>
              <a:t>New nexus rule to identify market jurisdictions eligible to receive Amount A</a:t>
            </a:r>
          </a:p>
          <a:p>
            <a:pPr marL="354965" marR="160655" indent="-342900">
              <a:lnSpc>
                <a:spcPct val="99900"/>
              </a:lnSpc>
              <a:spcBef>
                <a:spcPts val="100"/>
              </a:spcBef>
              <a:buSzPct val="88636"/>
              <a:tabLst>
                <a:tab pos="471805" algn="l"/>
                <a:tab pos="473075" algn="l"/>
              </a:tabLst>
            </a:pPr>
            <a:r>
              <a:rPr lang="en-US" sz="2400" dirty="0"/>
              <a:t>Nexus rules supported by detailed sourcing rules. </a:t>
            </a:r>
          </a:p>
          <a:p>
            <a:pPr marL="354965" marR="160655" indent="-342900">
              <a:lnSpc>
                <a:spcPct val="99900"/>
              </a:lnSpc>
              <a:spcBef>
                <a:spcPts val="100"/>
              </a:spcBef>
              <a:buSzPct val="88636"/>
              <a:tabLst>
                <a:tab pos="471805" algn="l"/>
                <a:tab pos="473075" algn="l"/>
              </a:tabLst>
            </a:pPr>
            <a:r>
              <a:rPr lang="en-US" sz="2400" dirty="0"/>
              <a:t>An administrable approach for reallocating residual profit. </a:t>
            </a:r>
          </a:p>
          <a:p>
            <a:pPr marL="812165" marR="160655" lvl="1" indent="-342900">
              <a:lnSpc>
                <a:spcPct val="99900"/>
              </a:lnSpc>
              <a:spcBef>
                <a:spcPts val="100"/>
              </a:spcBef>
              <a:buSzPct val="88636"/>
              <a:tabLst>
                <a:tab pos="471805" algn="l"/>
                <a:tab pos="473075" algn="l"/>
              </a:tabLst>
            </a:pPr>
            <a:r>
              <a:rPr lang="en-US" sz="2000" dirty="0"/>
              <a:t>Eligible market jurisdictions will receive a portion of (X%) of residual profit (income exceeding an agreed level of profitability of (Y%)) using a formula.</a:t>
            </a:r>
          </a:p>
          <a:p>
            <a:pPr marL="354965" marR="160655" indent="-342900">
              <a:lnSpc>
                <a:spcPct val="99900"/>
              </a:lnSpc>
              <a:spcBef>
                <a:spcPts val="100"/>
              </a:spcBef>
              <a:buSzPct val="88636"/>
              <a:tabLst>
                <a:tab pos="471805" algn="l"/>
                <a:tab pos="473075" algn="l"/>
              </a:tabLst>
            </a:pPr>
            <a:r>
              <a:rPr lang="en-US" sz="2400" dirty="0"/>
              <a:t>Loss carryforward regime</a:t>
            </a:r>
          </a:p>
          <a:p>
            <a:pPr marL="354965" marR="160655" indent="-342900">
              <a:lnSpc>
                <a:spcPct val="99900"/>
              </a:lnSpc>
              <a:spcBef>
                <a:spcPts val="100"/>
              </a:spcBef>
              <a:buSzPct val="88636"/>
              <a:tabLst>
                <a:tab pos="471805" algn="l"/>
                <a:tab pos="473075" algn="l"/>
              </a:tabLst>
            </a:pPr>
            <a:r>
              <a:rPr lang="en-US" sz="2400" dirty="0"/>
              <a:t>Marketing &amp; distribution profits safe harbor</a:t>
            </a:r>
          </a:p>
          <a:p>
            <a:pPr marL="354965" marR="160655" indent="-342900">
              <a:lnSpc>
                <a:spcPct val="99900"/>
              </a:lnSpc>
              <a:spcBef>
                <a:spcPts val="100"/>
              </a:spcBef>
              <a:buSzPct val="88636"/>
              <a:tabLst>
                <a:tab pos="471805" algn="l"/>
                <a:tab pos="473075" algn="l"/>
              </a:tabLst>
            </a:pPr>
            <a:r>
              <a:rPr lang="en-US" sz="2400" dirty="0"/>
              <a:t>Mechanism to eliminate double taxation</a:t>
            </a:r>
          </a:p>
          <a:p>
            <a:pPr marL="354965" marR="160655" indent="-342900">
              <a:lnSpc>
                <a:spcPct val="99900"/>
              </a:lnSpc>
              <a:spcBef>
                <a:spcPts val="100"/>
              </a:spcBef>
              <a:buSzPct val="88636"/>
              <a:tabLst>
                <a:tab pos="471805" algn="l"/>
                <a:tab pos="473075" algn="l"/>
              </a:tabLst>
            </a:pPr>
            <a:r>
              <a:rPr lang="en-US" sz="2400" dirty="0"/>
              <a:t>Work on Amount B to be advanced</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16</a:t>
            </a:fld>
            <a:endParaRPr lang="en-US" dirty="0"/>
          </a:p>
        </p:txBody>
      </p:sp>
    </p:spTree>
    <p:extLst>
      <p:ext uri="{BB962C8B-B14F-4D97-AF65-F5344CB8AC3E}">
        <p14:creationId xmlns:p14="http://schemas.microsoft.com/office/powerpoint/2010/main" val="33067825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July 2021 Statement</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fontScale="77500" lnSpcReduction="20000"/>
          </a:bodyPr>
          <a:lstStyle/>
          <a:p>
            <a:pPr marL="354965" marR="160655" indent="-342900">
              <a:lnSpc>
                <a:spcPct val="99900"/>
              </a:lnSpc>
              <a:spcBef>
                <a:spcPts val="100"/>
              </a:spcBef>
              <a:buSzPct val="88636"/>
              <a:tabLst>
                <a:tab pos="471805" algn="l"/>
                <a:tab pos="473075" algn="l"/>
              </a:tabLst>
            </a:pPr>
            <a:r>
              <a:rPr lang="en-US" sz="2600" dirty="0"/>
              <a:t>Statement on a Two-Pillar Solution to Address the Tax Challenges Arising from the Digitalisation of the Economy</a:t>
            </a:r>
          </a:p>
          <a:p>
            <a:pPr marL="354965" marR="160655" indent="-342900">
              <a:lnSpc>
                <a:spcPct val="99900"/>
              </a:lnSpc>
              <a:spcBef>
                <a:spcPts val="100"/>
              </a:spcBef>
              <a:buSzPct val="88636"/>
              <a:tabLst>
                <a:tab pos="471805" algn="l"/>
                <a:tab pos="473075" algn="l"/>
              </a:tabLst>
            </a:pPr>
            <a:r>
              <a:rPr lang="en-US" sz="2600" dirty="0"/>
              <a:t>Scope: Multinationals with global turnover above €20B &amp; profit margins above 10% (profit before tax/revenue)</a:t>
            </a:r>
          </a:p>
          <a:p>
            <a:pPr marL="812165" marR="160655" lvl="1" indent="-342900">
              <a:lnSpc>
                <a:spcPct val="99900"/>
              </a:lnSpc>
              <a:spcBef>
                <a:spcPts val="100"/>
              </a:spcBef>
              <a:buSzPct val="88636"/>
              <a:tabLst>
                <a:tab pos="471805" algn="l"/>
                <a:tab pos="473075" algn="l"/>
              </a:tabLst>
            </a:pPr>
            <a:r>
              <a:rPr lang="en-US" sz="2600" dirty="0"/>
              <a:t>Extractives and Regulated Financial Services excluded</a:t>
            </a:r>
          </a:p>
          <a:p>
            <a:pPr marL="812165" marR="160655" lvl="1" indent="-342900">
              <a:lnSpc>
                <a:spcPct val="99900"/>
              </a:lnSpc>
              <a:spcBef>
                <a:spcPts val="100"/>
              </a:spcBef>
              <a:buSzPct val="88636"/>
              <a:tabLst>
                <a:tab pos="471805" algn="l"/>
                <a:tab pos="473075" algn="l"/>
              </a:tabLst>
            </a:pPr>
            <a:r>
              <a:rPr lang="en-US" sz="2600" dirty="0"/>
              <a:t>New special purpose nexus rule allocating Amount A to a market jurisdiction when a company derives at least €1M euros in revenue from that jurisdiction. </a:t>
            </a:r>
          </a:p>
          <a:p>
            <a:pPr marL="354965" marR="160655" indent="-342900">
              <a:lnSpc>
                <a:spcPct val="99900"/>
              </a:lnSpc>
              <a:spcBef>
                <a:spcPts val="100"/>
              </a:spcBef>
              <a:buSzPct val="88636"/>
              <a:tabLst>
                <a:tab pos="471805" algn="l"/>
                <a:tab pos="473075" algn="l"/>
              </a:tabLst>
            </a:pPr>
            <a:r>
              <a:rPr lang="en-US" dirty="0"/>
              <a:t>Between 20-30% of residual profit (=profit in excess of 10% of revenue) to be allocated to market jurisdictions with nexus using a revenue-based allocation key. </a:t>
            </a:r>
          </a:p>
          <a:p>
            <a:pPr marL="354965" marR="160655" indent="-342900">
              <a:lnSpc>
                <a:spcPct val="99900"/>
              </a:lnSpc>
              <a:spcBef>
                <a:spcPts val="100"/>
              </a:spcBef>
              <a:buSzPct val="88636"/>
              <a:tabLst>
                <a:tab pos="471805" algn="l"/>
                <a:tab pos="473075" algn="l"/>
              </a:tabLst>
            </a:pPr>
            <a:r>
              <a:rPr lang="en-US" dirty="0"/>
              <a:t>Revenue to be sourced to end market jurisdictions where goods or services are used or consumed. </a:t>
            </a:r>
          </a:p>
          <a:p>
            <a:pPr marL="812165" marR="160655" lvl="1" indent="-342900">
              <a:lnSpc>
                <a:spcPct val="99900"/>
              </a:lnSpc>
              <a:spcBef>
                <a:spcPts val="100"/>
              </a:spcBef>
              <a:buSzPct val="88636"/>
              <a:tabLst>
                <a:tab pos="471805" algn="l"/>
                <a:tab pos="473075" algn="l"/>
              </a:tabLst>
            </a:pPr>
            <a:r>
              <a:rPr lang="en-US" dirty="0"/>
              <a:t>Detailed source rules for specific categories of transactions will be developed.</a:t>
            </a:r>
          </a:p>
          <a:p>
            <a:pPr marL="354965" marR="160655" indent="-342900">
              <a:lnSpc>
                <a:spcPct val="99900"/>
              </a:lnSpc>
              <a:spcBef>
                <a:spcPts val="100"/>
              </a:spcBef>
              <a:buSzPct val="88636"/>
              <a:tabLst>
                <a:tab pos="471805" algn="l"/>
                <a:tab pos="473075" algn="l"/>
              </a:tabLst>
            </a:pPr>
            <a:r>
              <a:rPr lang="en-US" dirty="0"/>
              <a:t>Relevant measure of profit or loss determined by reference to financial accounting income.</a:t>
            </a:r>
          </a:p>
          <a:p>
            <a:pPr marL="354965" marR="160655" indent="-342900">
              <a:lnSpc>
                <a:spcPct val="99900"/>
              </a:lnSpc>
              <a:spcBef>
                <a:spcPts val="100"/>
              </a:spcBef>
              <a:buSzPct val="88636"/>
              <a:tabLst>
                <a:tab pos="471805" algn="l"/>
                <a:tab pos="473075" algn="l"/>
              </a:tabLst>
            </a:pPr>
            <a:r>
              <a:rPr lang="en-US" dirty="0"/>
              <a:t>Amount B: The application of the arm’s length principle to in-country baseline marketing and distribution activities will be simplified and streamlined</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17</a:t>
            </a:fld>
            <a:endParaRPr lang="en-US" dirty="0"/>
          </a:p>
        </p:txBody>
      </p:sp>
    </p:spTree>
    <p:extLst>
      <p:ext uri="{BB962C8B-B14F-4D97-AF65-F5344CB8AC3E}">
        <p14:creationId xmlns:p14="http://schemas.microsoft.com/office/powerpoint/2010/main" val="34262493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October 2021 Statement</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Autofit/>
          </a:bodyPr>
          <a:lstStyle/>
          <a:p>
            <a:pPr marL="354965" marR="160655" indent="-342900">
              <a:lnSpc>
                <a:spcPct val="99900"/>
              </a:lnSpc>
              <a:spcBef>
                <a:spcPts val="100"/>
              </a:spcBef>
              <a:spcAft>
                <a:spcPts val="600"/>
              </a:spcAft>
              <a:buSzPct val="88636"/>
              <a:tabLst>
                <a:tab pos="471805" algn="l"/>
                <a:tab pos="473075" algn="l"/>
              </a:tabLst>
            </a:pPr>
            <a:r>
              <a:rPr lang="en-US" sz="2000" dirty="0"/>
              <a:t>In-scope companies: multinationals with revenues above </a:t>
            </a:r>
            <a:r>
              <a:rPr lang="en-US" sz="2000" b="1" dirty="0"/>
              <a:t>20B euros </a:t>
            </a:r>
            <a:r>
              <a:rPr lang="en-US" sz="2000" dirty="0"/>
              <a:t>and profitability over </a:t>
            </a:r>
            <a:r>
              <a:rPr lang="en-US" sz="2000" b="1" dirty="0"/>
              <a:t>10% </a:t>
            </a:r>
          </a:p>
          <a:p>
            <a:pPr marL="812165" marR="160655" lvl="1" indent="-342900">
              <a:lnSpc>
                <a:spcPct val="99900"/>
              </a:lnSpc>
              <a:spcBef>
                <a:spcPts val="100"/>
              </a:spcBef>
              <a:spcAft>
                <a:spcPts val="600"/>
              </a:spcAft>
              <a:buSzPct val="88636"/>
              <a:tabLst>
                <a:tab pos="471805" algn="l"/>
                <a:tab pos="473075" algn="l"/>
              </a:tabLst>
            </a:pPr>
            <a:r>
              <a:rPr lang="en-US" sz="2000" dirty="0"/>
              <a:t>Extractives and Regulated Financial Services are excluded</a:t>
            </a:r>
          </a:p>
          <a:p>
            <a:pPr marL="354965" marR="160655" indent="-342900">
              <a:lnSpc>
                <a:spcPct val="99900"/>
              </a:lnSpc>
              <a:spcBef>
                <a:spcPts val="100"/>
              </a:spcBef>
              <a:spcAft>
                <a:spcPts val="600"/>
              </a:spcAft>
              <a:buSzPct val="88636"/>
              <a:tabLst>
                <a:tab pos="471805" algn="l"/>
                <a:tab pos="473075" algn="l"/>
              </a:tabLst>
            </a:pPr>
            <a:r>
              <a:rPr lang="en-US" sz="2000" dirty="0"/>
              <a:t>New nexus rule permitting allocation of Amount A to a market jurisdiction when at least 1M euros in revenue derived from that jurisdiction.</a:t>
            </a:r>
          </a:p>
          <a:p>
            <a:pPr marL="354965" marR="160655" indent="-342900">
              <a:lnSpc>
                <a:spcPct val="99900"/>
              </a:lnSpc>
              <a:spcBef>
                <a:spcPts val="100"/>
              </a:spcBef>
              <a:spcAft>
                <a:spcPts val="600"/>
              </a:spcAft>
              <a:buSzPct val="88636"/>
              <a:tabLst>
                <a:tab pos="471805" algn="l"/>
                <a:tab pos="473075" algn="l"/>
              </a:tabLst>
            </a:pPr>
            <a:r>
              <a:rPr lang="en-US" sz="2000" b="1" dirty="0"/>
              <a:t>25% of residual profit </a:t>
            </a:r>
            <a:r>
              <a:rPr lang="en-US" sz="2000" dirty="0"/>
              <a:t>= profit in excess of 10% of revenue, allocated to market jurisdictions with nexus using a revenue-based allocation key</a:t>
            </a:r>
          </a:p>
          <a:p>
            <a:pPr marL="354965" marR="160655" indent="-342900">
              <a:lnSpc>
                <a:spcPct val="99900"/>
              </a:lnSpc>
              <a:spcBef>
                <a:spcPts val="100"/>
              </a:spcBef>
              <a:spcAft>
                <a:spcPts val="600"/>
              </a:spcAft>
              <a:buSzPct val="88636"/>
              <a:tabLst>
                <a:tab pos="471805" algn="l"/>
                <a:tab pos="473075" algn="l"/>
              </a:tabLst>
            </a:pPr>
            <a:r>
              <a:rPr lang="en-US" sz="2000" b="1" dirty="0"/>
              <a:t>Revenue sourced </a:t>
            </a:r>
            <a:r>
              <a:rPr lang="en-US" sz="2000" dirty="0"/>
              <a:t>to end market jurisdictions where goods or services are used or consumed</a:t>
            </a:r>
          </a:p>
          <a:p>
            <a:pPr marL="354965" marR="160655" indent="-342900">
              <a:lnSpc>
                <a:spcPct val="99900"/>
              </a:lnSpc>
              <a:spcBef>
                <a:spcPts val="100"/>
              </a:spcBef>
              <a:spcAft>
                <a:spcPts val="600"/>
              </a:spcAft>
              <a:buSzPct val="88636"/>
              <a:tabLst>
                <a:tab pos="471805" algn="l"/>
                <a:tab pos="473075" algn="l"/>
              </a:tabLst>
            </a:pPr>
            <a:r>
              <a:rPr lang="en-US" sz="2000" dirty="0"/>
              <a:t>Where the residual profits are already taxed in a market jurisdiction, </a:t>
            </a:r>
            <a:r>
              <a:rPr lang="en-US" sz="2000" b="1" dirty="0"/>
              <a:t>a marketing and distribution profits safe harbor</a:t>
            </a:r>
            <a:r>
              <a:rPr lang="en-US" sz="2000" dirty="0"/>
              <a:t> to cap the residual profits allocated to the market jurisdiction</a:t>
            </a:r>
          </a:p>
          <a:p>
            <a:pPr marL="354965" marR="160655" indent="-342900">
              <a:lnSpc>
                <a:spcPct val="99900"/>
              </a:lnSpc>
              <a:spcBef>
                <a:spcPts val="100"/>
              </a:spcBef>
              <a:spcAft>
                <a:spcPts val="600"/>
              </a:spcAft>
              <a:buSzPct val="88636"/>
              <a:tabLst>
                <a:tab pos="471805" algn="l"/>
                <a:tab pos="473075" algn="l"/>
              </a:tabLst>
            </a:pPr>
            <a:r>
              <a:rPr lang="en-US" sz="2000" dirty="0"/>
              <a:t>Double tax on profit allocated to market jurisdictions relieved through exemption or credit method.</a:t>
            </a:r>
          </a:p>
          <a:p>
            <a:pPr marL="354965" marR="160655" indent="-342900">
              <a:lnSpc>
                <a:spcPct val="99900"/>
              </a:lnSpc>
              <a:spcBef>
                <a:spcPts val="100"/>
              </a:spcBef>
              <a:spcAft>
                <a:spcPts val="600"/>
              </a:spcAft>
              <a:buSzPct val="88636"/>
              <a:tabLst>
                <a:tab pos="471805" algn="l"/>
                <a:tab pos="473075" algn="l"/>
              </a:tabLst>
            </a:pPr>
            <a:r>
              <a:rPr lang="en-US" sz="2000" dirty="0"/>
              <a:t>Application of the arm’s length principle to in-country baseline marketing and distribution activities to be simplified and streamlined</a:t>
            </a: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18</a:t>
            </a:fld>
            <a:endParaRPr lang="en-US" dirty="0"/>
          </a:p>
        </p:txBody>
      </p:sp>
    </p:spTree>
    <p:extLst>
      <p:ext uri="{BB962C8B-B14F-4D97-AF65-F5344CB8AC3E}">
        <p14:creationId xmlns:p14="http://schemas.microsoft.com/office/powerpoint/2010/main" val="3238134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2022 Consultation Documents – Amount A</a:t>
            </a:r>
            <a:endParaRPr lang="en-US" dirty="0">
              <a:solidFill>
                <a:schemeClr val="bg1"/>
              </a:solidFil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19</a:t>
            </a:fld>
            <a:endParaRPr lang="en-US" dirty="0"/>
          </a:p>
        </p:txBody>
      </p:sp>
      <p:sp>
        <p:nvSpPr>
          <p:cNvPr id="4" name="TextBox 3">
            <a:extLst>
              <a:ext uri="{FF2B5EF4-FFF2-40B4-BE49-F238E27FC236}">
                <a16:creationId xmlns:a16="http://schemas.microsoft.com/office/drawing/2014/main" id="{75D60085-F0F4-09BA-0EA5-30A9433EF644}"/>
              </a:ext>
            </a:extLst>
          </p:cNvPr>
          <p:cNvSpPr txBox="1"/>
          <p:nvPr/>
        </p:nvSpPr>
        <p:spPr>
          <a:xfrm>
            <a:off x="591457" y="1871823"/>
            <a:ext cx="10515600" cy="4093428"/>
          </a:xfrm>
          <a:prstGeom prst="rect">
            <a:avLst/>
          </a:prstGeom>
          <a:noFill/>
        </p:spPr>
        <p:txBody>
          <a:bodyPr wrap="square">
            <a:spAutoFit/>
          </a:bodyPr>
          <a:lstStyle/>
          <a:p>
            <a:pPr marL="342900" indent="-342900">
              <a:buFont typeface="Arial" panose="020B0604020202020204" pitchFamily="34" charset="0"/>
              <a:buChar char="•"/>
            </a:pPr>
            <a:r>
              <a:rPr lang="en-US" sz="2000" dirty="0"/>
              <a:t>Feb. 2022: Public consultation document on Draft Model Rules for Nexus &amp; Revenue Sourcing</a:t>
            </a:r>
          </a:p>
          <a:p>
            <a:pPr marL="342900" indent="-342900">
              <a:buFont typeface="Arial" panose="020B0604020202020204" pitchFamily="34" charset="0"/>
              <a:buChar char="•"/>
            </a:pPr>
            <a:r>
              <a:rPr lang="en-US" sz="2000" dirty="0"/>
              <a:t>Feb. 2022: Draft Model Rules for Tax Base Determinations</a:t>
            </a:r>
          </a:p>
          <a:p>
            <a:pPr marL="342900" indent="-342900">
              <a:buFont typeface="Arial" panose="020B0604020202020204" pitchFamily="34" charset="0"/>
              <a:buChar char="•"/>
            </a:pPr>
            <a:r>
              <a:rPr lang="en-US" sz="2000" dirty="0"/>
              <a:t>April 2022: Draft Model Rules for Domestic Legislation on Scope</a:t>
            </a:r>
          </a:p>
          <a:p>
            <a:pPr marL="342900" indent="-342900">
              <a:buFont typeface="Arial" panose="020B0604020202020204" pitchFamily="34" charset="0"/>
              <a:buChar char="•"/>
            </a:pPr>
            <a:r>
              <a:rPr lang="en-US" sz="2000" dirty="0"/>
              <a:t>April 2022: Extractives Exclusion</a:t>
            </a:r>
          </a:p>
          <a:p>
            <a:pPr marL="342900" indent="-342900">
              <a:buFont typeface="Arial" panose="020B0604020202020204" pitchFamily="34" charset="0"/>
              <a:buChar char="•"/>
            </a:pPr>
            <a:r>
              <a:rPr lang="en-US" sz="2000" dirty="0"/>
              <a:t>May 2022: Financial Services Exclusion</a:t>
            </a:r>
          </a:p>
          <a:p>
            <a:pPr marL="342900" indent="-342900">
              <a:buFont typeface="Arial" panose="020B0604020202020204" pitchFamily="34" charset="0"/>
              <a:buChar char="•"/>
            </a:pPr>
            <a:r>
              <a:rPr lang="en-US" sz="2000" dirty="0"/>
              <a:t>May 2022: Tax Certainty Framework</a:t>
            </a:r>
          </a:p>
          <a:p>
            <a:pPr marL="800100" lvl="1" indent="-342900">
              <a:buFont typeface="Arial" panose="020B0604020202020204" pitchFamily="34" charset="0"/>
              <a:buChar char="•"/>
            </a:pPr>
            <a:r>
              <a:rPr lang="en-US" sz="2000" dirty="0"/>
              <a:t>A Scope Certainty Review, to provide an out-of-scope Group with certainty that it is not in-scope of rules for Amount A</a:t>
            </a:r>
          </a:p>
          <a:p>
            <a:pPr marL="800100" lvl="1" indent="-342900">
              <a:buFont typeface="Arial" panose="020B0604020202020204" pitchFamily="34" charset="0"/>
              <a:buChar char="•"/>
            </a:pPr>
            <a:r>
              <a:rPr lang="en-US" sz="2000" dirty="0"/>
              <a:t>Advance Certainty Review, to provide certainty over a Group’s methodology for applying specific aspects of the Amount A rules </a:t>
            </a:r>
          </a:p>
          <a:p>
            <a:pPr marL="800100" lvl="1" indent="-342900">
              <a:buFont typeface="Arial" panose="020B0604020202020204" pitchFamily="34" charset="0"/>
              <a:buChar char="•"/>
            </a:pPr>
            <a:r>
              <a:rPr lang="en-US" sz="2000" dirty="0"/>
              <a:t>A Comprehensive Certainty Review</a:t>
            </a:r>
          </a:p>
          <a:p>
            <a:pPr marL="342900" indent="-342900">
              <a:buFont typeface="Arial" panose="020B0604020202020204" pitchFamily="34" charset="0"/>
              <a:buChar char="•"/>
            </a:pPr>
            <a:r>
              <a:rPr lang="en-US" sz="2000" dirty="0"/>
              <a:t>May 2022: Tax certainty for issues related to Amount A</a:t>
            </a:r>
          </a:p>
          <a:p>
            <a:endParaRPr lang="en-US" sz="2000" dirty="0"/>
          </a:p>
        </p:txBody>
      </p:sp>
    </p:spTree>
    <p:extLst>
      <p:ext uri="{BB962C8B-B14F-4D97-AF65-F5344CB8AC3E}">
        <p14:creationId xmlns:p14="http://schemas.microsoft.com/office/powerpoint/2010/main" val="28106308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CCD52-0662-4D83-A57C-11E6501D2D1D}"/>
              </a:ext>
            </a:extLst>
          </p:cNvPr>
          <p:cNvSpPr>
            <a:spLocks noGrp="1"/>
          </p:cNvSpPr>
          <p:nvPr>
            <p:ph type="ctrTitle"/>
          </p:nvPr>
        </p:nvSpPr>
        <p:spPr/>
        <p:txBody>
          <a:bodyPr/>
          <a:lstStyle/>
          <a:p>
            <a:r>
              <a:rPr lang="en-US" sz="3600" dirty="0"/>
              <a:t>Opening Remarks</a:t>
            </a:r>
            <a:endParaRPr lang="en-US" dirty="0"/>
          </a:p>
        </p:txBody>
      </p:sp>
      <p:sp>
        <p:nvSpPr>
          <p:cNvPr id="5" name="Subtitle 4">
            <a:extLst>
              <a:ext uri="{FF2B5EF4-FFF2-40B4-BE49-F238E27FC236}">
                <a16:creationId xmlns:a16="http://schemas.microsoft.com/office/drawing/2014/main" id="{0414F328-71C5-4D12-B4ED-D43910C07D38}"/>
              </a:ext>
            </a:extLst>
          </p:cNvPr>
          <p:cNvSpPr>
            <a:spLocks noGrp="1"/>
          </p:cNvSpPr>
          <p:nvPr>
            <p:ph type="subTitle" idx="1"/>
          </p:nvPr>
        </p:nvSpPr>
        <p:spPr/>
        <p:txBody>
          <a:bodyPr/>
          <a:lstStyle/>
          <a:p>
            <a:r>
              <a:rPr lang="en-US" sz="2800" b="1" dirty="0"/>
              <a:t>Lilian Faulhaber </a:t>
            </a:r>
            <a:r>
              <a:rPr lang="en-US" sz="2800" dirty="0"/>
              <a:t>(Associate Dean for Research and Academic Programs, Georgetown Law)</a:t>
            </a:r>
          </a:p>
          <a:p>
            <a:endParaRPr lang="en-US" sz="2800" dirty="0"/>
          </a:p>
          <a:p>
            <a:r>
              <a:rPr lang="en-US" sz="2800" b="1" dirty="0"/>
              <a:t>John Samuels </a:t>
            </a:r>
            <a:r>
              <a:rPr lang="en-US" sz="2800" dirty="0"/>
              <a:t>(Chairman of International Tax Policy Forum)</a:t>
            </a:r>
          </a:p>
          <a:p>
            <a:endParaRPr lang="en-US" sz="2800" dirty="0"/>
          </a:p>
          <a:p>
            <a:endParaRPr lang="en-US" sz="2800" dirty="0"/>
          </a:p>
        </p:txBody>
      </p:sp>
    </p:spTree>
    <p:extLst>
      <p:ext uri="{BB962C8B-B14F-4D97-AF65-F5344CB8AC3E}">
        <p14:creationId xmlns:p14="http://schemas.microsoft.com/office/powerpoint/2010/main" val="349930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The Latest</a:t>
            </a:r>
            <a:endParaRPr lang="en-US" dirty="0">
              <a:solidFill>
                <a:schemeClr val="bg1"/>
              </a:solidFil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20</a:t>
            </a:fld>
            <a:endParaRPr lang="en-US" dirty="0"/>
          </a:p>
        </p:txBody>
      </p:sp>
      <p:sp>
        <p:nvSpPr>
          <p:cNvPr id="4" name="TextBox 3">
            <a:extLst>
              <a:ext uri="{FF2B5EF4-FFF2-40B4-BE49-F238E27FC236}">
                <a16:creationId xmlns:a16="http://schemas.microsoft.com/office/drawing/2014/main" id="{75D60085-F0F4-09BA-0EA5-30A9433EF644}"/>
              </a:ext>
            </a:extLst>
          </p:cNvPr>
          <p:cNvSpPr txBox="1"/>
          <p:nvPr/>
        </p:nvSpPr>
        <p:spPr>
          <a:xfrm>
            <a:off x="591457" y="1871823"/>
            <a:ext cx="10515600" cy="1508105"/>
          </a:xfrm>
          <a:prstGeom prst="rect">
            <a:avLst/>
          </a:prstGeom>
          <a:noFill/>
        </p:spPr>
        <p:txBody>
          <a:bodyPr wrap="square">
            <a:spAutoFit/>
          </a:bodyPr>
          <a:lstStyle/>
          <a:p>
            <a:pPr marL="342900" indent="-342900">
              <a:buFont typeface="Arial" panose="020B0604020202020204" pitchFamily="34" charset="0"/>
              <a:buChar char="•"/>
            </a:pPr>
            <a:r>
              <a:rPr lang="en-US" sz="2400" dirty="0"/>
              <a:t>Dec. 2022: Draft Multilateral Convention Provisions on Digital Services Taxes and other Relevant Similar Measures</a:t>
            </a:r>
          </a:p>
          <a:p>
            <a:pPr marL="342900" indent="-342900">
              <a:buFont typeface="Arial" panose="020B0604020202020204" pitchFamily="34" charset="0"/>
              <a:buChar char="•"/>
            </a:pPr>
            <a:r>
              <a:rPr lang="en-US" sz="2400" dirty="0"/>
              <a:t>Also: Dec. 2022, consultation document on “main design elements of Amount B”</a:t>
            </a:r>
          </a:p>
          <a:p>
            <a:endParaRPr lang="en-US" sz="2000" dirty="0"/>
          </a:p>
        </p:txBody>
      </p:sp>
    </p:spTree>
    <p:extLst>
      <p:ext uri="{BB962C8B-B14F-4D97-AF65-F5344CB8AC3E}">
        <p14:creationId xmlns:p14="http://schemas.microsoft.com/office/powerpoint/2010/main" val="36450514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Amount A – Outline of Concepts</a:t>
            </a:r>
            <a:endParaRPr lang="en-US" dirty="0">
              <a:solidFill>
                <a:schemeClr val="bg1"/>
              </a:solidFil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21</a:t>
            </a:fld>
            <a:endParaRPr lang="en-US" dirty="0"/>
          </a:p>
        </p:txBody>
      </p:sp>
      <p:sp>
        <p:nvSpPr>
          <p:cNvPr id="4" name="TextBox 3">
            <a:extLst>
              <a:ext uri="{FF2B5EF4-FFF2-40B4-BE49-F238E27FC236}">
                <a16:creationId xmlns:a16="http://schemas.microsoft.com/office/drawing/2014/main" id="{75D60085-F0F4-09BA-0EA5-30A9433EF644}"/>
              </a:ext>
            </a:extLst>
          </p:cNvPr>
          <p:cNvSpPr txBox="1"/>
          <p:nvPr/>
        </p:nvSpPr>
        <p:spPr>
          <a:xfrm>
            <a:off x="591457" y="1871823"/>
            <a:ext cx="10515600" cy="4708981"/>
          </a:xfrm>
          <a:prstGeom prst="rect">
            <a:avLst/>
          </a:prstGeom>
          <a:noFill/>
        </p:spPr>
        <p:txBody>
          <a:bodyPr wrap="square">
            <a:spAutoFit/>
          </a:bodyPr>
          <a:lstStyle/>
          <a:p>
            <a:pPr marL="342900" indent="-342900">
              <a:buFont typeface="Arial" panose="020B0604020202020204" pitchFamily="34" charset="0"/>
              <a:buChar char="•"/>
            </a:pPr>
            <a:r>
              <a:rPr lang="en-US" sz="2000" b="1" dirty="0"/>
              <a:t>Scoping rules</a:t>
            </a:r>
            <a:r>
              <a:rPr lang="en-US" sz="2000" dirty="0"/>
              <a:t>: Global turnover of more than EUR 20 billion and profits in excess of 10% of revenues. </a:t>
            </a:r>
          </a:p>
          <a:p>
            <a:pPr marL="342900" indent="-342900">
              <a:buFont typeface="Arial" panose="020B0604020202020204" pitchFamily="34" charset="0"/>
              <a:buChar char="•"/>
            </a:pPr>
            <a:r>
              <a:rPr lang="en-US" sz="2000" b="1" dirty="0"/>
              <a:t>Quantum</a:t>
            </a:r>
            <a:r>
              <a:rPr lang="en-US" sz="2000" dirty="0"/>
              <a:t>: 25% of global profits in excess of 10% of global revenues for in-scope companies are allocated to jurisdictions in proportion to revenues generated (i.e.,. sales based apportionment)</a:t>
            </a:r>
          </a:p>
          <a:p>
            <a:pPr marL="342900" indent="-342900">
              <a:buFont typeface="Arial" panose="020B0604020202020204" pitchFamily="34" charset="0"/>
              <a:buChar char="•"/>
            </a:pPr>
            <a:r>
              <a:rPr lang="en-US" sz="2000" b="1" dirty="0"/>
              <a:t>Revenue sourcing rules</a:t>
            </a:r>
            <a:r>
              <a:rPr lang="en-US" sz="2000" dirty="0"/>
              <a:t>: Revenues are sourced to the market where goods and services are consumed with detailed rules for specific categories of transactions</a:t>
            </a:r>
          </a:p>
          <a:p>
            <a:pPr marL="342900" indent="-342900">
              <a:buFont typeface="Arial" panose="020B0604020202020204" pitchFamily="34" charset="0"/>
              <a:buChar char="•"/>
            </a:pPr>
            <a:r>
              <a:rPr lang="en-US" sz="2000" b="1" dirty="0"/>
              <a:t>Tax base determination</a:t>
            </a:r>
            <a:r>
              <a:rPr lang="en-US" sz="2000" dirty="0"/>
              <a:t>: Profit or loss of in-scope companies is determined by reference to financial accounting income with a few adjustments. Losses carry forward.</a:t>
            </a:r>
          </a:p>
          <a:p>
            <a:pPr marL="342900" indent="-342900">
              <a:buFont typeface="Arial" panose="020B0604020202020204" pitchFamily="34" charset="0"/>
              <a:buChar char="•"/>
            </a:pPr>
            <a:r>
              <a:rPr lang="en-US" sz="2000" b="1" dirty="0"/>
              <a:t>Segmentation</a:t>
            </a:r>
            <a:r>
              <a:rPr lang="en-US" sz="2000" dirty="0"/>
              <a:t>: Pillar 1 will apply separately to disclosed segments in the financial statement that meet the scoping rules in exceptional circumstances </a:t>
            </a:r>
          </a:p>
          <a:p>
            <a:pPr marL="342900" indent="-342900">
              <a:buFont typeface="Arial" panose="020B0604020202020204" pitchFamily="34" charset="0"/>
              <a:buChar char="•"/>
            </a:pPr>
            <a:r>
              <a:rPr lang="en-US" sz="2000" b="1" dirty="0"/>
              <a:t>Elimination profits</a:t>
            </a:r>
            <a:r>
              <a:rPr lang="en-US" sz="2000" dirty="0"/>
              <a:t>: Financial accounting income with a few adjustments determined for each jurisdiction. This is the pool of profits potentially ceded.</a:t>
            </a:r>
          </a:p>
          <a:p>
            <a:pPr marL="342900" indent="-342900">
              <a:buFont typeface="Arial" panose="020B0604020202020204" pitchFamily="34" charset="0"/>
              <a:buChar char="•"/>
            </a:pPr>
            <a:r>
              <a:rPr lang="en-US" sz="2000" b="1" dirty="0"/>
              <a:t>Marketing and distribution safe harbor (MDSH)</a:t>
            </a:r>
            <a:r>
              <a:rPr lang="en-US" sz="2000" dirty="0"/>
              <a:t> in a jurisdiction: Offset percentage (Y%) x "non-routine" portion of Elimination Profits in the jurisdiction.</a:t>
            </a:r>
          </a:p>
          <a:p>
            <a:pPr marL="342900" indent="-342900">
              <a:buFont typeface="Arial" panose="020B0604020202020204" pitchFamily="34" charset="0"/>
              <a:buChar char="•"/>
            </a:pPr>
            <a:r>
              <a:rPr lang="en-US" sz="2000" b="1" dirty="0"/>
              <a:t>Tiered approach to profit elimination</a:t>
            </a:r>
          </a:p>
        </p:txBody>
      </p:sp>
    </p:spTree>
    <p:extLst>
      <p:ext uri="{BB962C8B-B14F-4D97-AF65-F5344CB8AC3E}">
        <p14:creationId xmlns:p14="http://schemas.microsoft.com/office/powerpoint/2010/main" val="28192216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So Many Questions, So Few Answers</a:t>
            </a:r>
            <a:endParaRPr lang="en-US" dirty="0">
              <a:solidFill>
                <a:schemeClr val="bg1"/>
              </a:solidFil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22</a:t>
            </a:fld>
            <a:endParaRPr lang="en-US" dirty="0"/>
          </a:p>
        </p:txBody>
      </p:sp>
      <p:sp>
        <p:nvSpPr>
          <p:cNvPr id="4" name="TextBox 3">
            <a:extLst>
              <a:ext uri="{FF2B5EF4-FFF2-40B4-BE49-F238E27FC236}">
                <a16:creationId xmlns:a16="http://schemas.microsoft.com/office/drawing/2014/main" id="{75D60085-F0F4-09BA-0EA5-30A9433EF644}"/>
              </a:ext>
            </a:extLst>
          </p:cNvPr>
          <p:cNvSpPr txBox="1"/>
          <p:nvPr/>
        </p:nvSpPr>
        <p:spPr>
          <a:xfrm>
            <a:off x="591457" y="1871823"/>
            <a:ext cx="10515600" cy="3416320"/>
          </a:xfrm>
          <a:prstGeom prst="rect">
            <a:avLst/>
          </a:prstGeom>
          <a:noFill/>
        </p:spPr>
        <p:txBody>
          <a:bodyPr wrap="square">
            <a:spAutoFit/>
          </a:bodyPr>
          <a:lstStyle/>
          <a:p>
            <a:pPr marL="342900" indent="-342900">
              <a:buFont typeface="Arial" panose="020B0604020202020204" pitchFamily="34" charset="0"/>
              <a:buChar char="•"/>
            </a:pPr>
            <a:r>
              <a:rPr lang="en-US" sz="2800" dirty="0"/>
              <a:t>Is there real political agreement?</a:t>
            </a:r>
          </a:p>
          <a:p>
            <a:pPr marL="342900" indent="-342900">
              <a:buFont typeface="Arial" panose="020B0604020202020204" pitchFamily="34" charset="0"/>
              <a:buChar char="•"/>
            </a:pPr>
            <a:r>
              <a:rPr lang="en-US" sz="2800" dirty="0"/>
              <a:t>Implementation requires a multilateral convention. U.S. is not signing on. Will anyone else?</a:t>
            </a:r>
          </a:p>
          <a:p>
            <a:pPr marL="342900" indent="-342900">
              <a:buFont typeface="Arial" panose="020B0604020202020204" pitchFamily="34" charset="0"/>
              <a:buChar char="•"/>
            </a:pPr>
            <a:r>
              <a:rPr lang="en-US" sz="2800" dirty="0"/>
              <a:t>Assuming political agreement, it is implementable?</a:t>
            </a:r>
          </a:p>
          <a:p>
            <a:pPr marL="342900" indent="-342900">
              <a:buFont typeface="Arial" panose="020B0604020202020204" pitchFamily="34" charset="0"/>
              <a:buChar char="•"/>
            </a:pPr>
            <a:r>
              <a:rPr lang="en-US" sz="2800" dirty="0"/>
              <a:t>Could Amount B be a workable template for simplification of arm’s length transfer pricing?</a:t>
            </a:r>
          </a:p>
          <a:p>
            <a:pPr marL="342900" indent="-342900">
              <a:buFont typeface="Arial" panose="020B0604020202020204" pitchFamily="34" charset="0"/>
              <a:buChar char="•"/>
            </a:pPr>
            <a:r>
              <a:rPr lang="en-US" sz="2800" dirty="0"/>
              <a:t>What happens when this falls apart?</a:t>
            </a:r>
          </a:p>
          <a:p>
            <a:endParaRPr lang="en-US" sz="2000" dirty="0"/>
          </a:p>
        </p:txBody>
      </p:sp>
    </p:spTree>
    <p:extLst>
      <p:ext uri="{BB962C8B-B14F-4D97-AF65-F5344CB8AC3E}">
        <p14:creationId xmlns:p14="http://schemas.microsoft.com/office/powerpoint/2010/main" val="9908086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So Many Questions, So Few Answers</a:t>
            </a:r>
            <a:endParaRPr lang="en-US" dirty="0">
              <a:solidFill>
                <a:schemeClr val="bg1"/>
              </a:solidFil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23</a:t>
            </a:fld>
            <a:endParaRPr lang="en-US" dirty="0"/>
          </a:p>
        </p:txBody>
      </p:sp>
      <p:pic>
        <p:nvPicPr>
          <p:cNvPr id="3" name="Picture 2">
            <a:extLst>
              <a:ext uri="{FF2B5EF4-FFF2-40B4-BE49-F238E27FC236}">
                <a16:creationId xmlns:a16="http://schemas.microsoft.com/office/drawing/2014/main" id="{4FC2C5F2-3235-DC4B-DD1D-2FAB5BC0C6D1}"/>
              </a:ext>
            </a:extLst>
          </p:cNvPr>
          <p:cNvPicPr>
            <a:picLocks noChangeAspect="1"/>
          </p:cNvPicPr>
          <p:nvPr/>
        </p:nvPicPr>
        <p:blipFill>
          <a:blip r:embed="rId3"/>
          <a:stretch>
            <a:fillRect/>
          </a:stretch>
        </p:blipFill>
        <p:spPr>
          <a:xfrm>
            <a:off x="3001468" y="2018051"/>
            <a:ext cx="5829300" cy="3886200"/>
          </a:xfrm>
          <a:prstGeom prst="rect">
            <a:avLst/>
          </a:prstGeom>
        </p:spPr>
      </p:pic>
    </p:spTree>
    <p:extLst>
      <p:ext uri="{BB962C8B-B14F-4D97-AF65-F5344CB8AC3E}">
        <p14:creationId xmlns:p14="http://schemas.microsoft.com/office/powerpoint/2010/main" val="5275357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527FE-15F6-6DD5-B977-2916E3293764}"/>
              </a:ext>
            </a:extLst>
          </p:cNvPr>
          <p:cNvSpPr>
            <a:spLocks noGrp="1"/>
          </p:cNvSpPr>
          <p:nvPr>
            <p:ph type="ftr" sz="quarter" idx="11"/>
          </p:nvPr>
        </p:nvSpPr>
        <p:spPr/>
        <p:txBody>
          <a:bodyPr/>
          <a:lstStyle/>
          <a:p>
            <a:r>
              <a:rPr lang="en-US" dirty="0"/>
              <a:t>ITPF Georgetown Jan 2023</a:t>
            </a:r>
          </a:p>
        </p:txBody>
      </p:sp>
      <p:sp>
        <p:nvSpPr>
          <p:cNvPr id="5" name="Slide Number Placeholder 4">
            <a:extLst>
              <a:ext uri="{FF2B5EF4-FFF2-40B4-BE49-F238E27FC236}">
                <a16:creationId xmlns:a16="http://schemas.microsoft.com/office/drawing/2014/main" id="{0E0162D3-E6CE-8B03-0936-6F4A52A75803}"/>
              </a:ext>
            </a:extLst>
          </p:cNvPr>
          <p:cNvSpPr>
            <a:spLocks noGrp="1"/>
          </p:cNvSpPr>
          <p:nvPr>
            <p:ph type="sldNum" sz="quarter" idx="12"/>
          </p:nvPr>
        </p:nvSpPr>
        <p:spPr/>
        <p:txBody>
          <a:bodyPr/>
          <a:lstStyle/>
          <a:p>
            <a:fld id="{0B8E1B16-6D8E-4386-8B4E-ADD8915B2204}" type="slidenum">
              <a:rPr lang="en-US" smtClean="0"/>
              <a:t>24</a:t>
            </a:fld>
            <a:endParaRPr lang="en-US" dirty="0"/>
          </a:p>
        </p:txBody>
      </p:sp>
      <p:pic>
        <p:nvPicPr>
          <p:cNvPr id="8" name="Picture 7">
            <a:extLst>
              <a:ext uri="{FF2B5EF4-FFF2-40B4-BE49-F238E27FC236}">
                <a16:creationId xmlns:a16="http://schemas.microsoft.com/office/drawing/2014/main" id="{7CBA1F44-5915-3B8A-419E-3502BA8ED58F}"/>
              </a:ext>
            </a:extLst>
          </p:cNvPr>
          <p:cNvPicPr>
            <a:picLocks noChangeAspect="1"/>
          </p:cNvPicPr>
          <p:nvPr/>
        </p:nvPicPr>
        <p:blipFill>
          <a:blip r:embed="rId2"/>
          <a:stretch>
            <a:fillRect/>
          </a:stretch>
        </p:blipFill>
        <p:spPr>
          <a:xfrm>
            <a:off x="2908092" y="812801"/>
            <a:ext cx="6213423" cy="5543550"/>
          </a:xfrm>
          <a:prstGeom prst="rect">
            <a:avLst/>
          </a:prstGeom>
        </p:spPr>
      </p:pic>
      <p:sp>
        <p:nvSpPr>
          <p:cNvPr id="10" name="TextBox 9">
            <a:extLst>
              <a:ext uri="{FF2B5EF4-FFF2-40B4-BE49-F238E27FC236}">
                <a16:creationId xmlns:a16="http://schemas.microsoft.com/office/drawing/2014/main" id="{CCA1F1EA-F7EA-E671-1DFA-77A2FCCD437E}"/>
              </a:ext>
            </a:extLst>
          </p:cNvPr>
          <p:cNvSpPr txBox="1"/>
          <p:nvPr/>
        </p:nvSpPr>
        <p:spPr>
          <a:xfrm>
            <a:off x="2908092" y="1153459"/>
            <a:ext cx="7177741" cy="584775"/>
          </a:xfrm>
          <a:prstGeom prst="rect">
            <a:avLst/>
          </a:prstGeom>
          <a:noFill/>
        </p:spPr>
        <p:txBody>
          <a:bodyPr wrap="square">
            <a:spAutoFit/>
          </a:bodyPr>
          <a:lstStyle/>
          <a:p>
            <a:pPr marL="0" indent="0">
              <a:lnSpc>
                <a:spcPct val="100000"/>
              </a:lnSpc>
              <a:buNone/>
            </a:pPr>
            <a:r>
              <a:rPr lang="en-US" sz="3200" dirty="0">
                <a:solidFill>
                  <a:srgbClr val="FFC000"/>
                </a:solidFill>
              </a:rPr>
              <a:t>Thanks for listening, and for reading!</a:t>
            </a:r>
          </a:p>
        </p:txBody>
      </p:sp>
    </p:spTree>
    <p:extLst>
      <p:ext uri="{BB962C8B-B14F-4D97-AF65-F5344CB8AC3E}">
        <p14:creationId xmlns:p14="http://schemas.microsoft.com/office/powerpoint/2010/main" val="62247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282826"/>
            <a:ext cx="8001000" cy="1450975"/>
          </a:xfrm>
        </p:spPr>
        <p:txBody>
          <a:bodyPr/>
          <a:lstStyle/>
          <a:p>
            <a:r>
              <a:rPr lang="en-US" dirty="0">
                <a:solidFill>
                  <a:schemeClr val="accent6">
                    <a:lumMod val="50000"/>
                  </a:schemeClr>
                </a:solidFill>
              </a:rPr>
              <a:t>Pillar Two: An Overview</a:t>
            </a:r>
          </a:p>
        </p:txBody>
      </p:sp>
      <p:sp>
        <p:nvSpPr>
          <p:cNvPr id="2" name="Rectangle 1"/>
          <p:cNvSpPr/>
          <p:nvPr/>
        </p:nvSpPr>
        <p:spPr>
          <a:xfrm>
            <a:off x="2743200" y="4715471"/>
            <a:ext cx="5715000" cy="1384995"/>
          </a:xfrm>
          <a:prstGeom prst="rect">
            <a:avLst/>
          </a:prstGeom>
        </p:spPr>
        <p:txBody>
          <a:bodyPr wrap="square">
            <a:spAutoFit/>
          </a:bodyPr>
          <a:lstStyle/>
          <a:p>
            <a:pPr algn="ctr"/>
            <a:r>
              <a:rPr lang="en-US" sz="2800" dirty="0">
                <a:solidFill>
                  <a:schemeClr val="accent6">
                    <a:lumMod val="50000"/>
                  </a:schemeClr>
                </a:solidFill>
                <a:latin typeface="+mj-lt"/>
              </a:rPr>
              <a:t>Lilian V. Faulhaber</a:t>
            </a:r>
          </a:p>
          <a:p>
            <a:pPr algn="ctr"/>
            <a:r>
              <a:rPr lang="en-US" sz="2800" dirty="0">
                <a:solidFill>
                  <a:schemeClr val="accent6">
                    <a:lumMod val="50000"/>
                  </a:schemeClr>
                </a:solidFill>
                <a:latin typeface="+mj-lt"/>
              </a:rPr>
              <a:t>Ralph H. </a:t>
            </a:r>
            <a:r>
              <a:rPr lang="en-US" sz="2800" dirty="0" err="1">
                <a:solidFill>
                  <a:schemeClr val="accent6">
                    <a:lumMod val="50000"/>
                  </a:schemeClr>
                </a:solidFill>
                <a:latin typeface="+mj-lt"/>
              </a:rPr>
              <a:t>Dwan</a:t>
            </a:r>
            <a:r>
              <a:rPr lang="en-US" sz="2800" dirty="0">
                <a:solidFill>
                  <a:schemeClr val="accent6">
                    <a:lumMod val="50000"/>
                  </a:schemeClr>
                </a:solidFill>
                <a:latin typeface="+mj-lt"/>
              </a:rPr>
              <a:t> Chair in Taxation</a:t>
            </a:r>
          </a:p>
          <a:p>
            <a:pPr algn="ctr"/>
            <a:r>
              <a:rPr lang="en-US" sz="2800" dirty="0">
                <a:solidFill>
                  <a:schemeClr val="accent6">
                    <a:lumMod val="50000"/>
                  </a:schemeClr>
                </a:solidFill>
                <a:latin typeface="+mj-lt"/>
              </a:rPr>
              <a:t>Georgetown University Law Center</a:t>
            </a:r>
          </a:p>
        </p:txBody>
      </p:sp>
    </p:spTree>
    <p:extLst>
      <p:ext uri="{BB962C8B-B14F-4D97-AF65-F5344CB8AC3E}">
        <p14:creationId xmlns:p14="http://schemas.microsoft.com/office/powerpoint/2010/main" val="58315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What is Pillar Two?</a:t>
            </a:r>
          </a:p>
        </p:txBody>
      </p:sp>
      <p:sp>
        <p:nvSpPr>
          <p:cNvPr id="3" name="Content Placeholder 2"/>
          <p:cNvSpPr>
            <a:spLocks noGrp="1"/>
          </p:cNvSpPr>
          <p:nvPr>
            <p:ph idx="1"/>
          </p:nvPr>
        </p:nvSpPr>
        <p:spPr/>
        <p:txBody>
          <a:bodyPr/>
          <a:lstStyle/>
          <a:p>
            <a:r>
              <a:rPr lang="en-US" dirty="0"/>
              <a:t>Very briefly: a 15% minimum tax (or “top-up tax”) </a:t>
            </a:r>
          </a:p>
          <a:p>
            <a:r>
              <a:rPr lang="en-US" dirty="0"/>
              <a:t>Slightly less briefly: a minimum tax that subjects the entities of a multinational to a top-up tax equal to the difference between the foreign tax rate and 15% if the parent or payee entity pays an effective rate on financial accounting income that is lower than 15%</a:t>
            </a:r>
          </a:p>
          <a:p>
            <a:pPr marL="0" indent="0">
              <a:buNone/>
            </a:pPr>
            <a:endParaRPr lang="en-US" dirty="0"/>
          </a:p>
          <a:p>
            <a:endParaRPr lang="en-US" dirty="0"/>
          </a:p>
        </p:txBody>
      </p:sp>
    </p:spTree>
    <p:extLst>
      <p:ext uri="{BB962C8B-B14F-4D97-AF65-F5344CB8AC3E}">
        <p14:creationId xmlns:p14="http://schemas.microsoft.com/office/powerpoint/2010/main" val="27330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How did we get here?</a:t>
            </a:r>
          </a:p>
        </p:txBody>
      </p:sp>
      <p:sp>
        <p:nvSpPr>
          <p:cNvPr id="3" name="Content Placeholder 2"/>
          <p:cNvSpPr>
            <a:spLocks noGrp="1"/>
          </p:cNvSpPr>
          <p:nvPr>
            <p:ph idx="1"/>
          </p:nvPr>
        </p:nvSpPr>
        <p:spPr>
          <a:xfrm>
            <a:off x="1981200" y="1295400"/>
            <a:ext cx="7239000" cy="4953000"/>
          </a:xfrm>
        </p:spPr>
        <p:txBody>
          <a:bodyPr/>
          <a:lstStyle/>
          <a:p>
            <a:r>
              <a:rPr lang="en-US" dirty="0"/>
              <a:t>Several different strands:</a:t>
            </a:r>
          </a:p>
          <a:p>
            <a:pPr lvl="1"/>
            <a:r>
              <a:rPr lang="en-US" dirty="0"/>
              <a:t>BEPS (Base Erosion and Profit Shifting) Project 1.0 (2013-2015)</a:t>
            </a:r>
          </a:p>
          <a:p>
            <a:pPr lvl="1"/>
            <a:r>
              <a:rPr lang="en-US" dirty="0"/>
              <a:t>Previous minimum tax proposals:</a:t>
            </a:r>
          </a:p>
          <a:p>
            <a:pPr lvl="2"/>
            <a:r>
              <a:rPr lang="en-US" dirty="0"/>
              <a:t>Obama Treasury proposals</a:t>
            </a:r>
          </a:p>
          <a:p>
            <a:pPr lvl="2"/>
            <a:r>
              <a:rPr lang="en-US" dirty="0"/>
              <a:t>BEPS Action 3</a:t>
            </a:r>
          </a:p>
          <a:p>
            <a:pPr lvl="1"/>
            <a:r>
              <a:rPr lang="en-US" dirty="0"/>
              <a:t>2017 U.S. tax reform</a:t>
            </a:r>
          </a:p>
          <a:p>
            <a:pPr lvl="2"/>
            <a:r>
              <a:rPr lang="en-US" dirty="0"/>
              <a:t>GILTI (Global Intangible Low Taxed Income) plus QBAI (Qualified Business Asset Investment)</a:t>
            </a:r>
          </a:p>
          <a:p>
            <a:pPr lvl="1"/>
            <a:r>
              <a:rPr lang="en-US" dirty="0"/>
              <a:t>Changing approaches to tax competition</a:t>
            </a:r>
          </a:p>
          <a:p>
            <a:pPr lvl="1"/>
            <a:endParaRPr lang="en-US" dirty="0"/>
          </a:p>
          <a:p>
            <a:endParaRPr lang="en-US" dirty="0"/>
          </a:p>
        </p:txBody>
      </p:sp>
    </p:spTree>
    <p:extLst>
      <p:ext uri="{BB962C8B-B14F-4D97-AF65-F5344CB8AC3E}">
        <p14:creationId xmlns:p14="http://schemas.microsoft.com/office/powerpoint/2010/main" val="20679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1981200" y="1371600"/>
            <a:ext cx="7239000" cy="4953000"/>
          </a:xfrm>
        </p:spPr>
        <p:txBody>
          <a:bodyPr/>
          <a:lstStyle/>
          <a:p>
            <a:r>
              <a:rPr lang="en-US" sz="2800" dirty="0"/>
              <a:t>Pillar Two is a “common approach”</a:t>
            </a:r>
          </a:p>
          <a:p>
            <a:pPr lvl="1"/>
            <a:r>
              <a:rPr lang="en-US" sz="2400" i="1" dirty="0"/>
              <a:t>Not required, even of the countries that agreed</a:t>
            </a:r>
          </a:p>
          <a:p>
            <a:pPr lvl="1"/>
            <a:r>
              <a:rPr lang="en-US" sz="2400" dirty="0"/>
              <a:t>Must accept Pillar Two rules in other countries</a:t>
            </a:r>
          </a:p>
          <a:p>
            <a:pPr lvl="1"/>
            <a:r>
              <a:rPr lang="en-US" sz="2400" dirty="0"/>
              <a:t>If a minimum tax is adopted, must be implemented and administered “in a way that is consistent with the outcomes” of Pillar Two</a:t>
            </a:r>
          </a:p>
          <a:p>
            <a:r>
              <a:rPr lang="en-US" sz="2800" dirty="0"/>
              <a:t>Scope:</a:t>
            </a:r>
          </a:p>
          <a:p>
            <a:pPr lvl="1"/>
            <a:r>
              <a:rPr lang="en-US" sz="2400" dirty="0"/>
              <a:t>€ 750M in worldwide annual revenues</a:t>
            </a:r>
          </a:p>
          <a:p>
            <a:r>
              <a:rPr lang="en-US" sz="2800" dirty="0"/>
              <a:t>“End of the race to the bottom”</a:t>
            </a:r>
          </a:p>
          <a:p>
            <a:endParaRPr lang="en-US" dirty="0"/>
          </a:p>
        </p:txBody>
      </p:sp>
    </p:spTree>
    <p:extLst>
      <p:ext uri="{BB962C8B-B14F-4D97-AF65-F5344CB8AC3E}">
        <p14:creationId xmlns:p14="http://schemas.microsoft.com/office/powerpoint/2010/main" val="19687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How does Pillar Two work?</a:t>
            </a:r>
          </a:p>
        </p:txBody>
      </p:sp>
      <p:sp>
        <p:nvSpPr>
          <p:cNvPr id="3" name="Content Placeholder 2"/>
          <p:cNvSpPr>
            <a:spLocks noGrp="1"/>
          </p:cNvSpPr>
          <p:nvPr>
            <p:ph idx="1"/>
          </p:nvPr>
        </p:nvSpPr>
        <p:spPr>
          <a:xfrm>
            <a:off x="1981200" y="1219200"/>
            <a:ext cx="7239000" cy="4953000"/>
          </a:xfrm>
        </p:spPr>
        <p:txBody>
          <a:bodyPr/>
          <a:lstStyle/>
          <a:p>
            <a:r>
              <a:rPr lang="en-US" dirty="0"/>
              <a:t>Part One: Alphabet soup</a:t>
            </a:r>
          </a:p>
          <a:p>
            <a:pPr lvl="1"/>
            <a:r>
              <a:rPr lang="en-US" dirty="0"/>
              <a:t>IIR</a:t>
            </a:r>
          </a:p>
          <a:p>
            <a:pPr lvl="2"/>
            <a:r>
              <a:rPr lang="en-US" dirty="0"/>
              <a:t>Income inclusion rule</a:t>
            </a:r>
          </a:p>
          <a:p>
            <a:pPr lvl="1"/>
            <a:r>
              <a:rPr lang="en-US" dirty="0"/>
              <a:t>UTPR</a:t>
            </a:r>
          </a:p>
          <a:p>
            <a:pPr lvl="2"/>
            <a:r>
              <a:rPr lang="en-US" dirty="0"/>
              <a:t>Undertaxed payment rule</a:t>
            </a:r>
          </a:p>
          <a:p>
            <a:pPr lvl="1"/>
            <a:r>
              <a:rPr lang="en-US" dirty="0" err="1"/>
              <a:t>GloBE</a:t>
            </a:r>
            <a:r>
              <a:rPr lang="en-US" dirty="0"/>
              <a:t> rules</a:t>
            </a:r>
          </a:p>
          <a:p>
            <a:pPr lvl="2"/>
            <a:r>
              <a:rPr lang="en-US" dirty="0"/>
              <a:t>Global anti-Base Erosion rules</a:t>
            </a:r>
          </a:p>
          <a:p>
            <a:pPr lvl="1"/>
            <a:r>
              <a:rPr lang="en-US" dirty="0"/>
              <a:t>STTR</a:t>
            </a:r>
          </a:p>
          <a:p>
            <a:pPr lvl="2"/>
            <a:r>
              <a:rPr lang="en-US" dirty="0"/>
              <a:t>Subject to tax rule</a:t>
            </a:r>
          </a:p>
          <a:p>
            <a:pPr lvl="1"/>
            <a:r>
              <a:rPr lang="en-US" dirty="0"/>
              <a:t>QDMTT</a:t>
            </a:r>
          </a:p>
          <a:p>
            <a:pPr lvl="2"/>
            <a:r>
              <a:rPr lang="en-US" dirty="0"/>
              <a:t>Qualified domestic minimum top-up tax</a:t>
            </a:r>
          </a:p>
          <a:p>
            <a:endParaRPr lang="en-US" dirty="0"/>
          </a:p>
        </p:txBody>
      </p:sp>
    </p:spTree>
    <p:extLst>
      <p:ext uri="{BB962C8B-B14F-4D97-AF65-F5344CB8AC3E}">
        <p14:creationId xmlns:p14="http://schemas.microsoft.com/office/powerpoint/2010/main" val="24559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dirty="0">
                <a:latin typeface="Georgia" panose="02040502050405020303" pitchFamily="18" charset="0"/>
              </a:rPr>
              <a:t>Agenda </a:t>
            </a:r>
            <a:endParaRPr dirty="0">
              <a:latin typeface="Georgia" panose="02040502050405020303" pitchFamily="18" charset="0"/>
            </a:endParaRPr>
          </a:p>
        </p:txBody>
      </p:sp>
      <p:sp>
        <p:nvSpPr>
          <p:cNvPr id="62" name="Google Shape;62;p14"/>
          <p:cNvSpPr txBox="1">
            <a:spLocks noGrp="1"/>
          </p:cNvSpPr>
          <p:nvPr>
            <p:ph type="body" idx="1"/>
          </p:nvPr>
        </p:nvSpPr>
        <p:spPr>
          <a:xfrm>
            <a:off x="415600" y="1571633"/>
            <a:ext cx="11360800" cy="4520000"/>
          </a:xfrm>
          <a:prstGeom prst="rect">
            <a:avLst/>
          </a:prstGeom>
        </p:spPr>
        <p:txBody>
          <a:bodyPr spcFirstLastPara="1" vert="horz" wrap="square" lIns="121900" tIns="121900" rIns="121900" bIns="121900" rtlCol="0" anchor="t" anchorCtr="0">
            <a:noAutofit/>
          </a:bodyPr>
          <a:lstStyle/>
          <a:p>
            <a:pPr marL="0" indent="0">
              <a:buSzPts val="275"/>
              <a:buNone/>
            </a:pPr>
            <a:r>
              <a:rPr lang="en" sz="1800" dirty="0"/>
              <a:t>8:00 am Registration and Continental Breakfast </a:t>
            </a:r>
            <a:endParaRPr sz="1800" dirty="0"/>
          </a:p>
          <a:p>
            <a:pPr marL="0" indent="0">
              <a:spcBef>
                <a:spcPts val="1600"/>
              </a:spcBef>
              <a:buSzPts val="275"/>
              <a:buNone/>
            </a:pPr>
            <a:r>
              <a:rPr lang="en" sz="1800" dirty="0"/>
              <a:t>8:30 am Opening Remarks</a:t>
            </a:r>
            <a:endParaRPr sz="1800" dirty="0"/>
          </a:p>
          <a:p>
            <a:pPr marL="0" indent="0">
              <a:spcBef>
                <a:spcPts val="1600"/>
              </a:spcBef>
              <a:buSzPts val="275"/>
              <a:buNone/>
            </a:pPr>
            <a:r>
              <a:rPr lang="en" sz="1800" dirty="0"/>
              <a:t>8:45 am Primer: OECD/G20 Two-Pillar Project </a:t>
            </a:r>
            <a:endParaRPr sz="1800" dirty="0"/>
          </a:p>
          <a:p>
            <a:pPr marL="0" indent="0">
              <a:spcBef>
                <a:spcPts val="1600"/>
              </a:spcBef>
              <a:buSzPts val="275"/>
              <a:buNone/>
            </a:pPr>
            <a:r>
              <a:rPr lang="en" sz="1800" dirty="0"/>
              <a:t>9:30 am Assessment of Pillar One Amount A </a:t>
            </a:r>
            <a:endParaRPr sz="1800" dirty="0"/>
          </a:p>
          <a:p>
            <a:pPr marL="0" indent="0">
              <a:spcBef>
                <a:spcPts val="1600"/>
              </a:spcBef>
              <a:buSzPts val="275"/>
              <a:buNone/>
            </a:pPr>
            <a:r>
              <a:rPr lang="en" sz="1800" dirty="0"/>
              <a:t>10:15 am Break </a:t>
            </a:r>
            <a:endParaRPr sz="1800" dirty="0"/>
          </a:p>
          <a:p>
            <a:pPr marL="0" indent="0">
              <a:spcBef>
                <a:spcPts val="1600"/>
              </a:spcBef>
              <a:buSzPts val="275"/>
              <a:buNone/>
            </a:pPr>
            <a:r>
              <a:rPr lang="en" sz="1800" dirty="0"/>
              <a:t>10:30 am Assessment of Pillar Two </a:t>
            </a:r>
            <a:endParaRPr sz="1800" dirty="0"/>
          </a:p>
          <a:p>
            <a:pPr marL="0" indent="0">
              <a:spcBef>
                <a:spcPts val="1600"/>
              </a:spcBef>
              <a:buSzPts val="275"/>
              <a:buNone/>
            </a:pPr>
            <a:r>
              <a:rPr lang="en" sz="1800" dirty="0"/>
              <a:t>11:15am Is the Two-Pillar Project fit for Purpose (and Better than the Alternatives?) </a:t>
            </a:r>
            <a:endParaRPr sz="1800" dirty="0"/>
          </a:p>
          <a:p>
            <a:pPr marL="0" indent="0">
              <a:spcBef>
                <a:spcPts val="1600"/>
              </a:spcBef>
              <a:buSzPts val="275"/>
              <a:buNone/>
            </a:pPr>
            <a:r>
              <a:rPr lang="en" sz="1800" dirty="0"/>
              <a:t>12:10 pm Lunch </a:t>
            </a:r>
            <a:endParaRPr sz="1800" dirty="0"/>
          </a:p>
          <a:p>
            <a:pPr marL="0" indent="0">
              <a:spcBef>
                <a:spcPts val="1600"/>
              </a:spcBef>
              <a:spcAft>
                <a:spcPts val="1600"/>
              </a:spcAft>
              <a:buSzPts val="275"/>
              <a:buNone/>
            </a:pPr>
            <a:r>
              <a:rPr lang="en" sz="1800" dirty="0"/>
              <a:t>12:30 pm Luncheon Address </a:t>
            </a: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How does Pillar Two work?</a:t>
            </a:r>
          </a:p>
        </p:txBody>
      </p:sp>
      <p:sp>
        <p:nvSpPr>
          <p:cNvPr id="3" name="Content Placeholder 2"/>
          <p:cNvSpPr>
            <a:spLocks noGrp="1"/>
          </p:cNvSpPr>
          <p:nvPr>
            <p:ph idx="1"/>
          </p:nvPr>
        </p:nvSpPr>
        <p:spPr/>
        <p:txBody>
          <a:bodyPr/>
          <a:lstStyle/>
          <a:p>
            <a:r>
              <a:rPr lang="en-US" dirty="0"/>
              <a:t>Part Two: Other details</a:t>
            </a:r>
          </a:p>
          <a:p>
            <a:pPr lvl="1"/>
            <a:r>
              <a:rPr lang="en-US" dirty="0"/>
              <a:t>Effective tax rate of 15%:</a:t>
            </a:r>
          </a:p>
          <a:p>
            <a:pPr lvl="2"/>
            <a:r>
              <a:rPr lang="en-US" dirty="0"/>
              <a:t>Financial accounting income as base</a:t>
            </a:r>
          </a:p>
          <a:p>
            <a:pPr lvl="1"/>
            <a:r>
              <a:rPr lang="en-US" dirty="0"/>
              <a:t>Carve-outs:</a:t>
            </a:r>
          </a:p>
          <a:p>
            <a:pPr lvl="2"/>
            <a:r>
              <a:rPr lang="en-US" dirty="0"/>
              <a:t>De </a:t>
            </a:r>
            <a:r>
              <a:rPr lang="en-US" dirty="0" err="1"/>
              <a:t>minimis</a:t>
            </a:r>
            <a:endParaRPr lang="en-US" dirty="0"/>
          </a:p>
          <a:p>
            <a:pPr lvl="2"/>
            <a:r>
              <a:rPr lang="en-US" dirty="0"/>
              <a:t>Substance-based income exclusion</a:t>
            </a:r>
          </a:p>
          <a:p>
            <a:pPr lvl="1"/>
            <a:r>
              <a:rPr lang="en-US" dirty="0"/>
              <a:t>Tax certainty</a:t>
            </a:r>
          </a:p>
          <a:p>
            <a:pPr lvl="1"/>
            <a:r>
              <a:rPr lang="en-US" dirty="0"/>
              <a:t>Rule ordering</a:t>
            </a:r>
          </a:p>
          <a:p>
            <a:pPr lvl="1"/>
            <a:r>
              <a:rPr lang="en-US" dirty="0"/>
              <a:t>Administration</a:t>
            </a:r>
          </a:p>
          <a:p>
            <a:endParaRPr lang="en-US" dirty="0"/>
          </a:p>
        </p:txBody>
      </p:sp>
    </p:spTree>
    <p:extLst>
      <p:ext uri="{BB962C8B-B14F-4D97-AF65-F5344CB8AC3E}">
        <p14:creationId xmlns:p14="http://schemas.microsoft.com/office/powerpoint/2010/main" val="22595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going?</a:t>
            </a:r>
          </a:p>
        </p:txBody>
      </p:sp>
      <p:sp>
        <p:nvSpPr>
          <p:cNvPr id="3" name="Content Placeholder 2"/>
          <p:cNvSpPr>
            <a:spLocks noGrp="1"/>
          </p:cNvSpPr>
          <p:nvPr>
            <p:ph idx="1"/>
          </p:nvPr>
        </p:nvSpPr>
        <p:spPr>
          <a:xfrm>
            <a:off x="1981200" y="1371600"/>
            <a:ext cx="7239000" cy="5334000"/>
          </a:xfrm>
        </p:spPr>
        <p:txBody>
          <a:bodyPr/>
          <a:lstStyle/>
          <a:p>
            <a:r>
              <a:rPr lang="en-US" dirty="0"/>
              <a:t>Ongoing consultations </a:t>
            </a:r>
          </a:p>
          <a:p>
            <a:r>
              <a:rPr lang="en-US" dirty="0"/>
              <a:t>Who will adopt their own Pillar Two rules?</a:t>
            </a:r>
          </a:p>
          <a:p>
            <a:pPr lvl="1"/>
            <a:r>
              <a:rPr lang="en-US" dirty="0"/>
              <a:t>EU directive</a:t>
            </a:r>
          </a:p>
          <a:p>
            <a:pPr lvl="1"/>
            <a:r>
              <a:rPr lang="en-US" dirty="0"/>
              <a:t>UK, Korea, and other proposals</a:t>
            </a:r>
          </a:p>
          <a:p>
            <a:pPr lvl="1"/>
            <a:r>
              <a:rPr lang="en-US" dirty="0"/>
              <a:t>U.S. compliance </a:t>
            </a:r>
          </a:p>
          <a:p>
            <a:pPr lvl="2"/>
            <a:r>
              <a:rPr lang="en-US" dirty="0"/>
              <a:t>CAMT (corporate alternative minimum tax) became law in August 2022</a:t>
            </a:r>
          </a:p>
          <a:p>
            <a:r>
              <a:rPr lang="en-US" dirty="0"/>
              <a:t>Who needs to adopt Pillar Two for it to be a success?</a:t>
            </a:r>
          </a:p>
        </p:txBody>
      </p:sp>
    </p:spTree>
    <p:extLst>
      <p:ext uri="{BB962C8B-B14F-4D97-AF65-F5344CB8AC3E}">
        <p14:creationId xmlns:p14="http://schemas.microsoft.com/office/powerpoint/2010/main" val="17537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for the international tax regime?</a:t>
            </a:r>
          </a:p>
        </p:txBody>
      </p:sp>
      <p:sp>
        <p:nvSpPr>
          <p:cNvPr id="3" name="Content Placeholder 2"/>
          <p:cNvSpPr>
            <a:spLocks noGrp="1"/>
          </p:cNvSpPr>
          <p:nvPr>
            <p:ph idx="1"/>
          </p:nvPr>
        </p:nvSpPr>
        <p:spPr/>
        <p:txBody>
          <a:bodyPr/>
          <a:lstStyle/>
          <a:p>
            <a:r>
              <a:rPr lang="en-US" dirty="0"/>
              <a:t>Will tax rates increase to 15%?</a:t>
            </a:r>
          </a:p>
          <a:p>
            <a:r>
              <a:rPr lang="en-US" dirty="0"/>
              <a:t>Will this end the race to the bottom?</a:t>
            </a:r>
          </a:p>
          <a:p>
            <a:r>
              <a:rPr lang="en-US" dirty="0"/>
              <a:t>Will this end profit shifting?</a:t>
            </a:r>
          </a:p>
          <a:p>
            <a:r>
              <a:rPr lang="en-US" dirty="0"/>
              <a:t>Which of the problems that motivated this will Pillar Two solve?</a:t>
            </a:r>
          </a:p>
          <a:p>
            <a:r>
              <a:rPr lang="en-US" dirty="0"/>
              <a:t>How will Pillar Two interact with Pillar One, if at all?</a:t>
            </a:r>
          </a:p>
        </p:txBody>
      </p:sp>
    </p:spTree>
    <p:extLst>
      <p:ext uri="{BB962C8B-B14F-4D97-AF65-F5344CB8AC3E}">
        <p14:creationId xmlns:p14="http://schemas.microsoft.com/office/powerpoint/2010/main" val="6858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71453-9D28-48E1-BB21-D62934DFE35F}"/>
              </a:ext>
            </a:extLst>
          </p:cNvPr>
          <p:cNvSpPr>
            <a:spLocks noGrp="1"/>
          </p:cNvSpPr>
          <p:nvPr>
            <p:ph type="ctrTitle"/>
          </p:nvPr>
        </p:nvSpPr>
        <p:spPr/>
        <p:txBody>
          <a:bodyPr>
            <a:normAutofit/>
          </a:bodyPr>
          <a:lstStyle/>
          <a:p>
            <a:r>
              <a:rPr lang="en-US" sz="3600" dirty="0">
                <a:latin typeface="Georgia" panose="02040502050405020303" pitchFamily="18" charset="0"/>
              </a:rPr>
              <a:t>Assessment of Pillar One</a:t>
            </a:r>
          </a:p>
        </p:txBody>
      </p:sp>
      <p:sp>
        <p:nvSpPr>
          <p:cNvPr id="5" name="Text Placeholder 4">
            <a:extLst>
              <a:ext uri="{FF2B5EF4-FFF2-40B4-BE49-F238E27FC236}">
                <a16:creationId xmlns:a16="http://schemas.microsoft.com/office/drawing/2014/main" id="{F01F05B5-4015-419D-A504-6B39A7621667}"/>
              </a:ext>
            </a:extLst>
          </p:cNvPr>
          <p:cNvSpPr>
            <a:spLocks noGrp="1"/>
          </p:cNvSpPr>
          <p:nvPr>
            <p:ph type="subTitle" idx="1"/>
          </p:nvPr>
        </p:nvSpPr>
        <p:spPr>
          <a:xfrm>
            <a:off x="711200" y="1905000"/>
            <a:ext cx="11028516" cy="1371600"/>
          </a:xfrm>
        </p:spPr>
        <p:txBody>
          <a:bodyPr/>
          <a:lstStyle/>
          <a:p>
            <a:pPr marL="152396" indent="0">
              <a:buNone/>
            </a:pPr>
            <a:r>
              <a:rPr lang="en-US" dirty="0">
                <a:latin typeface="Arial" panose="020B0604020202020204" pitchFamily="34" charset="0"/>
                <a:cs typeface="Arial" panose="020B0604020202020204" pitchFamily="34" charset="0"/>
              </a:rPr>
              <a:t>Moderator: 	Alan Auerbach (University of CA, Berkeley) </a:t>
            </a:r>
          </a:p>
          <a:p>
            <a:pPr marL="152396" indent="0">
              <a:buNone/>
            </a:pPr>
            <a:r>
              <a:rPr lang="en-US" dirty="0">
                <a:latin typeface="Arial" panose="020B0604020202020204" pitchFamily="34" charset="0"/>
                <a:cs typeface="Arial" panose="020B0604020202020204" pitchFamily="34" charset="0"/>
              </a:rPr>
              <a:t>Presenters:	Stewart Brant (PwC) </a:t>
            </a:r>
          </a:p>
          <a:p>
            <a:pPr marL="152396" indent="0">
              <a:buNone/>
            </a:pPr>
            <a:r>
              <a:rPr lang="en-US" dirty="0">
                <a:latin typeface="Arial" panose="020B0604020202020204" pitchFamily="34" charset="0"/>
                <a:cs typeface="Arial" panose="020B0604020202020204" pitchFamily="34" charset="0"/>
              </a:rPr>
              <a:t>			Kartikeya Singh (PwC)</a:t>
            </a:r>
          </a:p>
        </p:txBody>
      </p:sp>
    </p:spTree>
    <p:extLst>
      <p:ext uri="{BB962C8B-B14F-4D97-AF65-F5344CB8AC3E}">
        <p14:creationId xmlns:p14="http://schemas.microsoft.com/office/powerpoint/2010/main" val="127638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7"/>
          <p:cNvSpPr>
            <a:spLocks noGrp="1"/>
          </p:cNvSpPr>
          <p:nvPr>
            <p:ph type="subTitle" idx="1"/>
          </p:nvPr>
        </p:nvSpPr>
        <p:spPr>
          <a:xfrm>
            <a:off x="2388636" y="1358900"/>
            <a:ext cx="8313575" cy="4640684"/>
          </a:xfrm>
        </p:spPr>
        <p:txBody>
          <a:bodyPr/>
          <a:lstStyle/>
          <a:p>
            <a:pPr eaLnBrk="1" hangingPunct="1">
              <a:lnSpc>
                <a:spcPts val="3200"/>
              </a:lnSpc>
              <a:spcAft>
                <a:spcPct val="0"/>
              </a:spcAft>
            </a:pPr>
            <a:r>
              <a:rPr lang="en-US" dirty="0">
                <a:latin typeface="Georgia" panose="02040502050405020303" pitchFamily="18" charset="0"/>
              </a:rPr>
              <a:t>Assessment of Pillar One – </a:t>
            </a:r>
          </a:p>
          <a:p>
            <a:pPr eaLnBrk="1" hangingPunct="1">
              <a:lnSpc>
                <a:spcPts val="3200"/>
              </a:lnSpc>
              <a:spcAft>
                <a:spcPct val="0"/>
              </a:spcAft>
            </a:pPr>
            <a:r>
              <a:rPr lang="en-US" dirty="0">
                <a:latin typeface="Georgia" panose="02040502050405020303" pitchFamily="18" charset="0"/>
              </a:rPr>
              <a:t>Issues in Implementation</a:t>
            </a:r>
          </a:p>
          <a:p>
            <a:pPr>
              <a:lnSpc>
                <a:spcPts val="3200"/>
              </a:lnSpc>
              <a:spcAft>
                <a:spcPct val="0"/>
              </a:spcAft>
            </a:pPr>
            <a:endParaRPr lang="en-GB" sz="2400" dirty="0">
              <a:latin typeface="Georgia" panose="02040502050405020303" pitchFamily="18" charset="0"/>
            </a:endParaRPr>
          </a:p>
          <a:p>
            <a:pPr>
              <a:lnSpc>
                <a:spcPts val="3200"/>
              </a:lnSpc>
              <a:spcAft>
                <a:spcPct val="0"/>
              </a:spcAft>
            </a:pPr>
            <a:r>
              <a:rPr lang="en-GB" sz="2400" dirty="0">
                <a:latin typeface="Georgia" panose="02040502050405020303" pitchFamily="18" charset="0"/>
              </a:rPr>
              <a:t>Stewart Brant</a:t>
            </a:r>
          </a:p>
          <a:p>
            <a:pPr>
              <a:lnSpc>
                <a:spcPts val="3200"/>
              </a:lnSpc>
              <a:spcAft>
                <a:spcPct val="0"/>
              </a:spcAft>
            </a:pPr>
            <a:r>
              <a:rPr lang="en-GB" sz="2400" dirty="0">
                <a:latin typeface="Georgia" panose="02040502050405020303" pitchFamily="18" charset="0"/>
              </a:rPr>
              <a:t>PwC</a:t>
            </a:r>
          </a:p>
          <a:p>
            <a:pPr>
              <a:lnSpc>
                <a:spcPts val="3200"/>
              </a:lnSpc>
              <a:spcAft>
                <a:spcPct val="0"/>
              </a:spcAft>
            </a:pPr>
            <a:endParaRPr lang="en-US" sz="2800" dirty="0">
              <a:latin typeface="Georgia" panose="02040502050405020303" pitchFamily="18" charset="0"/>
            </a:endParaRPr>
          </a:p>
          <a:p>
            <a:pPr eaLnBrk="1" hangingPunct="1">
              <a:lnSpc>
                <a:spcPct val="100000"/>
              </a:lnSpc>
              <a:spcAft>
                <a:spcPct val="0"/>
              </a:spcAft>
            </a:pPr>
            <a:r>
              <a:rPr lang="en-US" sz="1800" dirty="0">
                <a:latin typeface="Georgia" panose="02040502050405020303" pitchFamily="18" charset="0"/>
              </a:rPr>
              <a:t>International Tax Policy Forum and</a:t>
            </a:r>
          </a:p>
          <a:p>
            <a:pPr eaLnBrk="1" hangingPunct="1">
              <a:lnSpc>
                <a:spcPct val="100000"/>
              </a:lnSpc>
              <a:spcAft>
                <a:spcPct val="0"/>
              </a:spcAft>
            </a:pPr>
            <a:r>
              <a:rPr lang="en-US" sz="1800" dirty="0">
                <a:latin typeface="Georgia" panose="02040502050405020303" pitchFamily="18" charset="0"/>
              </a:rPr>
              <a:t>Institute of International Economic Law</a:t>
            </a:r>
          </a:p>
          <a:p>
            <a:pPr eaLnBrk="1" hangingPunct="1">
              <a:lnSpc>
                <a:spcPct val="100000"/>
              </a:lnSpc>
              <a:spcAft>
                <a:spcPct val="0"/>
              </a:spcAft>
            </a:pPr>
            <a:r>
              <a:rPr lang="en-US" sz="1800" i="1" dirty="0">
                <a:latin typeface="Georgia" panose="02040502050405020303" pitchFamily="18" charset="0"/>
              </a:rPr>
              <a:t>January 12, 2023</a:t>
            </a:r>
            <a:endParaRPr lang="en-GB" sz="1600" i="1" dirty="0">
              <a:latin typeface="Georgia" panose="02040502050405020303" pitchFamily="18" charset="0"/>
            </a:endParaRPr>
          </a:p>
          <a:p>
            <a:pPr eaLnBrk="1" hangingPunct="1">
              <a:lnSpc>
                <a:spcPts val="3200"/>
              </a:lnSpc>
              <a:spcAft>
                <a:spcPct val="0"/>
              </a:spcAft>
            </a:pPr>
            <a:r>
              <a:rPr lang="en-GB" sz="1600" i="1" dirty="0">
                <a:latin typeface="Georgia" panose="02040502050405020303" pitchFamily="18" charset="0"/>
              </a:rPr>
              <a:t>FOR DISCUSSION PURPOSES ONLY</a:t>
            </a:r>
          </a:p>
        </p:txBody>
      </p:sp>
      <p:sp>
        <p:nvSpPr>
          <p:cNvPr id="16" name="TextBox 5"/>
          <p:cNvSpPr txBox="1">
            <a:spLocks noChangeArrowheads="1"/>
          </p:cNvSpPr>
          <p:nvPr/>
        </p:nvSpPr>
        <p:spPr bwMode="auto">
          <a:xfrm>
            <a:off x="4486275" y="2743200"/>
            <a:ext cx="914400" cy="914400"/>
          </a:xfrm>
          <a:prstGeom prst="rect">
            <a:avLst/>
          </a:prstGeom>
          <a:noFill/>
          <a:ln w="9525">
            <a:noFill/>
            <a:miter lim="800000"/>
            <a:headEnd/>
            <a:tailEnd/>
          </a:ln>
        </p:spPr>
        <p:txBody>
          <a:bodyPr wrap="none" lIns="0" tIns="0" rIns="0" bIns="0"/>
          <a:lstStyle/>
          <a:p>
            <a:pPr indent="-273050" fontAlgn="base">
              <a:spcBef>
                <a:spcPct val="0"/>
              </a:spcBef>
              <a:spcAft>
                <a:spcPts val="900"/>
              </a:spcAft>
            </a:pPr>
            <a:endParaRPr lang="en-US" sz="2000" dirty="0">
              <a:solidFill>
                <a:srgbClr val="000000"/>
              </a:solidFill>
              <a:latin typeface="Georgia" pitchFamily="18" charset="0"/>
              <a:cs typeface="Arial" charset="0"/>
            </a:endParaRPr>
          </a:p>
        </p:txBody>
      </p:sp>
    </p:spTree>
    <p:extLst>
      <p:ext uri="{BB962C8B-B14F-4D97-AF65-F5344CB8AC3E}">
        <p14:creationId xmlns:p14="http://schemas.microsoft.com/office/powerpoint/2010/main" val="1905041075"/>
      </p:ext>
    </p:extLst>
  </p:cSld>
  <p:clrMapOvr>
    <a:masterClrMapping/>
  </p:clrMapOvr>
  <p:transition>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513184" y="619126"/>
            <a:ext cx="9818914" cy="647613"/>
          </a:xfrm>
          <a:prstGeom prst="rect">
            <a:avLst/>
          </a:prstGeom>
          <a:noFill/>
          <a:ln>
            <a:noFill/>
          </a:ln>
        </p:spPr>
        <p:txBody>
          <a:bodyPr spcFirstLastPara="1" wrap="square" lIns="91425" tIns="91425" rIns="91425" bIns="91425" anchor="t" anchorCtr="0">
            <a:noAutofit/>
          </a:bodyPr>
          <a:lstStyle/>
          <a:p>
            <a:r>
              <a:rPr lang="en-US" sz="2800" dirty="0"/>
              <a:t>Pillar One – Status</a:t>
            </a:r>
            <a:endParaRPr sz="28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578498" y="1584074"/>
            <a:ext cx="10991461" cy="4771551"/>
          </a:xfrm>
        </p:spPr>
        <p:txBody>
          <a:bodyPr/>
          <a:lstStyle/>
          <a:p>
            <a:pPr marL="0" marR="0" lvl="0" indent="0" algn="l" defTabSz="914400" rtl="0" eaLnBrk="1" fontAlgn="auto" latinLnBrk="0" hangingPunct="1">
              <a:lnSpc>
                <a:spcPct val="100000"/>
              </a:lnSpc>
              <a:spcBef>
                <a:spcPts val="0"/>
              </a:spcBef>
              <a:spcAft>
                <a:spcPts val="0"/>
              </a:spcAft>
              <a:buClr>
                <a:srgbClr val="DC6900"/>
              </a:buClr>
              <a:buSzPts val="1800"/>
              <a:buFont typeface="Georgia"/>
              <a:buNone/>
              <a:tabLst/>
              <a:defRPr/>
            </a:pPr>
            <a:r>
              <a:rPr kumimoji="0" lang="en-US" sz="1600" b="1" i="0" u="none" strike="noStrike" kern="0" cap="none" spc="0" normalizeH="0" baseline="0" noProof="0" dirty="0">
                <a:ln>
                  <a:noFill/>
                </a:ln>
                <a:solidFill>
                  <a:srgbClr val="C00000"/>
                </a:solidFill>
                <a:effectLst/>
                <a:uLnTx/>
                <a:uFillTx/>
                <a:latin typeface="Georgia"/>
                <a:sym typeface="Georgia"/>
              </a:rPr>
              <a:t>Amount A:</a:t>
            </a:r>
            <a:r>
              <a:rPr kumimoji="0" lang="en-US" sz="1600" b="0" i="0" u="none" strike="noStrike" kern="0" cap="none" spc="0" normalizeH="0" baseline="0" noProof="0" dirty="0">
                <a:ln>
                  <a:noFill/>
                </a:ln>
                <a:solidFill>
                  <a:srgbClr val="000000"/>
                </a:solidFill>
                <a:effectLst/>
                <a:uLnTx/>
                <a:uFillTx/>
                <a:latin typeface="Georgia"/>
                <a:sym typeface="Georgia"/>
              </a:rPr>
              <a:t> For businesses with &gt;€20B global revenue, new formulaic (non arm’s length) allocation of 25% of deemed global residual profit (profit before tax above 10%) among countries where customers are located, regardless of where the business’ physical activities are located. </a:t>
            </a:r>
          </a:p>
          <a:p>
            <a:pPr marL="342900" marR="0" lvl="0" indent="-254000" algn="l" defTabSz="914400" rtl="0" eaLnBrk="1" fontAlgn="auto" latinLnBrk="0" hangingPunct="1">
              <a:lnSpc>
                <a:spcPct val="100000"/>
              </a:lnSpc>
              <a:spcBef>
                <a:spcPts val="500"/>
              </a:spcBef>
              <a:spcAft>
                <a:spcPts val="0"/>
              </a:spcAft>
              <a:buClr>
                <a:srgbClr val="000000"/>
              </a:buClr>
              <a:buSzPts val="1400"/>
              <a:buFont typeface="Georgia"/>
              <a:buChar char="•"/>
              <a:tabLst/>
              <a:defRPr/>
            </a:pPr>
            <a:r>
              <a:rPr kumimoji="0" lang="en-US" sz="1600" b="0" i="0" u="none" strike="noStrike" kern="0" cap="none" spc="0" normalizeH="0" baseline="0" noProof="0" dirty="0">
                <a:ln>
                  <a:noFill/>
                </a:ln>
                <a:solidFill>
                  <a:srgbClr val="000000"/>
                </a:solidFill>
                <a:effectLst/>
                <a:uLnTx/>
                <a:uFillTx/>
                <a:latin typeface="Georgia"/>
                <a:sym typeface="Georgia"/>
              </a:rPr>
              <a:t>Oct. 2021:  High-level </a:t>
            </a:r>
            <a:r>
              <a:rPr kumimoji="0" lang="en-US" sz="1600" b="0" i="0" u="sng" strike="noStrike" kern="0" cap="none" spc="0" normalizeH="0" baseline="0" noProof="0" dirty="0">
                <a:ln>
                  <a:noFill/>
                </a:ln>
                <a:solidFill>
                  <a:srgbClr val="000000"/>
                </a:solidFill>
                <a:effectLst/>
                <a:uLnTx/>
                <a:uFillTx/>
                <a:latin typeface="Georgia"/>
                <a:sym typeface="Georgia"/>
                <a:hlinkClick r:id="rId3"/>
              </a:rPr>
              <a:t>political agreement</a:t>
            </a:r>
            <a:r>
              <a:rPr kumimoji="0" lang="en-US" sz="1600" b="0" i="0" u="none" strike="noStrike" kern="0" cap="none" spc="0" normalizeH="0" baseline="0" noProof="0" dirty="0">
                <a:ln>
                  <a:noFill/>
                </a:ln>
                <a:solidFill>
                  <a:srgbClr val="000000"/>
                </a:solidFill>
                <a:effectLst/>
                <a:uLnTx/>
                <a:uFillTx/>
                <a:latin typeface="Georgia"/>
                <a:sym typeface="Georgia"/>
              </a:rPr>
              <a:t> on the key components of Pillar 1 </a:t>
            </a:r>
          </a:p>
          <a:p>
            <a:pPr marL="342900" marR="0" lvl="0" indent="-254000" algn="l" defTabSz="914400" rtl="0" eaLnBrk="1" fontAlgn="auto" latinLnBrk="0" hangingPunct="1">
              <a:lnSpc>
                <a:spcPct val="100000"/>
              </a:lnSpc>
              <a:spcBef>
                <a:spcPts val="0"/>
              </a:spcBef>
              <a:spcAft>
                <a:spcPts val="0"/>
              </a:spcAft>
              <a:buClr>
                <a:srgbClr val="000000"/>
              </a:buClr>
              <a:buSzPts val="1400"/>
              <a:buFont typeface="Georgia"/>
              <a:buChar char="•"/>
              <a:tabLst/>
              <a:defRPr/>
            </a:pPr>
            <a:r>
              <a:rPr kumimoji="0" lang="en-US" sz="1600" b="0" i="0" u="none" strike="noStrike" kern="0" cap="none" spc="0" normalizeH="0" baseline="0" noProof="0" dirty="0">
                <a:ln>
                  <a:noFill/>
                </a:ln>
                <a:solidFill>
                  <a:srgbClr val="000000"/>
                </a:solidFill>
                <a:effectLst/>
                <a:uLnTx/>
                <a:uFillTx/>
                <a:latin typeface="Georgia"/>
                <a:sym typeface="Georgia"/>
              </a:rPr>
              <a:t>Oct./Nov. 2021:  Unilateral Measures Compromise (</a:t>
            </a:r>
            <a:r>
              <a:rPr kumimoji="0" lang="en-US" sz="1600" b="0" i="0" u="sng" strike="noStrike" kern="0" cap="none" spc="0" normalizeH="0" baseline="0" noProof="0" dirty="0">
                <a:ln>
                  <a:noFill/>
                </a:ln>
                <a:solidFill>
                  <a:srgbClr val="000000"/>
                </a:solidFill>
                <a:effectLst/>
                <a:uLnTx/>
                <a:uFillTx/>
                <a:latin typeface="Georgia"/>
                <a:sym typeface="Georgia"/>
                <a:hlinkClick r:id="rId4"/>
              </a:rPr>
              <a:t>US, Austria, France, Italy, Spain, UK</a:t>
            </a:r>
            <a:r>
              <a:rPr kumimoji="0" lang="en-US" sz="1600" b="0" i="0" u="none" strike="noStrike" kern="0" cap="none" spc="0" normalizeH="0" baseline="0" noProof="0" dirty="0">
                <a:ln>
                  <a:noFill/>
                </a:ln>
                <a:solidFill>
                  <a:srgbClr val="000000"/>
                </a:solidFill>
                <a:effectLst/>
                <a:uLnTx/>
                <a:uFillTx/>
                <a:latin typeface="Georgia"/>
                <a:sym typeface="Georgia"/>
              </a:rPr>
              <a:t>, </a:t>
            </a:r>
            <a:r>
              <a:rPr kumimoji="0" lang="en-US" sz="1600" b="0" i="0" u="sng" strike="noStrike" kern="0" cap="none" spc="0" normalizeH="0" baseline="0" noProof="0" dirty="0">
                <a:ln>
                  <a:noFill/>
                </a:ln>
                <a:solidFill>
                  <a:srgbClr val="000000"/>
                </a:solidFill>
                <a:effectLst/>
                <a:uLnTx/>
                <a:uFillTx/>
                <a:latin typeface="Georgia"/>
                <a:sym typeface="Georgia"/>
                <a:hlinkClick r:id="rId5"/>
              </a:rPr>
              <a:t>Turkey</a:t>
            </a:r>
            <a:r>
              <a:rPr kumimoji="0" lang="en-US" sz="1600" b="0" i="0" u="none" strike="noStrike" kern="0" cap="none" spc="0" normalizeH="0" baseline="0" noProof="0" dirty="0">
                <a:ln>
                  <a:noFill/>
                </a:ln>
                <a:solidFill>
                  <a:srgbClr val="000000"/>
                </a:solidFill>
                <a:effectLst/>
                <a:uLnTx/>
                <a:uFillTx/>
                <a:latin typeface="Georgia"/>
                <a:sym typeface="Georgia"/>
              </a:rPr>
              <a:t>/</a:t>
            </a:r>
            <a:r>
              <a:rPr kumimoji="0" lang="en-US" sz="1600" b="0" i="0" u="sng" strike="noStrike" kern="0" cap="none" spc="0" normalizeH="0" baseline="0" noProof="0" dirty="0">
                <a:ln>
                  <a:noFill/>
                </a:ln>
                <a:solidFill>
                  <a:srgbClr val="000000"/>
                </a:solidFill>
                <a:effectLst/>
                <a:uLnTx/>
                <a:uFillTx/>
                <a:latin typeface="Georgia"/>
                <a:sym typeface="Georgia"/>
                <a:hlinkClick r:id="rId6"/>
              </a:rPr>
              <a:t>India</a:t>
            </a:r>
            <a:r>
              <a:rPr kumimoji="0" lang="en-US" sz="1600" b="0" i="0" u="none" strike="noStrike" kern="0" cap="none" spc="0" normalizeH="0" baseline="0" noProof="0" dirty="0">
                <a:ln>
                  <a:noFill/>
                </a:ln>
                <a:solidFill>
                  <a:srgbClr val="000000"/>
                </a:solidFill>
                <a:effectLst/>
                <a:uLnTx/>
                <a:uFillTx/>
                <a:latin typeface="Georgia"/>
                <a:sym typeface="Georgia"/>
              </a:rPr>
              <a:t>) </a:t>
            </a:r>
            <a:endParaRPr kumimoji="0" lang="en-US" sz="1600" b="1"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500"/>
              </a:spcBef>
              <a:spcAft>
                <a:spcPts val="0"/>
              </a:spcAft>
              <a:buClr>
                <a:srgbClr val="DC6900"/>
              </a:buClr>
              <a:buSzPts val="1800"/>
              <a:buFont typeface="Georgia"/>
              <a:buNone/>
              <a:tabLst/>
              <a:defRPr/>
            </a:pPr>
            <a:endParaRPr kumimoji="0" lang="en-US" sz="1000" b="1"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500"/>
              </a:spcBef>
              <a:spcAft>
                <a:spcPts val="0"/>
              </a:spcAft>
              <a:buClr>
                <a:srgbClr val="DC6900"/>
              </a:buClr>
              <a:buSzPts val="1800"/>
              <a:buFont typeface="Georgia"/>
              <a:buNone/>
              <a:tabLst/>
              <a:defRPr/>
            </a:pPr>
            <a:r>
              <a:rPr kumimoji="0" lang="en-US" sz="1600" b="1" i="0" u="none" strike="noStrike" kern="0" cap="none" spc="0" normalizeH="0" baseline="0" noProof="0" dirty="0">
                <a:ln>
                  <a:noFill/>
                </a:ln>
                <a:solidFill>
                  <a:srgbClr val="000000"/>
                </a:solidFill>
                <a:effectLst/>
                <a:uLnTx/>
                <a:uFillTx/>
                <a:latin typeface="Georgia"/>
                <a:sym typeface="Georgia"/>
              </a:rPr>
              <a:t>Rolling Public Consultations:</a:t>
            </a: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0" i="0" u="none" strike="noStrike" kern="0" cap="none" spc="0" normalizeH="0" baseline="0" noProof="0" dirty="0">
                <a:ln>
                  <a:noFill/>
                </a:ln>
                <a:solidFill>
                  <a:srgbClr val="000000"/>
                </a:solidFill>
                <a:effectLst/>
                <a:uLnTx/>
                <a:uFillTx/>
                <a:latin typeface="Georgia"/>
                <a:sym typeface="Georgia"/>
              </a:rPr>
              <a:t>Feb. 2022: </a:t>
            </a:r>
            <a:r>
              <a:rPr kumimoji="0" lang="en-US" sz="1600" b="0" i="0" u="sng" strike="noStrike" kern="0" cap="none" spc="0" normalizeH="0" baseline="0" noProof="0" dirty="0">
                <a:ln>
                  <a:noFill/>
                </a:ln>
                <a:solidFill>
                  <a:srgbClr val="000000"/>
                </a:solidFill>
                <a:effectLst/>
                <a:uLnTx/>
                <a:uFillTx/>
                <a:latin typeface="Georgia"/>
                <a:sym typeface="Georgia"/>
                <a:hlinkClick r:id="rId7"/>
              </a:rPr>
              <a:t>Nexus and Revenue Sourcing</a:t>
            </a:r>
            <a:r>
              <a:rPr kumimoji="0" lang="en-US" sz="1600" b="0" i="0" u="none" strike="noStrike" kern="0" cap="none" spc="0" normalizeH="0" baseline="0" noProof="0" dirty="0">
                <a:ln>
                  <a:noFill/>
                </a:ln>
                <a:solidFill>
                  <a:srgbClr val="000000"/>
                </a:solidFill>
                <a:effectLst/>
                <a:uLnTx/>
                <a:uFillTx/>
                <a:latin typeface="Georgia"/>
                <a:sym typeface="Georgia"/>
              </a:rPr>
              <a:t>	                		Mar. 2022: </a:t>
            </a:r>
            <a:r>
              <a:rPr kumimoji="0" lang="en-US" sz="1600" b="0" i="0" u="sng" strike="noStrike" kern="0" cap="none" spc="0" normalizeH="0" baseline="0" noProof="0" dirty="0">
                <a:ln>
                  <a:noFill/>
                </a:ln>
                <a:solidFill>
                  <a:srgbClr val="000000"/>
                </a:solidFill>
                <a:effectLst/>
                <a:uLnTx/>
                <a:uFillTx/>
                <a:latin typeface="Georgia"/>
                <a:sym typeface="Georgia"/>
                <a:hlinkClick r:id="rId8"/>
              </a:rPr>
              <a:t>Tax Base Determinations</a:t>
            </a:r>
            <a:r>
              <a:rPr kumimoji="0" lang="en-US" sz="1600" b="0" i="0" u="none" strike="noStrike" kern="0" cap="none" spc="0" normalizeH="0" baseline="0" noProof="0" dirty="0">
                <a:ln>
                  <a:noFill/>
                </a:ln>
                <a:solidFill>
                  <a:srgbClr val="000000"/>
                </a:solidFill>
                <a:effectLst/>
                <a:uLnTx/>
                <a:uFillTx/>
                <a:latin typeface="Georgia"/>
                <a:sym typeface="Georgia"/>
              </a:rPr>
              <a:t>   </a:t>
            </a: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0" i="0" u="none" strike="noStrike" kern="0" cap="none" spc="0" normalizeH="0" baseline="0" noProof="0" dirty="0">
                <a:ln>
                  <a:noFill/>
                </a:ln>
                <a:solidFill>
                  <a:srgbClr val="000000"/>
                </a:solidFill>
                <a:effectLst/>
                <a:uLnTx/>
                <a:uFillTx/>
                <a:latin typeface="Georgia"/>
                <a:sym typeface="Georgia"/>
              </a:rPr>
              <a:t>Apr. 2022: </a:t>
            </a:r>
            <a:r>
              <a:rPr kumimoji="0" lang="en-US" sz="1600" b="0" i="0" u="sng" strike="noStrike" kern="0" cap="none" spc="0" normalizeH="0" baseline="0" noProof="0" dirty="0">
                <a:ln>
                  <a:noFill/>
                </a:ln>
                <a:solidFill>
                  <a:srgbClr val="000000"/>
                </a:solidFill>
                <a:effectLst/>
                <a:uLnTx/>
                <a:uFillTx/>
                <a:latin typeface="Georgia"/>
                <a:sym typeface="Georgia"/>
                <a:hlinkClick r:id="rId9"/>
              </a:rPr>
              <a:t>General Scope Rules</a:t>
            </a:r>
            <a:r>
              <a:rPr kumimoji="0" lang="en-US" sz="1600" b="0" i="0" u="none" strike="noStrike" kern="0" cap="none" spc="0" normalizeH="0" baseline="0" noProof="0" dirty="0">
                <a:ln>
                  <a:noFill/>
                </a:ln>
                <a:solidFill>
                  <a:srgbClr val="000000"/>
                </a:solidFill>
                <a:effectLst/>
                <a:uLnTx/>
                <a:uFillTx/>
                <a:latin typeface="Georgia"/>
                <a:sym typeface="Georgia"/>
              </a:rPr>
              <a:t>                          	                	Apr. 2022: </a:t>
            </a:r>
            <a:r>
              <a:rPr kumimoji="0" lang="en-US" sz="1600" b="0" i="0" u="sng" strike="noStrike" kern="0" cap="none" spc="0" normalizeH="0" baseline="0" noProof="0" dirty="0">
                <a:ln>
                  <a:noFill/>
                </a:ln>
                <a:solidFill>
                  <a:srgbClr val="000000"/>
                </a:solidFill>
                <a:effectLst/>
                <a:uLnTx/>
                <a:uFillTx/>
                <a:latin typeface="Georgia"/>
                <a:sym typeface="Georgia"/>
                <a:hlinkClick r:id="rId10"/>
              </a:rPr>
              <a:t>Extractives Exclusion</a:t>
            </a:r>
            <a:r>
              <a:rPr kumimoji="0" lang="en-US" sz="1600" b="0" i="0" u="none" strike="noStrike" kern="0" cap="none" spc="0" normalizeH="0" baseline="0" noProof="0" dirty="0">
                <a:ln>
                  <a:noFill/>
                </a:ln>
                <a:solidFill>
                  <a:srgbClr val="000000"/>
                </a:solidFill>
                <a:effectLst/>
                <a:uLnTx/>
                <a:uFillTx/>
                <a:latin typeface="Georgia"/>
                <a:sym typeface="Georgia"/>
              </a:rPr>
              <a:t>  </a:t>
            </a: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0" i="0" u="none" strike="noStrike" kern="0" cap="none" spc="0" normalizeH="0" baseline="0" noProof="0" dirty="0">
                <a:ln>
                  <a:noFill/>
                </a:ln>
                <a:solidFill>
                  <a:srgbClr val="000000"/>
                </a:solidFill>
                <a:effectLst/>
                <a:uLnTx/>
                <a:uFillTx/>
                <a:latin typeface="Georgia"/>
                <a:sym typeface="Georgia"/>
              </a:rPr>
              <a:t>May 2022: </a:t>
            </a:r>
            <a:r>
              <a:rPr kumimoji="0" lang="en-US" sz="1600" b="0" i="0" u="sng" strike="noStrike" kern="0" cap="none" spc="0" normalizeH="0" baseline="0" noProof="0" dirty="0">
                <a:ln>
                  <a:noFill/>
                </a:ln>
                <a:solidFill>
                  <a:srgbClr val="000000"/>
                </a:solidFill>
                <a:effectLst/>
                <a:uLnTx/>
                <a:uFillTx/>
                <a:latin typeface="Georgia"/>
                <a:sym typeface="Georgia"/>
                <a:hlinkClick r:id="rId11"/>
              </a:rPr>
              <a:t>Regulated Financial Services Exclusion</a:t>
            </a:r>
            <a:r>
              <a:rPr kumimoji="0" lang="en-US" sz="1600" b="0" i="0" u="none" strike="noStrike" kern="0" cap="none" spc="0" normalizeH="0" baseline="0" noProof="0" dirty="0">
                <a:ln>
                  <a:noFill/>
                </a:ln>
                <a:solidFill>
                  <a:srgbClr val="000000"/>
                </a:solidFill>
                <a:effectLst/>
                <a:uLnTx/>
                <a:uFillTx/>
                <a:latin typeface="Georgia"/>
                <a:sym typeface="Georgia"/>
              </a:rPr>
              <a:t>        </a:t>
            </a:r>
            <a:r>
              <a:rPr lang="en-US" sz="1600" dirty="0">
                <a:solidFill>
                  <a:srgbClr val="000000"/>
                </a:solidFill>
              </a:rPr>
              <a:t> 	</a:t>
            </a:r>
            <a:r>
              <a:rPr kumimoji="0" lang="en-US" sz="1600" b="0" i="0" u="none" strike="noStrike" kern="0" cap="none" spc="0" normalizeH="0" baseline="0" noProof="0" dirty="0">
                <a:ln>
                  <a:noFill/>
                </a:ln>
                <a:solidFill>
                  <a:srgbClr val="000000"/>
                </a:solidFill>
                <a:effectLst/>
                <a:uLnTx/>
                <a:uFillTx/>
                <a:latin typeface="Georgia"/>
                <a:sym typeface="Georgia"/>
              </a:rPr>
              <a:t>Jun. 2022: </a:t>
            </a:r>
            <a:r>
              <a:rPr kumimoji="0" lang="en-US" sz="1600" b="0" i="0" u="sng" strike="noStrike" kern="0" cap="none" spc="0" normalizeH="0" baseline="0" noProof="0" dirty="0">
                <a:ln>
                  <a:noFill/>
                </a:ln>
                <a:solidFill>
                  <a:srgbClr val="000000"/>
                </a:solidFill>
                <a:effectLst/>
                <a:uLnTx/>
                <a:uFillTx/>
                <a:latin typeface="Georgia"/>
                <a:sym typeface="Georgia"/>
                <a:hlinkClick r:id="rId12"/>
              </a:rPr>
              <a:t>Tax Certainty aspects of Amount A</a:t>
            </a:r>
            <a:endParaRPr kumimoji="0" lang="en-US" sz="1600" b="0"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0" i="0" u="none" strike="noStrike" kern="0" cap="none" spc="0" normalizeH="0" baseline="0" noProof="0" dirty="0">
                <a:ln>
                  <a:noFill/>
                </a:ln>
                <a:solidFill>
                  <a:srgbClr val="000000"/>
                </a:solidFill>
                <a:effectLst/>
                <a:uLnTx/>
                <a:uFillTx/>
                <a:latin typeface="Georgia"/>
                <a:sym typeface="Georgia"/>
              </a:rPr>
              <a:t>Jul. 2022: </a:t>
            </a:r>
            <a:r>
              <a:rPr kumimoji="0" lang="en-US" sz="1600" b="0" i="0" u="sng" strike="noStrike" kern="0" cap="none" spc="0" normalizeH="0" baseline="0" noProof="0" dirty="0">
                <a:ln>
                  <a:noFill/>
                </a:ln>
                <a:solidFill>
                  <a:srgbClr val="000000"/>
                </a:solidFill>
                <a:effectLst/>
                <a:uLnTx/>
                <a:uFillTx/>
                <a:latin typeface="Georgia"/>
                <a:sym typeface="Georgia"/>
                <a:hlinkClick r:id="rId13"/>
              </a:rPr>
              <a:t>Progress Report on Amount A of Pillar One</a:t>
            </a:r>
            <a:r>
              <a:rPr kumimoji="0" lang="en-US" sz="1600" b="0" i="0" u="none" strike="noStrike" kern="0" cap="none" spc="0" normalizeH="0" baseline="0" noProof="0" dirty="0">
                <a:ln>
                  <a:noFill/>
                </a:ln>
                <a:solidFill>
                  <a:srgbClr val="000000"/>
                </a:solidFill>
                <a:effectLst/>
                <a:uLnTx/>
                <a:uFillTx/>
                <a:latin typeface="Georgia"/>
                <a:sym typeface="Georgia"/>
              </a:rPr>
              <a:t>   	Oct. 2022: </a:t>
            </a:r>
            <a:r>
              <a:rPr kumimoji="0" lang="en-US" sz="1600" b="0" i="0" u="sng" strike="noStrike" kern="0" cap="none" spc="0" normalizeH="0" baseline="0" noProof="0" dirty="0">
                <a:ln>
                  <a:noFill/>
                </a:ln>
                <a:solidFill>
                  <a:srgbClr val="DC6900"/>
                </a:solidFill>
                <a:effectLst/>
                <a:uLnTx/>
                <a:uFillTx/>
                <a:latin typeface="Georgia"/>
                <a:sym typeface="Georgia"/>
                <a:hlinkClick r:id="rId14"/>
              </a:rPr>
              <a:t>Revised Tax Certainty &amp; Administration</a:t>
            </a:r>
            <a:endParaRPr kumimoji="0" lang="en-US" sz="1600" b="0"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0" i="0" u="none" strike="noStrike" kern="0" cap="none" spc="0" normalizeH="0" baseline="0" noProof="0" dirty="0">
                <a:ln>
                  <a:noFill/>
                </a:ln>
                <a:solidFill>
                  <a:srgbClr val="000000"/>
                </a:solidFill>
                <a:effectLst/>
                <a:uLnTx/>
                <a:uFillTx/>
                <a:latin typeface="Georgia"/>
                <a:sym typeface="Georgia"/>
              </a:rPr>
              <a:t>Dec. 2022: </a:t>
            </a:r>
            <a:r>
              <a:rPr kumimoji="0" lang="en-US" sz="1600" b="0" i="0" u="sng" strike="noStrike" kern="0" cap="none" spc="0" normalizeH="0" baseline="0" noProof="0" dirty="0">
                <a:ln>
                  <a:noFill/>
                </a:ln>
                <a:solidFill>
                  <a:srgbClr val="DC6900"/>
                </a:solidFill>
                <a:effectLst/>
                <a:uLnTx/>
                <a:uFillTx/>
                <a:latin typeface="Georgia"/>
                <a:sym typeface="Georgia"/>
                <a:hlinkClick r:id="rId15"/>
              </a:rPr>
              <a:t>DSTs and Relevant Unilateral Measures</a:t>
            </a:r>
            <a:endParaRPr kumimoji="0" lang="en-US" sz="1600" b="0"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endParaRPr kumimoji="0" lang="en-US" sz="1000" b="0"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15000"/>
              </a:lnSpc>
              <a:spcBef>
                <a:spcPts val="0"/>
              </a:spcBef>
              <a:spcAft>
                <a:spcPts val="0"/>
              </a:spcAft>
              <a:buClr>
                <a:srgbClr val="DC6900"/>
              </a:buClr>
              <a:buSzPts val="1800"/>
              <a:buFont typeface="Georgia"/>
              <a:buNone/>
              <a:tabLst/>
              <a:defRPr/>
            </a:pPr>
            <a:r>
              <a:rPr kumimoji="0" lang="en-US" sz="1600" b="1" i="0" u="none" strike="noStrike" kern="0" cap="none" spc="0" normalizeH="0" baseline="0" noProof="0" dirty="0">
                <a:ln>
                  <a:noFill/>
                </a:ln>
                <a:solidFill>
                  <a:srgbClr val="000000"/>
                </a:solidFill>
                <a:effectLst/>
                <a:uLnTx/>
                <a:uFillTx/>
                <a:latin typeface="Georgia"/>
                <a:sym typeface="Georgia"/>
              </a:rPr>
              <a:t>TBD:</a:t>
            </a:r>
            <a:r>
              <a:rPr kumimoji="0" lang="en-US" sz="1600" b="0" i="0" u="none" strike="noStrike" kern="0" cap="none" spc="0" normalizeH="0" baseline="0" noProof="0" dirty="0">
                <a:ln>
                  <a:noFill/>
                </a:ln>
                <a:solidFill>
                  <a:srgbClr val="000000"/>
                </a:solidFill>
                <a:effectLst/>
                <a:uLnTx/>
                <a:uFillTx/>
                <a:latin typeface="Georgia"/>
                <a:sym typeface="Georgia"/>
              </a:rPr>
              <a:t> Withholding Taxes</a:t>
            </a:r>
          </a:p>
          <a:p>
            <a:pPr marL="0" marR="0" lvl="0" indent="0" algn="l" defTabSz="914400" rtl="0" eaLnBrk="1" fontAlgn="auto" latinLnBrk="0" hangingPunct="1">
              <a:lnSpc>
                <a:spcPct val="100000"/>
              </a:lnSpc>
              <a:spcBef>
                <a:spcPts val="0"/>
              </a:spcBef>
              <a:spcAft>
                <a:spcPts val="0"/>
              </a:spcAft>
              <a:buClr>
                <a:srgbClr val="DC6900"/>
              </a:buClr>
              <a:buSzPts val="1800"/>
              <a:buFont typeface="Georgia"/>
              <a:buNone/>
              <a:tabLst/>
              <a:defRPr/>
            </a:pPr>
            <a:r>
              <a:rPr kumimoji="0" lang="en-US" sz="1600" b="1" i="0" u="none" strike="noStrike" kern="0" cap="none" spc="0" normalizeH="0" baseline="0" noProof="0" dirty="0">
                <a:ln>
                  <a:noFill/>
                </a:ln>
                <a:solidFill>
                  <a:srgbClr val="000000"/>
                </a:solidFill>
                <a:effectLst/>
                <a:uLnTx/>
                <a:uFillTx/>
                <a:latin typeface="Georgia"/>
                <a:sym typeface="Georgia"/>
              </a:rPr>
              <a:t>Revised Timeline: </a:t>
            </a:r>
            <a:r>
              <a:rPr kumimoji="0" lang="en-US" sz="1600" b="0" i="0" u="none" strike="noStrike" kern="0" cap="none" spc="0" normalizeH="0" baseline="0" noProof="0" dirty="0">
                <a:ln>
                  <a:noFill/>
                </a:ln>
                <a:solidFill>
                  <a:srgbClr val="000000"/>
                </a:solidFill>
                <a:effectLst/>
                <a:uLnTx/>
                <a:uFillTx/>
                <a:latin typeface="Georgia"/>
                <a:sym typeface="Georgia"/>
              </a:rPr>
              <a:t>MLC open for signature in mid-2023.  2024 effective date (</a:t>
            </a:r>
            <a:r>
              <a:rPr kumimoji="0" lang="en-US" sz="1600" b="1" i="0" u="none" strike="noStrike" kern="0" cap="none" spc="0" normalizeH="0" baseline="0" noProof="0" dirty="0">
                <a:ln>
                  <a:noFill/>
                </a:ln>
                <a:solidFill>
                  <a:srgbClr val="000000"/>
                </a:solidFill>
                <a:effectLst/>
                <a:uLnTx/>
                <a:uFillTx/>
                <a:latin typeface="Georgia"/>
                <a:sym typeface="Georgia"/>
              </a:rPr>
              <a:t>critical mass required</a:t>
            </a:r>
            <a:r>
              <a:rPr kumimoji="0" lang="en-US" sz="1600" b="0" i="0" u="none" strike="noStrike" kern="0" cap="none" spc="0" normalizeH="0" baseline="0" noProof="0" dirty="0">
                <a:ln>
                  <a:noFill/>
                </a:ln>
                <a:solidFill>
                  <a:srgbClr val="000000"/>
                </a:solidFill>
                <a:effectLst/>
                <a:uLnTx/>
                <a:uFillTx/>
                <a:latin typeface="Georgia"/>
                <a:sym typeface="Georgia"/>
              </a:rPr>
              <a:t>)</a:t>
            </a:r>
          </a:p>
          <a:p>
            <a:pPr marL="0" marR="0" lvl="0" indent="0" algn="l" defTabSz="914400" rtl="0" eaLnBrk="1" fontAlgn="auto" latinLnBrk="0" hangingPunct="1">
              <a:lnSpc>
                <a:spcPct val="100000"/>
              </a:lnSpc>
              <a:spcBef>
                <a:spcPts val="500"/>
              </a:spcBef>
              <a:spcAft>
                <a:spcPts val="0"/>
              </a:spcAft>
              <a:buClr>
                <a:srgbClr val="DC6900"/>
              </a:buClr>
              <a:buSzPts val="1800"/>
              <a:buFont typeface="Georgia"/>
              <a:buNone/>
              <a:tabLst/>
              <a:defRPr/>
            </a:pPr>
            <a:endParaRPr kumimoji="0" lang="en-US" sz="1000" b="0" i="0" u="none" strike="noStrike" kern="0" cap="none" spc="0" normalizeH="0" baseline="0" noProof="0" dirty="0">
              <a:ln>
                <a:noFill/>
              </a:ln>
              <a:solidFill>
                <a:srgbClr val="000000"/>
              </a:solidFill>
              <a:effectLst/>
              <a:uLnTx/>
              <a:uFillTx/>
              <a:latin typeface="Georgia"/>
              <a:sym typeface="Georgia"/>
            </a:endParaRPr>
          </a:p>
          <a:p>
            <a:pPr marL="0" marR="0" lvl="0" indent="0" algn="l" defTabSz="914400" rtl="0" eaLnBrk="1" fontAlgn="auto" latinLnBrk="0" hangingPunct="1">
              <a:lnSpc>
                <a:spcPct val="100000"/>
              </a:lnSpc>
              <a:spcBef>
                <a:spcPts val="500"/>
              </a:spcBef>
              <a:spcAft>
                <a:spcPts val="500"/>
              </a:spcAft>
              <a:buClr>
                <a:srgbClr val="DC6900"/>
              </a:buClr>
              <a:buSzPts val="1800"/>
              <a:buFont typeface="Georgia"/>
              <a:buNone/>
              <a:tabLst/>
              <a:defRPr/>
            </a:pPr>
            <a:r>
              <a:rPr kumimoji="0" lang="en-US" sz="1600" b="1" i="0" u="none" strike="noStrike" kern="0" cap="none" spc="0" normalizeH="0" baseline="0" noProof="0" dirty="0">
                <a:ln>
                  <a:noFill/>
                </a:ln>
                <a:solidFill>
                  <a:srgbClr val="C00000"/>
                </a:solidFill>
                <a:effectLst/>
                <a:uLnTx/>
                <a:uFillTx/>
                <a:latin typeface="Georgia"/>
                <a:sym typeface="Georgia"/>
              </a:rPr>
              <a:t>Amount B:</a:t>
            </a:r>
            <a:r>
              <a:rPr kumimoji="0" lang="en-US" sz="1600" b="0" i="0" u="none" strike="noStrike" kern="0" cap="none" spc="0" normalizeH="0" baseline="0" noProof="0" dirty="0">
                <a:ln>
                  <a:noFill/>
                </a:ln>
                <a:solidFill>
                  <a:srgbClr val="000000"/>
                </a:solidFill>
                <a:effectLst/>
                <a:uLnTx/>
                <a:uFillTx/>
                <a:latin typeface="Georgia"/>
                <a:sym typeface="Georgia"/>
              </a:rPr>
              <a:t> aims to standardize the remuneration of related party distributors that perform ‘baseline marketing and distribution activities’. Meant to ‘approximate’ to arm’s length standard pricing out of routine profit. </a:t>
            </a:r>
            <a:r>
              <a:rPr kumimoji="0" lang="en-US" sz="1600" b="0" i="0" u="sng" strike="noStrike" kern="0" cap="none" spc="0" normalizeH="0" baseline="0" noProof="0" dirty="0">
                <a:ln>
                  <a:noFill/>
                </a:ln>
                <a:solidFill>
                  <a:srgbClr val="DC6900"/>
                </a:solidFill>
                <a:effectLst/>
                <a:uLnTx/>
                <a:uFillTx/>
                <a:latin typeface="Georgia"/>
                <a:sym typeface="Georgia"/>
                <a:hlinkClick r:id="rId16"/>
              </a:rPr>
              <a:t>Public consultation</a:t>
            </a:r>
            <a:r>
              <a:rPr kumimoji="0" lang="en-US" sz="1600" b="0" i="0" u="none" strike="noStrike" kern="0" cap="none" spc="0" normalizeH="0" baseline="0" noProof="0" dirty="0">
                <a:ln>
                  <a:noFill/>
                </a:ln>
                <a:solidFill>
                  <a:srgbClr val="000000"/>
                </a:solidFill>
                <a:effectLst/>
                <a:uLnTx/>
                <a:uFillTx/>
                <a:latin typeface="Georgia"/>
                <a:sym typeface="Georgia"/>
              </a:rPr>
              <a:t> document released December 8, 2022. </a:t>
            </a:r>
          </a:p>
          <a:p>
            <a:pPr marL="225425" indent="-166688">
              <a:buFont typeface="Arial" panose="020B0604020202020204" pitchFamily="34" charset="0"/>
              <a:buChar char="•"/>
            </a:pPr>
            <a:endParaRPr lang="en-US" sz="1600" dirty="0">
              <a:solidFill>
                <a:schemeClr val="tx1"/>
              </a:solidFill>
            </a:endParaRPr>
          </a:p>
          <a:p>
            <a:pPr marL="515937" lvl="1" indent="0" algn="ctr">
              <a:buNone/>
            </a:pPr>
            <a:endParaRPr lang="en-US" sz="1600" b="1" dirty="0"/>
          </a:p>
          <a:p>
            <a:pPr marL="515937" lvl="1" indent="0" algn="ctr">
              <a:buNone/>
            </a:pPr>
            <a:endParaRPr lang="en-US" sz="1600" b="1" dirty="0"/>
          </a:p>
          <a:p>
            <a:pPr marL="515937" lvl="1" indent="0" algn="ctr">
              <a:buNone/>
            </a:pPr>
            <a:endParaRPr lang="en-US" sz="1600" b="1" dirty="0"/>
          </a:p>
          <a:p>
            <a:pPr marL="515937" lvl="1" indent="0" algn="ctr">
              <a:buNone/>
            </a:pPr>
            <a:endParaRPr lang="en-US" sz="1600" b="1" dirty="0"/>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35</a:t>
            </a:fld>
            <a:endParaRPr sz="800" dirty="0">
              <a:latin typeface="Georgia"/>
              <a:ea typeface="Georgia"/>
              <a:cs typeface="Georgia"/>
              <a:sym typeface="Georgia"/>
            </a:endParaRPr>
          </a:p>
        </p:txBody>
      </p:sp>
    </p:spTree>
    <p:extLst>
      <p:ext uri="{BB962C8B-B14F-4D97-AF65-F5344CB8AC3E}">
        <p14:creationId xmlns:p14="http://schemas.microsoft.com/office/powerpoint/2010/main" val="284238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569167" y="619126"/>
            <a:ext cx="10915632" cy="647613"/>
          </a:xfrm>
          <a:prstGeom prst="rect">
            <a:avLst/>
          </a:prstGeom>
          <a:noFill/>
          <a:ln>
            <a:noFill/>
          </a:ln>
        </p:spPr>
        <p:txBody>
          <a:bodyPr spcFirstLastPara="1" wrap="square" lIns="91425" tIns="91425" rIns="91425" bIns="91425" anchor="t" anchorCtr="0">
            <a:noAutofit/>
          </a:bodyPr>
          <a:lstStyle/>
          <a:p>
            <a:r>
              <a:rPr lang="en-US" sz="3200" dirty="0"/>
              <a:t>Pillar One – Amount A Implementation Issues</a:t>
            </a:r>
            <a:endParaRPr sz="32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569166" y="1621299"/>
            <a:ext cx="10915633" cy="4228052"/>
          </a:xfrm>
        </p:spPr>
        <p:txBody>
          <a:bodyPr/>
          <a:lstStyle/>
          <a:p>
            <a:pPr marL="225425" indent="-166688">
              <a:spcAft>
                <a:spcPts val="900"/>
              </a:spcAft>
              <a:buFont typeface="Arial" panose="020B0604020202020204" pitchFamily="34" charset="0"/>
              <a:buChar char="•"/>
            </a:pPr>
            <a:r>
              <a:rPr lang="en-US" sz="1800" b="1" dirty="0">
                <a:solidFill>
                  <a:schemeClr val="tx1"/>
                </a:solidFill>
              </a:rPr>
              <a:t>Critical Mass of Countries Required:</a:t>
            </a:r>
            <a:r>
              <a:rPr lang="en-US" sz="1800" dirty="0">
                <a:solidFill>
                  <a:schemeClr val="tx1"/>
                </a:solidFill>
              </a:rPr>
              <a:t> The October 2021 agreement states that a signing ceremony for the MLC implementing Amount A is expected to be held in 2023 with the objective of enabling it to enter into force in 2024 upon ratification by a critical mass of countries. </a:t>
            </a:r>
          </a:p>
          <a:p>
            <a:pPr marL="682625" lvl="1" indent="-166688">
              <a:spcBef>
                <a:spcPts val="0"/>
              </a:spcBef>
              <a:spcAft>
                <a:spcPts val="900"/>
              </a:spcAft>
              <a:buFont typeface="Arial" panose="020B0604020202020204" pitchFamily="34" charset="0"/>
              <a:buChar char="•"/>
            </a:pPr>
            <a:r>
              <a:rPr lang="en-US" sz="1800" dirty="0">
                <a:solidFill>
                  <a:schemeClr val="tx1"/>
                </a:solidFill>
              </a:rPr>
              <a:t>Critical mass of countries includes the residence jurisdictions of the UPEs of a substantial majority of the in-scope companies whose profits will be subject to the Amount A taxing right, as well as the key additional jurisdictions that will be allocated the obligation to eliminate double taxation that would otherwise arise as a result of the Amount A tax.</a:t>
            </a:r>
          </a:p>
          <a:p>
            <a:pPr marL="225425" indent="-166688">
              <a:spcAft>
                <a:spcPts val="900"/>
              </a:spcAft>
              <a:buFont typeface="Arial" panose="020B0604020202020204" pitchFamily="34" charset="0"/>
              <a:buChar char="•"/>
            </a:pPr>
            <a:r>
              <a:rPr lang="en-US" sz="1800" b="1" dirty="0">
                <a:solidFill>
                  <a:schemeClr val="tx1"/>
                </a:solidFill>
              </a:rPr>
              <a:t>Key Outstanding Technical Issues:</a:t>
            </a:r>
          </a:p>
          <a:p>
            <a:pPr marL="682625" lvl="1" indent="-166688">
              <a:spcBef>
                <a:spcPts val="0"/>
              </a:spcBef>
              <a:spcAft>
                <a:spcPts val="900"/>
              </a:spcAft>
              <a:buFont typeface="Arial" panose="020B0604020202020204" pitchFamily="34" charset="0"/>
              <a:buChar char="•"/>
            </a:pPr>
            <a:r>
              <a:rPr lang="en-US" sz="1800" dirty="0">
                <a:solidFill>
                  <a:schemeClr val="tx1"/>
                </a:solidFill>
              </a:rPr>
              <a:t>Withholding Taxes – should they factor into the equation?</a:t>
            </a:r>
          </a:p>
          <a:p>
            <a:pPr marL="682625" lvl="1" indent="-166688">
              <a:spcBef>
                <a:spcPts val="0"/>
              </a:spcBef>
              <a:spcAft>
                <a:spcPts val="900"/>
              </a:spcAft>
              <a:buFont typeface="Arial" panose="020B0604020202020204" pitchFamily="34" charset="0"/>
              <a:buChar char="•"/>
            </a:pPr>
            <a:r>
              <a:rPr lang="en-US" sz="1800" dirty="0">
                <a:solidFill>
                  <a:schemeClr val="tx1"/>
                </a:solidFill>
              </a:rPr>
              <a:t>Design of MDSH – appropriateness of the RODP metric?</a:t>
            </a:r>
          </a:p>
          <a:p>
            <a:pPr marL="682625" lvl="1" indent="-166688">
              <a:spcBef>
                <a:spcPts val="0"/>
              </a:spcBef>
              <a:spcAft>
                <a:spcPts val="900"/>
              </a:spcAft>
              <a:buFont typeface="Arial" panose="020B0604020202020204" pitchFamily="34" charset="0"/>
              <a:buChar char="•"/>
            </a:pPr>
            <a:r>
              <a:rPr lang="en-US" sz="1800" dirty="0">
                <a:solidFill>
                  <a:schemeClr val="tx1"/>
                </a:solidFill>
              </a:rPr>
              <a:t>Tax Certainty – scope and composition of certainty panels?</a:t>
            </a:r>
          </a:p>
          <a:p>
            <a:pPr marL="682625" lvl="1" indent="-166688">
              <a:spcBef>
                <a:spcPts val="0"/>
              </a:spcBef>
              <a:spcAft>
                <a:spcPts val="900"/>
              </a:spcAft>
              <a:buFont typeface="Arial" panose="020B0604020202020204" pitchFamily="34" charset="0"/>
              <a:buChar char="•"/>
            </a:pPr>
            <a:r>
              <a:rPr lang="en-US" sz="1800" dirty="0">
                <a:solidFill>
                  <a:schemeClr val="tx1"/>
                </a:solidFill>
              </a:rPr>
              <a:t>Unilateral Measures – scope and form of commitment? </a:t>
            </a:r>
          </a:p>
          <a:p>
            <a:pPr marL="515937" lvl="1" indent="0">
              <a:buNone/>
            </a:pPr>
            <a:endParaRPr lang="en-US" sz="1400" dirty="0">
              <a:solidFill>
                <a:schemeClr val="tx1"/>
              </a:solidFill>
            </a:endParaRPr>
          </a:p>
          <a:p>
            <a:pPr marL="682625" lvl="1" indent="-166688">
              <a:buFont typeface="Arial" panose="020B0604020202020204" pitchFamily="34" charset="0"/>
              <a:buChar char="•"/>
            </a:pPr>
            <a:endParaRPr lang="en-US" sz="1400" dirty="0">
              <a:solidFill>
                <a:schemeClr val="tx1"/>
              </a:solidFill>
            </a:endParaRPr>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36</a:t>
            </a:fld>
            <a:endParaRPr sz="800" dirty="0">
              <a:latin typeface="Georgia"/>
              <a:ea typeface="Georgia"/>
              <a:cs typeface="Georgia"/>
              <a:sym typeface="Georgia"/>
            </a:endParaRPr>
          </a:p>
        </p:txBody>
      </p:sp>
    </p:spTree>
    <p:extLst>
      <p:ext uri="{BB962C8B-B14F-4D97-AF65-F5344CB8AC3E}">
        <p14:creationId xmlns:p14="http://schemas.microsoft.com/office/powerpoint/2010/main" val="148113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457200" y="665555"/>
            <a:ext cx="9677400" cy="485164"/>
          </a:xfrm>
          <a:prstGeom prst="rect">
            <a:avLst/>
          </a:prstGeom>
          <a:noFill/>
          <a:ln>
            <a:noFill/>
          </a:ln>
        </p:spPr>
        <p:txBody>
          <a:bodyPr spcFirstLastPara="1" wrap="square" lIns="91425" tIns="91425" rIns="91425" bIns="91425" anchor="t" anchorCtr="0">
            <a:noAutofit/>
          </a:bodyPr>
          <a:lstStyle/>
          <a:p>
            <a:r>
              <a:rPr lang="en-US" sz="2800" dirty="0"/>
              <a:t>Pillar One – Amount B</a:t>
            </a:r>
            <a:endParaRPr sz="28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457200" y="1611028"/>
            <a:ext cx="11027600" cy="5201873"/>
          </a:xfrm>
        </p:spPr>
        <p:txBody>
          <a:bodyPr/>
          <a:lstStyle/>
          <a:p>
            <a:pPr marL="225425" indent="-166688">
              <a:buFont typeface="Arial" panose="020B0604020202020204" pitchFamily="34" charset="0"/>
              <a:buChar char="•"/>
            </a:pPr>
            <a:r>
              <a:rPr lang="en-US" sz="1600" dirty="0">
                <a:solidFill>
                  <a:schemeClr val="tx1"/>
                </a:solidFill>
              </a:rPr>
              <a:t>Amount B – aims to standardize the remuneration of related party distributors that perform ‘baseline marketing and distribution activities’. Meant to ‘approximate’ to arm’s length standard pricing out of routine profit. Intended to address concerns of ‘low capacity jurisdictions’ (LCJs) on the relative unavailability of appropriate local market comparables through which arm’s length prices can be established.</a:t>
            </a:r>
          </a:p>
          <a:p>
            <a:pPr marL="58737" indent="0"/>
            <a:endParaRPr lang="en-US" sz="1000" dirty="0">
              <a:solidFill>
                <a:schemeClr val="tx1"/>
              </a:solidFill>
            </a:endParaRPr>
          </a:p>
          <a:p>
            <a:pPr marL="225425" indent="-166688">
              <a:buFont typeface="Arial" panose="020B0604020202020204" pitchFamily="34" charset="0"/>
              <a:buChar char="•"/>
            </a:pPr>
            <a:r>
              <a:rPr lang="en-US" sz="1600" dirty="0">
                <a:solidFill>
                  <a:schemeClr val="tx1"/>
                </a:solidFill>
              </a:rPr>
              <a:t>The OECD recently released a </a:t>
            </a:r>
            <a:r>
              <a:rPr lang="en-US" sz="1600" dirty="0">
                <a:solidFill>
                  <a:schemeClr val="tx1"/>
                </a:solidFill>
                <a:hlinkClick r:id="rId3"/>
              </a:rPr>
              <a:t>public consultation document </a:t>
            </a:r>
            <a:r>
              <a:rPr lang="en-US" sz="1600" dirty="0">
                <a:solidFill>
                  <a:schemeClr val="tx1"/>
                </a:solidFill>
              </a:rPr>
              <a:t>for Amount B that sets out the main design elements of Amount B:</a:t>
            </a:r>
          </a:p>
          <a:p>
            <a:pPr marL="682625" lvl="1" indent="-166688">
              <a:buFont typeface="Arial" panose="020B0604020202020204" pitchFamily="34" charset="0"/>
              <a:buChar char="•"/>
            </a:pPr>
            <a:r>
              <a:rPr lang="en-US" sz="1600" u="sng" dirty="0">
                <a:solidFill>
                  <a:schemeClr val="tx1"/>
                </a:solidFill>
              </a:rPr>
              <a:t>Scope</a:t>
            </a:r>
            <a:r>
              <a:rPr lang="en-US" sz="1600" dirty="0">
                <a:solidFill>
                  <a:schemeClr val="tx1"/>
                </a:solidFill>
              </a:rPr>
              <a:t> - certain baseline distribution arrangements involving an associated enterprise that distributes on a wholesale basis to third parties primarily in its local market goods supplied by an associated enterprise (sales agency and commissionaire arrangements?).</a:t>
            </a:r>
          </a:p>
          <a:p>
            <a:pPr marL="682625" lvl="1" indent="-166688">
              <a:buFont typeface="Arial" panose="020B0604020202020204" pitchFamily="34" charset="0"/>
              <a:buChar char="•"/>
            </a:pPr>
            <a:r>
              <a:rPr lang="en-US" sz="1600" u="sng" dirty="0">
                <a:solidFill>
                  <a:schemeClr val="tx1"/>
                </a:solidFill>
              </a:rPr>
              <a:t>Pricing Methodology </a:t>
            </a:r>
            <a:r>
              <a:rPr lang="en-US" sz="1600" dirty="0">
                <a:solidFill>
                  <a:schemeClr val="tx1"/>
                </a:solidFill>
              </a:rPr>
              <a:t>- currently based on the Transactional Net Margin Method (TNMM) and will produce either a pricing matrix or a mechanical pricing tool.</a:t>
            </a:r>
          </a:p>
          <a:p>
            <a:pPr marL="682625" lvl="1" indent="-166688">
              <a:buFont typeface="Arial" panose="020B0604020202020204" pitchFamily="34" charset="0"/>
              <a:buChar char="•"/>
            </a:pPr>
            <a:r>
              <a:rPr lang="en-US" sz="1600" u="sng" dirty="0">
                <a:solidFill>
                  <a:schemeClr val="tx1"/>
                </a:solidFill>
              </a:rPr>
              <a:t>Documentation</a:t>
            </a:r>
            <a:r>
              <a:rPr lang="en-US" sz="1600" dirty="0">
                <a:solidFill>
                  <a:schemeClr val="tx1"/>
                </a:solidFill>
              </a:rPr>
              <a:t> - Builds on the existing transfer pricing documentation requirements of the OECD Transfer Pricing Guidelines, including additional items of information in their local file.</a:t>
            </a:r>
          </a:p>
          <a:p>
            <a:pPr marL="682625" lvl="1" indent="-166688">
              <a:buFont typeface="Arial" panose="020B0604020202020204" pitchFamily="34" charset="0"/>
              <a:buChar char="•"/>
            </a:pPr>
            <a:r>
              <a:rPr lang="en-US" sz="1600" u="sng" dirty="0">
                <a:solidFill>
                  <a:schemeClr val="tx1"/>
                </a:solidFill>
              </a:rPr>
              <a:t>Tax Certainty</a:t>
            </a:r>
            <a:r>
              <a:rPr lang="en-US" sz="1600" dirty="0">
                <a:solidFill>
                  <a:schemeClr val="tx1"/>
                </a:solidFill>
              </a:rPr>
              <a:t> - will mitigate disputes involving in-scope baseline marketing and distribution transactions, specifically recognizing the long-standing mechanisms of APAs and Mutual Agreement Procedures.</a:t>
            </a:r>
          </a:p>
          <a:p>
            <a:pPr marL="58737" indent="0"/>
            <a:endParaRPr lang="en-US" sz="1000" dirty="0">
              <a:solidFill>
                <a:schemeClr val="tx1"/>
              </a:solidFill>
            </a:endParaRPr>
          </a:p>
          <a:p>
            <a:pPr marL="225425" indent="-166688">
              <a:buFont typeface="Arial" panose="020B0604020202020204" pitchFamily="34" charset="0"/>
              <a:buChar char="•"/>
            </a:pPr>
            <a:r>
              <a:rPr lang="en-US" sz="1600" dirty="0">
                <a:solidFill>
                  <a:schemeClr val="tx1"/>
                </a:solidFill>
              </a:rPr>
              <a:t>Comments on the consultation document are due by January 25, 2023. The work on Amount B is still planned to be completed by mid-2023, coinciding with the planned completion of the work on Amount A of Pillar One. </a:t>
            </a:r>
          </a:p>
          <a:p>
            <a:pPr marL="225425" indent="-166688">
              <a:buFont typeface="Arial" panose="020B0604020202020204" pitchFamily="34" charset="0"/>
              <a:buChar char="•"/>
            </a:pPr>
            <a:endParaRPr lang="en-US" sz="1400" dirty="0">
              <a:solidFill>
                <a:schemeClr val="tx1"/>
              </a:solidFill>
            </a:endParaRPr>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37</a:t>
            </a:fld>
            <a:endParaRPr sz="800" dirty="0">
              <a:latin typeface="Georgia"/>
              <a:ea typeface="Georgia"/>
              <a:cs typeface="Georgia"/>
              <a:sym typeface="Georgia"/>
            </a:endParaRPr>
          </a:p>
        </p:txBody>
      </p:sp>
    </p:spTree>
    <p:extLst>
      <p:ext uri="{BB962C8B-B14F-4D97-AF65-F5344CB8AC3E}">
        <p14:creationId xmlns:p14="http://schemas.microsoft.com/office/powerpoint/2010/main" val="3032482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7"/>
          <p:cNvSpPr>
            <a:spLocks noGrp="1"/>
          </p:cNvSpPr>
          <p:nvPr>
            <p:ph type="subTitle" idx="1"/>
          </p:nvPr>
        </p:nvSpPr>
        <p:spPr>
          <a:xfrm>
            <a:off x="3381375" y="1358900"/>
            <a:ext cx="5602288" cy="914400"/>
          </a:xfrm>
        </p:spPr>
        <p:txBody>
          <a:bodyPr/>
          <a:lstStyle/>
          <a:p>
            <a:pPr>
              <a:lnSpc>
                <a:spcPts val="3200"/>
              </a:lnSpc>
              <a:spcAft>
                <a:spcPct val="0"/>
              </a:spcAft>
            </a:pPr>
            <a:r>
              <a:rPr lang="en-US" sz="2400" dirty="0">
                <a:latin typeface="Georgia" panose="02040502050405020303" pitchFamily="18" charset="0"/>
              </a:rPr>
              <a:t>Pillar One Amount A – U.S. Revenue and Competitiveness Implications</a:t>
            </a:r>
          </a:p>
          <a:p>
            <a:pPr>
              <a:lnSpc>
                <a:spcPts val="3200"/>
              </a:lnSpc>
              <a:spcAft>
                <a:spcPct val="0"/>
              </a:spcAft>
            </a:pPr>
            <a:endParaRPr lang="en-US" sz="2400" dirty="0">
              <a:latin typeface="Georgia" panose="02040502050405020303" pitchFamily="18" charset="0"/>
            </a:endParaRPr>
          </a:p>
          <a:p>
            <a:pPr>
              <a:lnSpc>
                <a:spcPts val="3200"/>
              </a:lnSpc>
              <a:spcAft>
                <a:spcPct val="0"/>
              </a:spcAft>
            </a:pPr>
            <a:r>
              <a:rPr lang="en-GB" sz="2000" b="1" dirty="0">
                <a:latin typeface="Georgia" panose="02040502050405020303" pitchFamily="18" charset="0"/>
              </a:rPr>
              <a:t>Kartikeya Singh</a:t>
            </a:r>
          </a:p>
          <a:p>
            <a:pPr>
              <a:lnSpc>
                <a:spcPts val="3200"/>
              </a:lnSpc>
              <a:spcAft>
                <a:spcPct val="0"/>
              </a:spcAft>
            </a:pPr>
            <a:r>
              <a:rPr lang="en-GB" sz="2000" b="1" dirty="0">
                <a:latin typeface="Georgia" panose="02040502050405020303" pitchFamily="18" charset="0"/>
              </a:rPr>
              <a:t>PwC</a:t>
            </a:r>
          </a:p>
          <a:p>
            <a:pPr>
              <a:lnSpc>
                <a:spcPts val="3200"/>
              </a:lnSpc>
              <a:spcAft>
                <a:spcPct val="0"/>
              </a:spcAft>
            </a:pPr>
            <a:endParaRPr lang="en-US" sz="2400" dirty="0">
              <a:latin typeface="Georgia" panose="02040502050405020303" pitchFamily="18" charset="0"/>
            </a:endParaRPr>
          </a:p>
          <a:p>
            <a:pPr>
              <a:lnSpc>
                <a:spcPts val="3200"/>
              </a:lnSpc>
              <a:spcAft>
                <a:spcPct val="0"/>
              </a:spcAft>
            </a:pPr>
            <a:r>
              <a:rPr lang="en-US" sz="1600" dirty="0">
                <a:latin typeface="Georgia" panose="02040502050405020303" pitchFamily="18" charset="0"/>
              </a:rPr>
              <a:t>International Tax Policy Forum and</a:t>
            </a:r>
          </a:p>
          <a:p>
            <a:pPr>
              <a:lnSpc>
                <a:spcPts val="3200"/>
              </a:lnSpc>
              <a:spcAft>
                <a:spcPct val="0"/>
              </a:spcAft>
            </a:pPr>
            <a:r>
              <a:rPr lang="en-US" sz="1600" dirty="0">
                <a:latin typeface="Georgia" panose="02040502050405020303" pitchFamily="18" charset="0"/>
              </a:rPr>
              <a:t>Institute of International Economic Law</a:t>
            </a:r>
          </a:p>
          <a:p>
            <a:pPr>
              <a:lnSpc>
                <a:spcPts val="3200"/>
              </a:lnSpc>
              <a:spcAft>
                <a:spcPct val="0"/>
              </a:spcAft>
            </a:pPr>
            <a:r>
              <a:rPr lang="en-US" sz="1600" i="1" dirty="0">
                <a:latin typeface="Georgia" panose="02040502050405020303" pitchFamily="18" charset="0"/>
              </a:rPr>
              <a:t>January 12, 2023</a:t>
            </a:r>
            <a:endParaRPr lang="en-GB" sz="1400" i="1" dirty="0">
              <a:latin typeface="Georgia" panose="02040502050405020303" pitchFamily="18" charset="0"/>
            </a:endParaRPr>
          </a:p>
          <a:p>
            <a:pPr>
              <a:lnSpc>
                <a:spcPts val="3200"/>
              </a:lnSpc>
              <a:spcAft>
                <a:spcPct val="0"/>
              </a:spcAft>
            </a:pPr>
            <a:r>
              <a:rPr lang="en-GB" sz="1400" i="1" dirty="0">
                <a:latin typeface="Georgia" panose="02040502050405020303" pitchFamily="18" charset="0"/>
              </a:rPr>
              <a:t>FOR DISCUSSION PURPOSES ONLY</a:t>
            </a:r>
          </a:p>
        </p:txBody>
      </p:sp>
      <p:sp>
        <p:nvSpPr>
          <p:cNvPr id="16" name="TextBox 5"/>
          <p:cNvSpPr txBox="1">
            <a:spLocks noChangeArrowheads="1"/>
          </p:cNvSpPr>
          <p:nvPr/>
        </p:nvSpPr>
        <p:spPr bwMode="auto">
          <a:xfrm>
            <a:off x="4486275" y="2743200"/>
            <a:ext cx="914400" cy="914400"/>
          </a:xfrm>
          <a:prstGeom prst="rect">
            <a:avLst/>
          </a:prstGeom>
          <a:noFill/>
          <a:ln w="9525">
            <a:noFill/>
            <a:miter lim="800000"/>
            <a:headEnd/>
            <a:tailEnd/>
          </a:ln>
        </p:spPr>
        <p:txBody>
          <a:bodyPr wrap="none" lIns="0" tIns="0" rIns="0" bIns="0"/>
          <a:lstStyle/>
          <a:p>
            <a:pPr indent="-273050" fontAlgn="base">
              <a:spcBef>
                <a:spcPct val="0"/>
              </a:spcBef>
              <a:spcAft>
                <a:spcPts val="900"/>
              </a:spcAft>
            </a:pPr>
            <a:endParaRPr lang="en-US" sz="2000" dirty="0">
              <a:latin typeface="Georgia" pitchFamily="18" charset="0"/>
              <a:cs typeface="Arial" charset="0"/>
            </a:endParaRPr>
          </a:p>
        </p:txBody>
      </p:sp>
    </p:spTree>
    <p:extLst>
      <p:ext uri="{BB962C8B-B14F-4D97-AF65-F5344CB8AC3E}">
        <p14:creationId xmlns:p14="http://schemas.microsoft.com/office/powerpoint/2010/main" val="2166809455"/>
      </p:ext>
    </p:extLst>
  </p:cSld>
  <p:clrMapOvr>
    <a:masterClrMapping/>
  </p:clrMapOvr>
  <p:transition>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US" sz="2000" dirty="0"/>
              <a:t>Outline</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887794" y="1433621"/>
            <a:ext cx="8613058" cy="478971"/>
          </a:xfrm>
        </p:spPr>
        <p:txBody>
          <a:bodyPr/>
          <a:lstStyle/>
          <a:p>
            <a:pPr marL="225425" indent="-166688">
              <a:buFont typeface="Arial" panose="020B0604020202020204" pitchFamily="34" charset="0"/>
              <a:buChar char="•"/>
            </a:pPr>
            <a:r>
              <a:rPr lang="en-US" sz="1400" dirty="0">
                <a:solidFill>
                  <a:schemeClr val="tx1"/>
                </a:solidFill>
              </a:rPr>
              <a:t>Amount A scope</a:t>
            </a:r>
          </a:p>
          <a:p>
            <a:pPr marL="687387" lvl="1" indent="-171450">
              <a:buFontTx/>
              <a:buChar char="-"/>
            </a:pPr>
            <a:r>
              <a:rPr lang="en-US" sz="1400" dirty="0">
                <a:solidFill>
                  <a:schemeClr val="tx1"/>
                </a:solidFill>
              </a:rPr>
              <a:t>U.S. versus non-U.S. companies within scope of Amount A</a:t>
            </a:r>
          </a:p>
          <a:p>
            <a:pPr marL="687387" lvl="1" indent="-171450">
              <a:buFontTx/>
              <a:buChar char="-"/>
            </a:pPr>
            <a:r>
              <a:rPr lang="en-US" sz="1400" dirty="0">
                <a:solidFill>
                  <a:schemeClr val="tx1"/>
                </a:solidFill>
              </a:rPr>
              <a:t>Amount A tax base from U.S. versus non-U.S. in-scope companies  </a:t>
            </a: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U.S. federal revenue estimate from Amount A of U.S. in-scope companies </a:t>
            </a:r>
          </a:p>
          <a:p>
            <a:pPr marL="801687" lvl="1" indent="-285750">
              <a:buFontTx/>
              <a:buChar char="-"/>
            </a:pPr>
            <a:r>
              <a:rPr lang="en-US" sz="1400" dirty="0">
                <a:solidFill>
                  <a:schemeClr val="tx1"/>
                </a:solidFill>
              </a:rPr>
              <a:t>Without the marketing and distribution profits safe harbor</a:t>
            </a:r>
          </a:p>
          <a:p>
            <a:pPr marL="801687" lvl="1" indent="-285750">
              <a:buFontTx/>
              <a:buChar char="-"/>
            </a:pPr>
            <a:r>
              <a:rPr lang="en-US" sz="1400" dirty="0">
                <a:solidFill>
                  <a:schemeClr val="tx1"/>
                </a:solidFill>
              </a:rPr>
              <a:t>Under alternative scenarios/assumptions for the marketing and distribution profits safe harbor</a:t>
            </a:r>
          </a:p>
          <a:p>
            <a:pPr marL="515937" lvl="1" indent="0">
              <a:buNone/>
            </a:pPr>
            <a:r>
              <a:rPr lang="en-US" sz="1400" dirty="0">
                <a:solidFill>
                  <a:schemeClr val="tx1"/>
                </a:solidFill>
              </a:rPr>
              <a:t> </a:t>
            </a:r>
          </a:p>
          <a:p>
            <a:pPr marL="225425" indent="-166688">
              <a:buFont typeface="Arial" panose="020B0604020202020204" pitchFamily="34" charset="0"/>
              <a:buChar char="•"/>
            </a:pPr>
            <a:r>
              <a:rPr lang="en-US" sz="1400" dirty="0">
                <a:solidFill>
                  <a:schemeClr val="tx1"/>
                </a:solidFill>
              </a:rPr>
              <a:t>Conclusions</a:t>
            </a: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Caveats and limitations</a:t>
            </a:r>
          </a:p>
          <a:p>
            <a:pPr marL="225425" indent="-166688">
              <a:buFont typeface="Arial" panose="020B0604020202020204" pitchFamily="34" charset="0"/>
              <a:buChar char="•"/>
            </a:pPr>
            <a:endParaRPr lang="en-US" sz="1400" dirty="0">
              <a:solidFill>
                <a:schemeClr val="tx1"/>
              </a:solidFill>
            </a:endParaRPr>
          </a:p>
          <a:p>
            <a:pPr marL="58737" indent="0"/>
            <a:endParaRPr lang="en-US" sz="1400" dirty="0">
              <a:solidFill>
                <a:schemeClr val="tx1"/>
              </a:solidFill>
            </a:endParaRPr>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39</a:t>
            </a:fld>
            <a:endParaRPr sz="800" dirty="0">
              <a:latin typeface="Georgia"/>
              <a:ea typeface="Georgia"/>
              <a:cs typeface="Georgia"/>
              <a:sym typeface="Georgia"/>
            </a:endParaRPr>
          </a:p>
        </p:txBody>
      </p:sp>
    </p:spTree>
    <p:extLst>
      <p:ext uri="{BB962C8B-B14F-4D97-AF65-F5344CB8AC3E}">
        <p14:creationId xmlns:p14="http://schemas.microsoft.com/office/powerpoint/2010/main" val="251502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prstGeom prst="rect">
            <a:avLst/>
          </a:prstGeom>
        </p:spPr>
        <p:txBody>
          <a:bodyPr spcFirstLastPara="1" vert="horz" wrap="square" lIns="121900" tIns="121900" rIns="121900" bIns="121900" rtlCol="0" anchor="t" anchorCtr="0">
            <a:normAutofit/>
          </a:bodyPr>
          <a:lstStyle/>
          <a:p>
            <a:r>
              <a:rPr lang="en-US" sz="3600" dirty="0">
                <a:latin typeface="Georgia" panose="02040502050405020303" pitchFamily="18" charset="0"/>
              </a:rPr>
              <a:t>Primer: OECD/G20 Two-Pillar Project</a:t>
            </a:r>
            <a:endParaRPr sz="3600" dirty="0">
              <a:latin typeface="Georgia" panose="02040502050405020303" pitchFamily="18" charset="0"/>
            </a:endParaRPr>
          </a:p>
        </p:txBody>
      </p:sp>
      <p:sp>
        <p:nvSpPr>
          <p:cNvPr id="68" name="Google Shape;68;p15"/>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spcAft>
                <a:spcPts val="1600"/>
              </a:spcAft>
              <a:buNone/>
            </a:pPr>
            <a:r>
              <a:rPr lang="en-US" dirty="0">
                <a:latin typeface="Arial" panose="020B0604020202020204" pitchFamily="34" charset="0"/>
                <a:cs typeface="Arial" panose="020B0604020202020204" pitchFamily="34" charset="0"/>
              </a:rPr>
              <a:t>Moderator: 	Will Morris (PwC) </a:t>
            </a:r>
          </a:p>
          <a:p>
            <a:pPr marL="0" indent="0">
              <a:spcAft>
                <a:spcPts val="1600"/>
              </a:spcAft>
              <a:buNone/>
            </a:pPr>
            <a:r>
              <a:rPr lang="en-US" dirty="0">
                <a:latin typeface="Arial" panose="020B0604020202020204" pitchFamily="34" charset="0"/>
                <a:cs typeface="Arial" panose="020B0604020202020204" pitchFamily="34" charset="0"/>
              </a:rPr>
              <a:t>Presenters: 	Mindy Herzfeld (University of Florida)</a:t>
            </a:r>
          </a:p>
          <a:p>
            <a:pPr marL="0" indent="0">
              <a:spcAft>
                <a:spcPts val="1600"/>
              </a:spcAft>
              <a:buNone/>
            </a:pPr>
            <a:r>
              <a:rPr lang="en-US" dirty="0">
                <a:latin typeface="Arial" panose="020B0604020202020204" pitchFamily="34" charset="0"/>
                <a:cs typeface="Arial" panose="020B0604020202020204" pitchFamily="34" charset="0"/>
              </a:rPr>
              <a:t>			Lily Faulhaber (Georgetown Law)</a:t>
            </a:r>
            <a:endParaRPr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45EC-35CD-4640-A2C3-F7EB08BA5190}"/>
              </a:ext>
            </a:extLst>
          </p:cNvPr>
          <p:cNvSpPr>
            <a:spLocks noGrp="1"/>
          </p:cNvSpPr>
          <p:nvPr>
            <p:ph type="title"/>
          </p:nvPr>
        </p:nvSpPr>
        <p:spPr/>
        <p:txBody>
          <a:bodyPr/>
          <a:lstStyle/>
          <a:p>
            <a:r>
              <a:rPr lang="en-US" sz="2000" dirty="0"/>
              <a:t>Amount A Scope</a:t>
            </a:r>
            <a:br>
              <a:rPr lang="en-US" sz="2000" dirty="0"/>
            </a:br>
            <a:r>
              <a:rPr lang="en-US" sz="2000" i="0" dirty="0">
                <a:solidFill>
                  <a:srgbClr val="C00000"/>
                </a:solidFill>
              </a:rPr>
              <a:t>U.S. versus Non-U.S. companies </a:t>
            </a:r>
          </a:p>
        </p:txBody>
      </p:sp>
      <p:graphicFrame>
        <p:nvGraphicFramePr>
          <p:cNvPr id="10" name="Table 10">
            <a:extLst>
              <a:ext uri="{FF2B5EF4-FFF2-40B4-BE49-F238E27FC236}">
                <a16:creationId xmlns:a16="http://schemas.microsoft.com/office/drawing/2014/main" id="{7F7E185C-6551-422D-8146-8C83AF1FAE23}"/>
              </a:ext>
            </a:extLst>
          </p:cNvPr>
          <p:cNvGraphicFramePr>
            <a:graphicFrameLocks noGrp="1"/>
          </p:cNvGraphicFramePr>
          <p:nvPr>
            <p:ph sz="quarter" idx="14"/>
          </p:nvPr>
        </p:nvGraphicFramePr>
        <p:xfrm>
          <a:off x="1943878" y="1619250"/>
          <a:ext cx="3254052" cy="2800350"/>
        </p:xfrm>
        <a:graphic>
          <a:graphicData uri="http://schemas.openxmlformats.org/drawingml/2006/table">
            <a:tbl>
              <a:tblPr firstRow="1" bandRow="1">
                <a:tableStyleId>{5C22544A-7EE6-4342-B048-85BDC9FD1C3A}</a:tableStyleId>
              </a:tblPr>
              <a:tblGrid>
                <a:gridCol w="1627026">
                  <a:extLst>
                    <a:ext uri="{9D8B030D-6E8A-4147-A177-3AD203B41FA5}">
                      <a16:colId xmlns:a16="http://schemas.microsoft.com/office/drawing/2014/main" val="2495367076"/>
                    </a:ext>
                  </a:extLst>
                </a:gridCol>
                <a:gridCol w="1627026">
                  <a:extLst>
                    <a:ext uri="{9D8B030D-6E8A-4147-A177-3AD203B41FA5}">
                      <a16:colId xmlns:a16="http://schemas.microsoft.com/office/drawing/2014/main" val="4178479202"/>
                    </a:ext>
                  </a:extLst>
                </a:gridCol>
              </a:tblGrid>
              <a:tr h="253191">
                <a:tc gridSpan="2">
                  <a:txBody>
                    <a:bodyPr/>
                    <a:lstStyle/>
                    <a:p>
                      <a:pPr algn="ctr"/>
                      <a:r>
                        <a:rPr lang="en-US" sz="1200" dirty="0">
                          <a:solidFill>
                            <a:schemeClr val="tx1"/>
                          </a:solidFill>
                          <a:latin typeface="Georgia" panose="02040502050405020303" pitchFamily="18" charset="0"/>
                        </a:rPr>
                        <a:t>In-scope MNC groups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2870245440"/>
                  </a:ext>
                </a:extLst>
              </a:tr>
              <a:tr h="253191">
                <a:tc>
                  <a:txBody>
                    <a:bodyPr/>
                    <a:lstStyle/>
                    <a:p>
                      <a:pPr algn="ctr"/>
                      <a:r>
                        <a:rPr lang="en-US" sz="1200" dirty="0">
                          <a:solidFill>
                            <a:schemeClr val="tx1"/>
                          </a:solidFill>
                          <a:latin typeface="Georgia" panose="02040502050405020303" pitchFamily="18" charset="0"/>
                        </a:rPr>
                        <a:t>Nationality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tx1"/>
                          </a:solidFill>
                          <a:latin typeface="Georgia" panose="02040502050405020303" pitchFamily="18" charset="0"/>
                        </a:rPr>
                        <a:t>Number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88925873"/>
                  </a:ext>
                </a:extLst>
              </a:tr>
              <a:tr h="253191">
                <a:tc>
                  <a:txBody>
                    <a:bodyPr/>
                    <a:lstStyle/>
                    <a:p>
                      <a:r>
                        <a:rPr lang="en-US" sz="1200" dirty="0">
                          <a:solidFill>
                            <a:schemeClr val="tx1"/>
                          </a:solidFill>
                          <a:latin typeface="Georgia" panose="02040502050405020303" pitchFamily="18" charset="0"/>
                        </a:rPr>
                        <a:t>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Georgia" panose="02040502050405020303" pitchFamily="18" charset="0"/>
                        </a:rPr>
                        <a:t>41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75448"/>
                  </a:ext>
                </a:extLst>
              </a:tr>
              <a:tr h="253191">
                <a:tc>
                  <a:txBody>
                    <a:bodyPr/>
                    <a:lstStyle/>
                    <a:p>
                      <a:r>
                        <a:rPr lang="en-US" sz="1200" dirty="0">
                          <a:solidFill>
                            <a:schemeClr val="tx1"/>
                          </a:solidFill>
                          <a:latin typeface="Georgia" panose="02040502050405020303" pitchFamily="18" charset="0"/>
                        </a:rPr>
                        <a:t>China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Georgia" panose="02040502050405020303" pitchFamily="18" charset="0"/>
                        </a:rPr>
                        <a:t>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686491"/>
                  </a:ext>
                </a:extLst>
              </a:tr>
              <a:tr h="253191">
                <a:tc>
                  <a:txBody>
                    <a:bodyPr/>
                    <a:lstStyle/>
                    <a:p>
                      <a:r>
                        <a:rPr lang="en-US" sz="1200" dirty="0">
                          <a:solidFill>
                            <a:schemeClr val="tx1"/>
                          </a:solidFill>
                          <a:latin typeface="Georgia" panose="02040502050405020303" pitchFamily="18" charset="0"/>
                        </a:rPr>
                        <a:t>Non-US G-7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Georgia" panose="02040502050405020303" pitchFamily="18" charset="0"/>
                        </a:rPr>
                        <a:t>19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664140"/>
                  </a:ext>
                </a:extLst>
              </a:tr>
              <a:tr h="253191">
                <a:tc>
                  <a:txBody>
                    <a:bodyPr/>
                    <a:lstStyle/>
                    <a:p>
                      <a:r>
                        <a:rPr lang="en-US" sz="1200" dirty="0">
                          <a:solidFill>
                            <a:schemeClr val="tx1"/>
                          </a:solidFill>
                          <a:latin typeface="Georgia" panose="02040502050405020303" pitchFamily="18" charset="0"/>
                        </a:rPr>
                        <a:t>Other countries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Georgia" panose="02040502050405020303" pitchFamily="18" charset="0"/>
                        </a:rPr>
                        <a:t>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603607"/>
                  </a:ext>
                </a:extLst>
              </a:tr>
              <a:tr h="291186">
                <a:tc>
                  <a:txBody>
                    <a:bodyPr/>
                    <a:lstStyle/>
                    <a:p>
                      <a:r>
                        <a:rPr lang="en-US" sz="1200" dirty="0">
                          <a:solidFill>
                            <a:schemeClr val="tx1"/>
                          </a:solidFill>
                          <a:latin typeface="Georgia" panose="02040502050405020303" pitchFamily="18" charset="0"/>
                        </a:rPr>
                        <a:t>	Total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Georgia" panose="02040502050405020303" pitchFamily="18" charset="0"/>
                        </a:rPr>
                        <a:t>85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204418"/>
                  </a:ext>
                </a:extLst>
              </a:tr>
              <a:tr h="990018">
                <a:tc gridSpan="2">
                  <a:txBody>
                    <a:bodyPr/>
                    <a:lstStyle/>
                    <a:p>
                      <a:endParaRPr lang="en-US" sz="1200" dirty="0">
                        <a:solidFill>
                          <a:schemeClr val="tx1"/>
                        </a:solidFill>
                        <a:latin typeface="Georgia" panose="02040502050405020303" pitchFamily="18"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6333449"/>
                  </a:ext>
                </a:extLst>
              </a:tr>
            </a:tbl>
          </a:graphicData>
        </a:graphic>
      </p:graphicFrame>
      <p:sp>
        <p:nvSpPr>
          <p:cNvPr id="4" name="Slide Number Placeholder 3">
            <a:extLst>
              <a:ext uri="{FF2B5EF4-FFF2-40B4-BE49-F238E27FC236}">
                <a16:creationId xmlns:a16="http://schemas.microsoft.com/office/drawing/2014/main" id="{24777410-ECAA-47A5-B09E-D50FC3D05BB9}"/>
              </a:ext>
            </a:extLst>
          </p:cNvPr>
          <p:cNvSpPr>
            <a:spLocks noGrp="1"/>
          </p:cNvSpPr>
          <p:nvPr>
            <p:ph type="sldNum" sz="quarter" idx="4"/>
          </p:nvPr>
        </p:nvSpPr>
        <p:spPr/>
        <p:txBody>
          <a:bodyPr/>
          <a:lstStyle/>
          <a:p>
            <a:fld id="{016C0488-217C-405E-84A7-2C6B75A710C1}" type="slidenum">
              <a:rPr lang="en-US" smtClean="0"/>
              <a:t>40</a:t>
            </a:fld>
            <a:endParaRPr lang="en-US" dirty="0"/>
          </a:p>
        </p:txBody>
      </p:sp>
      <p:sp>
        <p:nvSpPr>
          <p:cNvPr id="9" name="Text Placeholder 1">
            <a:extLst>
              <a:ext uri="{FF2B5EF4-FFF2-40B4-BE49-F238E27FC236}">
                <a16:creationId xmlns:a16="http://schemas.microsoft.com/office/drawing/2014/main" id="{B91D86C1-1031-4ADF-A932-DD4D5C79509E}"/>
              </a:ext>
            </a:extLst>
          </p:cNvPr>
          <p:cNvSpPr txBox="1">
            <a:spLocks/>
          </p:cNvSpPr>
          <p:nvPr/>
        </p:nvSpPr>
        <p:spPr>
          <a:xfrm>
            <a:off x="2054942" y="4399190"/>
            <a:ext cx="8613058" cy="478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30187" indent="-171450">
              <a:buFont typeface="Arial" panose="020B0604020202020204" pitchFamily="34" charset="0"/>
              <a:buChar char="•"/>
            </a:pPr>
            <a:r>
              <a:rPr lang="en-US" sz="1200" dirty="0">
                <a:solidFill>
                  <a:schemeClr val="tx1"/>
                </a:solidFill>
                <a:latin typeface="Georgia" panose="02040502050405020303" pitchFamily="18" charset="0"/>
              </a:rPr>
              <a:t>Source: Kartikeya Singh, “Amount A: The G-20 is Calling the Tune and U.S. Multinationals Will Pay the Piper,” Tax Notes Federal, vol. 712, August 2, 2021.</a:t>
            </a:r>
          </a:p>
          <a:p>
            <a:pPr marL="230187" lvl="3" indent="-171450">
              <a:buFont typeface="Arial" panose="020B0604020202020204" pitchFamily="34" charset="0"/>
              <a:buChar char="•"/>
            </a:pPr>
            <a:endParaRPr lang="en-US" sz="1200" dirty="0">
              <a:solidFill>
                <a:schemeClr val="tx1"/>
              </a:solidFill>
              <a:latin typeface="Georgia" panose="02040502050405020303" pitchFamily="18" charset="0"/>
            </a:endParaRPr>
          </a:p>
          <a:p>
            <a:pPr marL="400050" lvl="3" indent="-171450">
              <a:buFontTx/>
              <a:buChar char="-"/>
            </a:pPr>
            <a:r>
              <a:rPr lang="en-US" sz="1200" dirty="0">
                <a:solidFill>
                  <a:schemeClr val="tx1"/>
                </a:solidFill>
                <a:latin typeface="Georgia" panose="02040502050405020303" pitchFamily="18" charset="0"/>
              </a:rPr>
              <a:t>Based on ORBIS data for the most recent three fiscal years as of July 2021. Excludes extractive and financial services companies. Threshold used for in-scope companies is EUR 20 billion of global consolidated revenues.</a:t>
            </a:r>
          </a:p>
          <a:p>
            <a:pPr marL="400050" lvl="3" indent="-171450">
              <a:buFontTx/>
              <a:buChar char="-"/>
            </a:pPr>
            <a:endParaRPr lang="en-US" sz="1200" dirty="0">
              <a:solidFill>
                <a:schemeClr val="tx1"/>
              </a:solidFill>
              <a:latin typeface="Georgia" panose="02040502050405020303" pitchFamily="18" charset="0"/>
            </a:endParaRPr>
          </a:p>
          <a:p>
            <a:pPr marL="400050" lvl="3" indent="-171450">
              <a:buFontTx/>
              <a:buChar char="-"/>
            </a:pPr>
            <a:r>
              <a:rPr lang="en-US" sz="1200" dirty="0">
                <a:solidFill>
                  <a:schemeClr val="tx1"/>
                </a:solidFill>
                <a:latin typeface="Georgia" panose="02040502050405020303" pitchFamily="18" charset="0"/>
              </a:rPr>
              <a:t>The main conclusions remain unchanged using varying assumptions on firm growth and a lowering of the revenue threshold for Amount A scope to EUR 10 billion.</a:t>
            </a:r>
          </a:p>
          <a:p>
            <a:pPr marL="230187" indent="-171450">
              <a:buFont typeface="Arial" panose="020B0604020202020204" pitchFamily="34" charset="0"/>
              <a:buChar char="•"/>
            </a:pPr>
            <a:endParaRPr lang="en-US" sz="1200" dirty="0">
              <a:solidFill>
                <a:schemeClr val="tx1"/>
              </a:solidFill>
              <a:latin typeface="Georgia" panose="02040502050405020303" pitchFamily="18" charset="0"/>
            </a:endParaRPr>
          </a:p>
          <a:p>
            <a:pPr marL="230187" indent="-171450">
              <a:buFont typeface="Arial" panose="020B0604020202020204" pitchFamily="34" charset="0"/>
              <a:buChar char="•"/>
            </a:pPr>
            <a:r>
              <a:rPr lang="en-US" sz="1200" dirty="0">
                <a:solidFill>
                  <a:schemeClr val="tx1"/>
                </a:solidFill>
                <a:latin typeface="Georgia" panose="02040502050405020303" pitchFamily="18" charset="0"/>
              </a:rPr>
              <a:t>Similar conclusions in </a:t>
            </a:r>
            <a:r>
              <a:rPr lang="en-US" sz="1200" b="1" dirty="0">
                <a:solidFill>
                  <a:schemeClr val="tx1"/>
                </a:solidFill>
                <a:latin typeface="Georgia" panose="02040502050405020303" pitchFamily="18" charset="0"/>
              </a:rPr>
              <a:t>Devereux and Simmler (2021)</a:t>
            </a:r>
          </a:p>
          <a:p>
            <a:pPr marL="58737"/>
            <a:endParaRPr lang="en-US" sz="1200" dirty="0">
              <a:solidFill>
                <a:schemeClr val="tx1"/>
              </a:solidFill>
              <a:latin typeface="Georgia" panose="02040502050405020303" pitchFamily="18" charset="0"/>
            </a:endParaRPr>
          </a:p>
          <a:p>
            <a:pPr marL="515937" lvl="1"/>
            <a:endParaRPr lang="en-US" sz="1200" dirty="0">
              <a:solidFill>
                <a:schemeClr val="tx1"/>
              </a:solidFill>
              <a:latin typeface="Georgia" panose="02040502050405020303" pitchFamily="18" charset="0"/>
            </a:endParaRPr>
          </a:p>
        </p:txBody>
      </p:sp>
      <p:pic>
        <p:nvPicPr>
          <p:cNvPr id="6" name="Content Placeholder 5">
            <a:extLst>
              <a:ext uri="{FF2B5EF4-FFF2-40B4-BE49-F238E27FC236}">
                <a16:creationId xmlns:a16="http://schemas.microsoft.com/office/drawing/2014/main" id="{816FCABC-08E1-4785-815C-CE58BFA4F7BA}"/>
              </a:ext>
            </a:extLst>
          </p:cNvPr>
          <p:cNvPicPr>
            <a:picLocks noGrp="1" noChangeAspect="1"/>
          </p:cNvPicPr>
          <p:nvPr>
            <p:ph sz="quarter" idx="15"/>
          </p:nvPr>
        </p:nvPicPr>
        <p:blipFill>
          <a:blip r:embed="rId3"/>
          <a:stretch>
            <a:fillRect/>
          </a:stretch>
        </p:blipFill>
        <p:spPr>
          <a:xfrm>
            <a:off x="6172200" y="1619251"/>
            <a:ext cx="3962400" cy="2410139"/>
          </a:xfrm>
          <a:prstGeom prst="rect">
            <a:avLst/>
          </a:prstGeom>
        </p:spPr>
      </p:pic>
    </p:spTree>
    <p:extLst>
      <p:ext uri="{BB962C8B-B14F-4D97-AF65-F5344CB8AC3E}">
        <p14:creationId xmlns:p14="http://schemas.microsoft.com/office/powerpoint/2010/main" val="243677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405117"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Main Determinants </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713139"/>
            <a:ext cx="8528942" cy="2639786"/>
          </a:xfrm>
        </p:spPr>
        <p:txBody>
          <a:bodyPr/>
          <a:lstStyle/>
          <a:p>
            <a:pPr marL="225425" indent="-166688">
              <a:buFont typeface="Arial" panose="020B0604020202020204" pitchFamily="34" charset="0"/>
              <a:buChar char="•"/>
            </a:pPr>
            <a:r>
              <a:rPr lang="en-US" sz="1400" dirty="0">
                <a:solidFill>
                  <a:schemeClr val="tx1"/>
                </a:solidFill>
              </a:rPr>
              <a:t>Scoping rules and make-up of in-scope companies will determine the total potential Amount A tax base subject to reallocation under Pillar One</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Rules on revenue sourcing will determine how much of the total Amount A tax base of in-scope companies will be allocable to the United States as a an “eligible market jurisdiction”</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Rules on the marketing and distribution profits safe harbor (MDSH) will serve to cap the Amount A allocation to eligible market jurisdictions in specific instances </a:t>
            </a:r>
          </a:p>
          <a:p>
            <a:pPr marL="801687" lvl="1" indent="-285750">
              <a:buFontTx/>
              <a:buChar char="-"/>
            </a:pPr>
            <a:r>
              <a:rPr lang="en-US" sz="1400" dirty="0">
                <a:solidFill>
                  <a:schemeClr val="tx1"/>
                </a:solidFill>
              </a:rPr>
              <a:t>The cap will be based on a percentage – the “offset percentage” – of deemed residual profits already subject to tax in the market jurisdiction;</a:t>
            </a:r>
          </a:p>
          <a:p>
            <a:pPr marL="801687" lvl="1" indent="-285750">
              <a:buFontTx/>
              <a:buChar char="-"/>
            </a:pPr>
            <a:r>
              <a:rPr lang="en-US" sz="1400" dirty="0">
                <a:solidFill>
                  <a:schemeClr val="tx1"/>
                </a:solidFill>
              </a:rPr>
              <a:t>The “offset percentage” (denoted by “Y” in the draft rules) has not yet been specified.  </a:t>
            </a:r>
          </a:p>
          <a:p>
            <a:pPr marL="228600" indent="-171450">
              <a:buFont typeface="Arial" panose="020B0604020202020204" pitchFamily="34" charset="0"/>
              <a:buChar char="•"/>
            </a:pPr>
            <a:endParaRPr lang="en-US" sz="1400" dirty="0">
              <a:solidFill>
                <a:schemeClr val="tx1"/>
              </a:solidFill>
            </a:endParaRPr>
          </a:p>
          <a:p>
            <a:pPr marL="228600" indent="-171450">
              <a:buFont typeface="Arial" panose="020B0604020202020204" pitchFamily="34" charset="0"/>
              <a:buChar char="•"/>
            </a:pPr>
            <a:r>
              <a:rPr lang="en-US" sz="1400" dirty="0">
                <a:solidFill>
                  <a:schemeClr val="tx1"/>
                </a:solidFill>
              </a:rPr>
              <a:t>Rules on elimination of double taxation (“profit elimination rules”) will determine how much profits a jurisdiction will have to cede as a “relieving jurisdiction” to make up the total Amount A allocable to the eligible jurisdictions. </a:t>
            </a:r>
          </a:p>
          <a:p>
            <a:pPr marL="800100" lvl="1" indent="-285750">
              <a:buFontTx/>
              <a:buChar char="-"/>
            </a:pPr>
            <a:r>
              <a:rPr lang="en-US" sz="1400" dirty="0">
                <a:solidFill>
                  <a:schemeClr val="tx1"/>
                </a:solidFill>
              </a:rPr>
              <a:t>For a comparison of alternative profit elimination rules (e.g., “waterfall” versus “pro-rata”), see: Kartikeya Singh, “Relieving Double Taxation of Amount A: Different Ways to Spread the Pain“, Tax Notes Federal, vol. 174, February 7, 2022.</a:t>
            </a:r>
            <a:endParaRPr lang="en-US" sz="1400" b="1" dirty="0"/>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41</a:t>
            </a:fld>
            <a:endParaRPr sz="800" dirty="0">
              <a:latin typeface="Georgia"/>
              <a:ea typeface="Georgia"/>
              <a:cs typeface="Georgia"/>
              <a:sym typeface="Georgia"/>
            </a:endParaRPr>
          </a:p>
        </p:txBody>
      </p:sp>
    </p:spTree>
    <p:extLst>
      <p:ext uri="{BB962C8B-B14F-4D97-AF65-F5344CB8AC3E}">
        <p14:creationId xmlns:p14="http://schemas.microsoft.com/office/powerpoint/2010/main" val="2801620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274698"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Estimation Methodology</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551214"/>
            <a:ext cx="8528942" cy="2639786"/>
          </a:xfrm>
        </p:spPr>
        <p:txBody>
          <a:bodyPr/>
          <a:lstStyle/>
          <a:p>
            <a:pPr marL="225425" indent="-166688">
              <a:buFont typeface="Arial" panose="020B0604020202020204" pitchFamily="34" charset="0"/>
              <a:buChar char="•"/>
            </a:pPr>
            <a:r>
              <a:rPr lang="en-US" sz="1400" dirty="0">
                <a:solidFill>
                  <a:schemeClr val="tx1"/>
                </a:solidFill>
              </a:rPr>
              <a:t>Assumed baseline to estimate the U.S. revenue effect is the status quo (i.e., not a world with widespread adoption of DSTs, etc.)</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U.S. federal government revenue effect of Amount A was estimated over a ten calendar-year (“CY”) period from 2024 through 2033 (the “estimation window”). </a:t>
            </a:r>
          </a:p>
          <a:p>
            <a:pPr marL="801687" lvl="1" indent="-285750">
              <a:buFontTx/>
              <a:buChar char="-"/>
            </a:pPr>
            <a:r>
              <a:rPr lang="en-US" sz="1400" dirty="0">
                <a:solidFill>
                  <a:schemeClr val="tx1"/>
                </a:solidFill>
              </a:rPr>
              <a:t>Assumed effective date of January 1, 2024</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revenue threshold for in-scope companies is assumed to be lowered from EUR 20 billion to EUR 10 billion with effect from CY 2032.</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Identification of U.S. companies expected to be within the scope of Amount A during the budget window relies on:</a:t>
            </a:r>
          </a:p>
          <a:p>
            <a:pPr marL="801687" lvl="1" indent="-285750">
              <a:buFontTx/>
              <a:buChar char="-"/>
            </a:pPr>
            <a:r>
              <a:rPr lang="en-US" sz="1400" dirty="0">
                <a:solidFill>
                  <a:schemeClr val="tx1"/>
                </a:solidFill>
              </a:rPr>
              <a:t>Firm-level data – e.g., on revenue, profit before tax (“PBT”) and industry classification – sourced from the S&amp;P Capital IQ database;</a:t>
            </a:r>
          </a:p>
          <a:p>
            <a:pPr marL="801687" lvl="1" indent="-285750">
              <a:buFontTx/>
              <a:buChar char="-"/>
            </a:pPr>
            <a:r>
              <a:rPr lang="en-US" sz="1400" dirty="0">
                <a:solidFill>
                  <a:schemeClr val="tx1"/>
                </a:solidFill>
              </a:rPr>
              <a:t>Five-year period 2017-2021 (“base years”) as a starting point;</a:t>
            </a:r>
          </a:p>
          <a:p>
            <a:pPr marL="801687" lvl="1" indent="-285750">
              <a:buFontTx/>
              <a:buChar char="-"/>
            </a:pPr>
            <a:r>
              <a:rPr lang="en-US" sz="1400" dirty="0">
                <a:solidFill>
                  <a:schemeClr val="tx1"/>
                </a:solidFill>
              </a:rPr>
              <a:t>Firm level revenue and PBT projected over the estimation window using the most recent financial statement data and a uniform annual growth rate of 5 percent; </a:t>
            </a:r>
          </a:p>
          <a:p>
            <a:pPr marL="801687" lvl="1" indent="-285750">
              <a:buFontTx/>
              <a:buChar char="-"/>
            </a:pPr>
            <a:r>
              <a:rPr lang="en-US" sz="1400" dirty="0">
                <a:solidFill>
                  <a:schemeClr val="tx1"/>
                </a:solidFill>
              </a:rPr>
              <a:t>An exchange rate of 1.02 USD per EUR to convert the Capital IQ data to EUR to apply Amount A revenue thresholds;</a:t>
            </a:r>
          </a:p>
          <a:p>
            <a:pPr marL="801687" lvl="1" indent="-285750">
              <a:buFontTx/>
              <a:buChar char="-"/>
            </a:pPr>
            <a:r>
              <a:rPr lang="en-US" sz="1400" dirty="0">
                <a:solidFill>
                  <a:schemeClr val="tx1"/>
                </a:solidFill>
              </a:rPr>
              <a:t>Each company’s primary industrial classification (specified in terms of a four-digit standard industrial classification (“SIC”) code) to determine exclusions from scope of Amount A.</a:t>
            </a:r>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42</a:t>
            </a:fld>
            <a:endParaRPr sz="800" dirty="0">
              <a:latin typeface="Georgia"/>
              <a:ea typeface="Georgia"/>
              <a:cs typeface="Georgia"/>
              <a:sym typeface="Georgia"/>
            </a:endParaRPr>
          </a:p>
        </p:txBody>
      </p:sp>
    </p:spTree>
    <p:extLst>
      <p:ext uri="{BB962C8B-B14F-4D97-AF65-F5344CB8AC3E}">
        <p14:creationId xmlns:p14="http://schemas.microsoft.com/office/powerpoint/2010/main" val="250429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077200"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Estimation Methodology (contd.)</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436914"/>
            <a:ext cx="8528942" cy="2639786"/>
          </a:xfrm>
        </p:spPr>
        <p:txBody>
          <a:bodyPr/>
          <a:lstStyle/>
          <a:p>
            <a:pPr marL="225425" indent="-166688">
              <a:buFont typeface="Arial" panose="020B0604020202020204" pitchFamily="34" charset="0"/>
              <a:buChar char="•"/>
            </a:pPr>
            <a:r>
              <a:rPr lang="en-US" sz="1400" dirty="0">
                <a:solidFill>
                  <a:schemeClr val="tx1"/>
                </a:solidFill>
              </a:rPr>
              <a:t>Potential Amount A tax base</a:t>
            </a:r>
          </a:p>
          <a:p>
            <a:pPr marL="801687" lvl="1" indent="-285750">
              <a:buFontTx/>
              <a:buChar char="-"/>
            </a:pPr>
            <a:r>
              <a:rPr lang="en-US" sz="1400" dirty="0">
                <a:solidFill>
                  <a:schemeClr val="tx1"/>
                </a:solidFill>
              </a:rPr>
              <a:t>The “profitability threshold” of 10 percent and reallocation percentage of 25 percent were applied to  the projected financial data over the estimation window.</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Allocation of Amount A tax base</a:t>
            </a:r>
          </a:p>
          <a:p>
            <a:pPr marL="801687" lvl="1" indent="-285750">
              <a:buFontTx/>
              <a:buChar char="-"/>
            </a:pPr>
            <a:r>
              <a:rPr lang="en-US" sz="1400" dirty="0">
                <a:solidFill>
                  <a:schemeClr val="tx1"/>
                </a:solidFill>
              </a:rPr>
              <a:t>Initial estimate of Amount A allocable to “eligible market jurisdictions” derived </a:t>
            </a:r>
            <a:r>
              <a:rPr lang="en-US" sz="1400" u="sng" dirty="0">
                <a:solidFill>
                  <a:schemeClr val="tx1"/>
                </a:solidFill>
              </a:rPr>
              <a:t>without</a:t>
            </a:r>
            <a:r>
              <a:rPr lang="en-US" sz="1400" dirty="0">
                <a:solidFill>
                  <a:schemeClr val="tx1"/>
                </a:solidFill>
              </a:rPr>
              <a:t> consideration of the MDSH;</a:t>
            </a:r>
          </a:p>
          <a:p>
            <a:pPr marL="801687" lvl="1" indent="-285750">
              <a:buFontTx/>
              <a:buChar char="-"/>
            </a:pPr>
            <a:r>
              <a:rPr lang="en-US" sz="1400" dirty="0">
                <a:solidFill>
                  <a:schemeClr val="tx1"/>
                </a:solidFill>
              </a:rPr>
              <a:t>The Amount A allocated to the United States is calculated as the product of 1) the estimated third-party revenues sourced to the United States as an eligible “market jurisdiction” as a share of total (i.e., worldwide) third-party revenues of in-scope companies; and 2) the Amount A tax base;</a:t>
            </a:r>
          </a:p>
          <a:p>
            <a:pPr marL="1258887" lvl="2" indent="-285750">
              <a:buFont typeface="Courier New" panose="02070309020205020404" pitchFamily="49" charset="0"/>
              <a:buChar char="o"/>
            </a:pPr>
            <a:r>
              <a:rPr lang="en-US" sz="1400" dirty="0">
                <a:solidFill>
                  <a:schemeClr val="tx1"/>
                </a:solidFill>
              </a:rPr>
              <a:t>Aggregated country-by-country report (“CbCR”) data from 2019 at the level of “industry groupings” published by the Statistics of Income (“SOI”) program of the Internal Revenue Service (“IRS”) used for this step;</a:t>
            </a:r>
          </a:p>
          <a:p>
            <a:pPr marL="1258887" lvl="2" indent="-285750">
              <a:buFont typeface="Courier New" panose="02070309020205020404" pitchFamily="49" charset="0"/>
              <a:buChar char="o"/>
            </a:pPr>
            <a:r>
              <a:rPr lang="en-US" sz="1400" dirty="0">
                <a:solidFill>
                  <a:schemeClr val="tx1"/>
                </a:solidFill>
              </a:rPr>
              <a:t>The CbCR data were supplemented by country-level consumption expenditure data from the World Bank to approximate the application of Amount A revenue sourcing rules.</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Profit elimination rules and the allocation of obligation to relieve double taxation</a:t>
            </a:r>
          </a:p>
          <a:p>
            <a:pPr marL="801687" lvl="1" indent="-285750">
              <a:buFontTx/>
              <a:buChar char="-"/>
            </a:pPr>
            <a:r>
              <a:rPr lang="en-US" sz="1400" dirty="0">
                <a:solidFill>
                  <a:schemeClr val="tx1"/>
                </a:solidFill>
              </a:rPr>
              <a:t>The elimination tax base for each country was estimated under the “tiered approach;”</a:t>
            </a:r>
          </a:p>
          <a:p>
            <a:pPr marL="801687" lvl="1" indent="-285750">
              <a:buFontTx/>
              <a:buChar char="-"/>
            </a:pPr>
            <a:r>
              <a:rPr lang="en-US" sz="1400" dirty="0">
                <a:solidFill>
                  <a:schemeClr val="tx1"/>
                </a:solidFill>
              </a:rPr>
              <a:t>Estimates for jurisdictional-level return on depreciation and payroll (“RoDP”) – used under the tiered approach – were derived at the industry level using the SOI CbCR data (together with additional data sources such as the Bureau of Economic Analysis).</a:t>
            </a:r>
            <a:endParaRPr lang="en-US" sz="1400" b="1" dirty="0"/>
          </a:p>
          <a:p>
            <a:pPr marL="515937" lvl="1" indent="0" algn="ctr">
              <a:buNone/>
            </a:pPr>
            <a:endParaRPr lang="en-US" sz="1400" b="1" dirty="0"/>
          </a:p>
          <a:p>
            <a:pPr marL="515937" lvl="1" indent="0" algn="ctr">
              <a:buNone/>
            </a:pPr>
            <a:endParaRPr lang="en-US" sz="1400" b="1" dirty="0"/>
          </a:p>
          <a:p>
            <a:pPr marL="515937" lvl="1" indent="0" algn="ctr">
              <a:buNone/>
            </a:pPr>
            <a:endParaRPr lang="en-US" sz="1400" b="1" dirty="0"/>
          </a:p>
          <a:p>
            <a:pPr marL="515937" lvl="1"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43</a:t>
            </a:fld>
            <a:endParaRPr sz="800" dirty="0">
              <a:latin typeface="Georgia"/>
              <a:ea typeface="Georgia"/>
              <a:cs typeface="Georgia"/>
              <a:sym typeface="Georgia"/>
            </a:endParaRPr>
          </a:p>
        </p:txBody>
      </p:sp>
    </p:spTree>
    <p:extLst>
      <p:ext uri="{BB962C8B-B14F-4D97-AF65-F5344CB8AC3E}">
        <p14:creationId xmlns:p14="http://schemas.microsoft.com/office/powerpoint/2010/main" val="4234788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284029"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Estimation Methodology (contd.)</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436914"/>
            <a:ext cx="8528942" cy="3544661"/>
          </a:xfrm>
        </p:spPr>
        <p:txBody>
          <a:bodyPr/>
          <a:lstStyle/>
          <a:p>
            <a:pPr marL="225425" indent="-166688">
              <a:buFont typeface="Arial" panose="020B0604020202020204" pitchFamily="34" charset="0"/>
              <a:buChar char="•"/>
            </a:pPr>
            <a:r>
              <a:rPr lang="en-US" sz="1400" dirty="0">
                <a:solidFill>
                  <a:schemeClr val="tx1"/>
                </a:solidFill>
              </a:rPr>
              <a:t>U.S. revenues under Amount A (before consideration of the MDSH)</a:t>
            </a:r>
          </a:p>
          <a:p>
            <a:pPr marL="801687" lvl="1" indent="-285750">
              <a:buFontTx/>
              <a:buChar char="-"/>
            </a:pPr>
            <a:r>
              <a:rPr lang="en-US" sz="1400" dirty="0">
                <a:solidFill>
                  <a:schemeClr val="tx1"/>
                </a:solidFill>
              </a:rPr>
              <a:t>U.S. federal tax revenue gained from Amount A allocations for each year within the estimation window was estimated as 21 percent of Amount A allocation to the United States;</a:t>
            </a:r>
          </a:p>
          <a:p>
            <a:pPr marL="801687" lvl="1" indent="-285750">
              <a:buFontTx/>
              <a:buChar char="-"/>
            </a:pPr>
            <a:r>
              <a:rPr lang="en-US" sz="1400" dirty="0">
                <a:solidFill>
                  <a:schemeClr val="tx1"/>
                </a:solidFill>
              </a:rPr>
              <a:t>U.S. federal tax revenue forgone (from a ceding of tax base) for each year within the budget window estimated as 21 percent of the elimination tax base allocated to the United States as a “relieving jurisdiction” under the tiered approach.</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Impact of MDSH on U.S. revenues under Amount A</a:t>
            </a:r>
          </a:p>
          <a:p>
            <a:pPr marL="801687" lvl="1" indent="-285750">
              <a:buFontTx/>
              <a:buChar char="-"/>
            </a:pPr>
            <a:r>
              <a:rPr lang="en-US" sz="1400" dirty="0">
                <a:solidFill>
                  <a:schemeClr val="tx1"/>
                </a:solidFill>
              </a:rPr>
              <a:t>All steps described above were replicated under three alternative scenarios where the MDSH would limit (where applicable) the Amount A allocable to a given market jurisdiction assuming an “offset percentage” equal to:</a:t>
            </a:r>
          </a:p>
          <a:p>
            <a:pPr marL="1258887" lvl="2" indent="-285750">
              <a:buFont typeface="Courier New" panose="02070309020205020404" pitchFamily="49" charset="0"/>
              <a:buChar char="o"/>
            </a:pPr>
            <a:r>
              <a:rPr lang="en-US" sz="1400" dirty="0">
                <a:solidFill>
                  <a:schemeClr val="tx1"/>
                </a:solidFill>
              </a:rPr>
              <a:t>25 percent*; </a:t>
            </a:r>
          </a:p>
          <a:p>
            <a:pPr marL="1258887" lvl="2" indent="-285750">
              <a:buFont typeface="Courier New" panose="02070309020205020404" pitchFamily="49" charset="0"/>
              <a:buChar char="o"/>
            </a:pPr>
            <a:r>
              <a:rPr lang="en-US" sz="1400" dirty="0">
                <a:solidFill>
                  <a:schemeClr val="tx1"/>
                </a:solidFill>
              </a:rPr>
              <a:t>50 percent; and,</a:t>
            </a:r>
          </a:p>
          <a:p>
            <a:pPr marL="1258887" lvl="2" indent="-285750">
              <a:buFont typeface="Courier New" panose="02070309020205020404" pitchFamily="49" charset="0"/>
              <a:buChar char="o"/>
            </a:pPr>
            <a:r>
              <a:rPr lang="en-US" sz="1400" dirty="0">
                <a:solidFill>
                  <a:schemeClr val="tx1"/>
                </a:solidFill>
              </a:rPr>
              <a:t>100 percent.</a:t>
            </a:r>
          </a:p>
          <a:p>
            <a:pPr marL="57150" lvl="2" indent="0">
              <a:buNone/>
            </a:pPr>
            <a:endParaRPr lang="en-US" sz="1400" dirty="0">
              <a:solidFill>
                <a:schemeClr val="tx1"/>
              </a:solidFill>
            </a:endParaRPr>
          </a:p>
          <a:p>
            <a:pPr marL="57150" lvl="2" indent="0">
              <a:buNone/>
            </a:pPr>
            <a:r>
              <a:rPr lang="en-US" sz="1400" dirty="0">
                <a:solidFill>
                  <a:schemeClr val="tx1"/>
                </a:solidFill>
              </a:rPr>
              <a:t>*NOTE:  An offset percentage of 25 percent means that for every one dollar of deemed residual profits already (i.e., before Amount A) subject to tax in a market jurisdiction, the Amount A allocable to the jurisdiction would be reduced by 25 cents relative to what the jurisdiction would have otherwise received (i.e., absent the MDSH).  In the application of the “profit elimination rules,” the MDSH adjustment amount (i.e., 25 cents) is correspondingly subtracted from the jurisdiction’s elimination profits. </a:t>
            </a: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44</a:t>
            </a:fld>
            <a:endParaRPr sz="800" dirty="0">
              <a:latin typeface="Georgia"/>
              <a:ea typeface="Georgia"/>
              <a:cs typeface="Georgia"/>
              <a:sym typeface="Georgia"/>
            </a:endParaRPr>
          </a:p>
        </p:txBody>
      </p:sp>
    </p:spTree>
    <p:extLst>
      <p:ext uri="{BB962C8B-B14F-4D97-AF65-F5344CB8AC3E}">
        <p14:creationId xmlns:p14="http://schemas.microsoft.com/office/powerpoint/2010/main" val="263663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293359"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No MDSH</a:t>
            </a:r>
            <a:endParaRPr sz="2000" dirty="0"/>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45</a:t>
            </a:fld>
            <a:endParaRPr sz="800" dirty="0">
              <a:latin typeface="Georgia"/>
              <a:ea typeface="Georgia"/>
              <a:cs typeface="Georgia"/>
              <a:sym typeface="Georgia"/>
            </a:endParaRPr>
          </a:p>
        </p:txBody>
      </p:sp>
      <p:sp>
        <p:nvSpPr>
          <p:cNvPr id="7" name="Google Shape;340;g136f5d8c2f9_0_1">
            <a:extLst>
              <a:ext uri="{FF2B5EF4-FFF2-40B4-BE49-F238E27FC236}">
                <a16:creationId xmlns:a16="http://schemas.microsoft.com/office/drawing/2014/main" id="{7DAA56B5-BDAD-4622-BB82-8784429AF229}"/>
              </a:ext>
            </a:extLst>
          </p:cNvPr>
          <p:cNvSpPr txBox="1"/>
          <p:nvPr/>
        </p:nvSpPr>
        <p:spPr>
          <a:xfrm>
            <a:off x="2129087" y="1675835"/>
            <a:ext cx="7443538" cy="587700"/>
          </a:xfrm>
          <a:prstGeom prst="rect">
            <a:avLst/>
          </a:prstGeom>
          <a:noFill/>
          <a:ln>
            <a:noFill/>
          </a:ln>
        </p:spPr>
        <p:txBody>
          <a:bodyPr spcFirstLastPara="1" wrap="square" lIns="91425" tIns="91425" rIns="91425" bIns="91425" anchor="t" anchorCtr="0">
            <a:noAutofit/>
          </a:bodyPr>
          <a:lstStyle/>
          <a:p>
            <a:pPr algn="ctr"/>
            <a:r>
              <a:rPr lang="en-US" b="1" dirty="0">
                <a:latin typeface="Georgia" panose="02040502050405020303" pitchFamily="18" charset="0"/>
                <a:ea typeface="Georgia"/>
                <a:cs typeface="Georgia"/>
                <a:sym typeface="Georgia"/>
              </a:rPr>
              <a:t>Table 1: Amount A Tax Base, U.S. Revenue Effect of Amount A and Number of In-Scope U.S. Companies (CY 2024 – CY 2033) – </a:t>
            </a:r>
            <a:r>
              <a:rPr lang="en-US" b="1" u="sng" dirty="0">
                <a:latin typeface="Georgia" panose="02040502050405020303" pitchFamily="18" charset="0"/>
                <a:ea typeface="Georgia"/>
                <a:cs typeface="Georgia"/>
                <a:sym typeface="Georgia"/>
              </a:rPr>
              <a:t>No MDSH</a:t>
            </a:r>
          </a:p>
          <a:p>
            <a:pPr algn="ctr"/>
            <a:r>
              <a:rPr lang="en-US" i="1" dirty="0">
                <a:latin typeface="Georgia" panose="02040502050405020303" pitchFamily="18" charset="0"/>
                <a:ea typeface="Georgia"/>
                <a:cs typeface="Georgia"/>
                <a:sym typeface="Georgia"/>
              </a:rPr>
              <a:t>(all financial figures in billion USD)</a:t>
            </a:r>
            <a:endParaRPr i="1" dirty="0">
              <a:latin typeface="Georgia" panose="02040502050405020303" pitchFamily="18" charset="0"/>
              <a:ea typeface="Georgia"/>
              <a:cs typeface="Georgia"/>
              <a:sym typeface="Georgia"/>
            </a:endParaRPr>
          </a:p>
        </p:txBody>
      </p:sp>
      <p:graphicFrame>
        <p:nvGraphicFramePr>
          <p:cNvPr id="8" name="Google Shape;338;g136f5d8c2f9_0_1">
            <a:extLst>
              <a:ext uri="{FF2B5EF4-FFF2-40B4-BE49-F238E27FC236}">
                <a16:creationId xmlns:a16="http://schemas.microsoft.com/office/drawing/2014/main" id="{74DAD3A5-5AD4-4323-A42D-7CA2FAEF9E75}"/>
              </a:ext>
            </a:extLst>
          </p:cNvPr>
          <p:cNvGraphicFramePr/>
          <p:nvPr/>
        </p:nvGraphicFramePr>
        <p:xfrm>
          <a:off x="1600200" y="2692730"/>
          <a:ext cx="8991598" cy="3025696"/>
        </p:xfrm>
        <a:graphic>
          <a:graphicData uri="http://schemas.openxmlformats.org/drawingml/2006/table">
            <a:tbl>
              <a:tblPr>
                <a:noFill/>
              </a:tblPr>
              <a:tblGrid>
                <a:gridCol w="321865">
                  <a:extLst>
                    <a:ext uri="{9D8B030D-6E8A-4147-A177-3AD203B41FA5}">
                      <a16:colId xmlns:a16="http://schemas.microsoft.com/office/drawing/2014/main" val="3200692825"/>
                    </a:ext>
                  </a:extLst>
                </a:gridCol>
                <a:gridCol w="2970646">
                  <a:extLst>
                    <a:ext uri="{9D8B030D-6E8A-4147-A177-3AD203B41FA5}">
                      <a16:colId xmlns:a16="http://schemas.microsoft.com/office/drawing/2014/main" val="20000"/>
                    </a:ext>
                  </a:extLst>
                </a:gridCol>
                <a:gridCol w="482637">
                  <a:extLst>
                    <a:ext uri="{9D8B030D-6E8A-4147-A177-3AD203B41FA5}">
                      <a16:colId xmlns:a16="http://schemas.microsoft.com/office/drawing/2014/main" val="20001"/>
                    </a:ext>
                  </a:extLst>
                </a:gridCol>
                <a:gridCol w="522306">
                  <a:extLst>
                    <a:ext uri="{9D8B030D-6E8A-4147-A177-3AD203B41FA5}">
                      <a16:colId xmlns:a16="http://schemas.microsoft.com/office/drawing/2014/main" val="20002"/>
                    </a:ext>
                  </a:extLst>
                </a:gridCol>
                <a:gridCol w="482637">
                  <a:extLst>
                    <a:ext uri="{9D8B030D-6E8A-4147-A177-3AD203B41FA5}">
                      <a16:colId xmlns:a16="http://schemas.microsoft.com/office/drawing/2014/main" val="20003"/>
                    </a:ext>
                  </a:extLst>
                </a:gridCol>
                <a:gridCol w="482637">
                  <a:extLst>
                    <a:ext uri="{9D8B030D-6E8A-4147-A177-3AD203B41FA5}">
                      <a16:colId xmlns:a16="http://schemas.microsoft.com/office/drawing/2014/main" val="20004"/>
                    </a:ext>
                  </a:extLst>
                </a:gridCol>
                <a:gridCol w="482637">
                  <a:extLst>
                    <a:ext uri="{9D8B030D-6E8A-4147-A177-3AD203B41FA5}">
                      <a16:colId xmlns:a16="http://schemas.microsoft.com/office/drawing/2014/main" val="20005"/>
                    </a:ext>
                  </a:extLst>
                </a:gridCol>
                <a:gridCol w="528918">
                  <a:extLst>
                    <a:ext uri="{9D8B030D-6E8A-4147-A177-3AD203B41FA5}">
                      <a16:colId xmlns:a16="http://schemas.microsoft.com/office/drawing/2014/main" val="20006"/>
                    </a:ext>
                  </a:extLst>
                </a:gridCol>
                <a:gridCol w="528918">
                  <a:extLst>
                    <a:ext uri="{9D8B030D-6E8A-4147-A177-3AD203B41FA5}">
                      <a16:colId xmlns:a16="http://schemas.microsoft.com/office/drawing/2014/main" val="20007"/>
                    </a:ext>
                  </a:extLst>
                </a:gridCol>
                <a:gridCol w="528918">
                  <a:extLst>
                    <a:ext uri="{9D8B030D-6E8A-4147-A177-3AD203B41FA5}">
                      <a16:colId xmlns:a16="http://schemas.microsoft.com/office/drawing/2014/main" val="20008"/>
                    </a:ext>
                  </a:extLst>
                </a:gridCol>
                <a:gridCol w="528918">
                  <a:extLst>
                    <a:ext uri="{9D8B030D-6E8A-4147-A177-3AD203B41FA5}">
                      <a16:colId xmlns:a16="http://schemas.microsoft.com/office/drawing/2014/main" val="20009"/>
                    </a:ext>
                  </a:extLst>
                </a:gridCol>
                <a:gridCol w="528918">
                  <a:extLst>
                    <a:ext uri="{9D8B030D-6E8A-4147-A177-3AD203B41FA5}">
                      <a16:colId xmlns:a16="http://schemas.microsoft.com/office/drawing/2014/main" val="20010"/>
                    </a:ext>
                  </a:extLst>
                </a:gridCol>
                <a:gridCol w="601643">
                  <a:extLst>
                    <a:ext uri="{9D8B030D-6E8A-4147-A177-3AD203B41FA5}">
                      <a16:colId xmlns:a16="http://schemas.microsoft.com/office/drawing/2014/main" val="20011"/>
                    </a:ext>
                  </a:extLst>
                </a:gridCol>
              </a:tblGrid>
              <a:tr h="0">
                <a:tc>
                  <a:txBody>
                    <a:bodyPr/>
                    <a:lstStyle/>
                    <a:p>
                      <a:pPr marL="0" lvl="0" indent="0" algn="ctr" rtl="0">
                        <a:spcBef>
                          <a:spcPts val="0"/>
                        </a:spcBef>
                        <a:spcAft>
                          <a:spcPts val="0"/>
                        </a:spcAft>
                        <a:buNone/>
                      </a:pPr>
                      <a:endParaRPr sz="1000" b="1"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 </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2024</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2025</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2026</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2027</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2028</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2029</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2030</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2031</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2032</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0" dirty="0">
                          <a:solidFill>
                            <a:schemeClr val="lt1"/>
                          </a:solidFill>
                          <a:latin typeface="Georgia" panose="02040502050405020303" pitchFamily="18" charset="0"/>
                          <a:ea typeface="Georgia"/>
                          <a:cs typeface="Georgia"/>
                          <a:sym typeface="Georgia"/>
                        </a:rPr>
                        <a:t>2033</a:t>
                      </a:r>
                      <a:endParaRPr sz="1000" b="0"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1000" b="1" dirty="0">
                          <a:solidFill>
                            <a:schemeClr val="lt1"/>
                          </a:solidFill>
                          <a:latin typeface="Georgia" panose="02040502050405020303" pitchFamily="18" charset="0"/>
                          <a:ea typeface="Georgia"/>
                          <a:cs typeface="Georgia"/>
                          <a:sym typeface="Georgia"/>
                        </a:rPr>
                        <a:t>Total</a:t>
                      </a:r>
                      <a:endParaRPr sz="1000" b="1" dirty="0">
                        <a:solidFill>
                          <a:schemeClr val="lt1"/>
                        </a:solidFill>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1</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In-Scope U.S. Companies</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56</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59</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61</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64</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66</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70</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75</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82</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156</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Georgia" panose="02040502050405020303" pitchFamily="18" charset="0"/>
                          <a:ea typeface="Georgia"/>
                          <a:cs typeface="Georgia"/>
                          <a:sym typeface="Georgia"/>
                        </a:rPr>
                        <a:t>160</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b="1" dirty="0">
                          <a:latin typeface="Georgia" panose="02040502050405020303" pitchFamily="18" charset="0"/>
                          <a:ea typeface="Georgia"/>
                          <a:cs typeface="Georgia"/>
                          <a:sym typeface="Georgia"/>
                        </a:rPr>
                        <a:t>160</a:t>
                      </a:r>
                      <a:endParaRPr sz="1000" b="1" baseline="30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2</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Total Amount A Tax Base</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74.3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78.9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83.7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89.0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94.3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101.0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107.5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116.5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142.6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150.7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1" i="0" u="none" strike="noStrike" dirty="0">
                          <a:solidFill>
                            <a:srgbClr val="000000"/>
                          </a:solidFill>
                          <a:effectLst/>
                          <a:latin typeface="Georgia" panose="02040502050405020303" pitchFamily="18" charset="0"/>
                        </a:rPr>
                        <a:t>                   1,038.6 </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45972669"/>
                  </a:ext>
                </a:extLst>
              </a:tr>
              <a:tr h="0">
                <a:tc>
                  <a:txBody>
                    <a:bodyPr/>
                    <a:lstStyle/>
                    <a:p>
                      <a:pPr marL="0" lvl="0" indent="0" algn="l" rtl="0">
                        <a:spcBef>
                          <a:spcPts val="0"/>
                        </a:spcBef>
                        <a:spcAft>
                          <a:spcPts val="0"/>
                        </a:spcAft>
                        <a:buNone/>
                      </a:pPr>
                      <a:r>
                        <a:rPr lang="en-US" sz="1000" b="0" u="sng" dirty="0">
                          <a:latin typeface="Georgia" panose="02040502050405020303" pitchFamily="18" charset="0"/>
                          <a:ea typeface="Georgia"/>
                          <a:cs typeface="Georgia"/>
                          <a:sym typeface="Georgia"/>
                        </a:rPr>
                        <a:t>3</a:t>
                      </a:r>
                      <a:endParaRPr sz="1000" b="0" u="sng"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gridSpan="12">
                  <a:txBody>
                    <a:bodyPr/>
                    <a:lstStyle/>
                    <a:p>
                      <a:pPr marL="0" lvl="0" indent="0" algn="l" rtl="0">
                        <a:spcBef>
                          <a:spcPts val="0"/>
                        </a:spcBef>
                        <a:spcAft>
                          <a:spcPts val="0"/>
                        </a:spcAft>
                        <a:buNone/>
                      </a:pPr>
                      <a:r>
                        <a:rPr lang="en-US" sz="1000" b="1" u="sng" dirty="0">
                          <a:latin typeface="Georgia" panose="02040502050405020303" pitchFamily="18" charset="0"/>
                          <a:ea typeface="Georgia"/>
                          <a:cs typeface="Georgia"/>
                          <a:sym typeface="Georgia"/>
                        </a:rPr>
                        <a:t>U.S. Impact:</a:t>
                      </a:r>
                      <a:endParaRPr sz="1000" b="1" u="sng"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0"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hMerge="1">
                  <a:txBody>
                    <a:bodyPr/>
                    <a:lstStyle/>
                    <a:p>
                      <a:pPr algn="ctr" fontAlgn="b"/>
                      <a:endParaRPr lang="en-US" sz="1100" b="1" i="0" u="none" strike="noStrike" dirty="0">
                        <a:solidFill>
                          <a:srgbClr val="000000"/>
                        </a:solidFill>
                        <a:effectLst/>
                        <a:latin typeface="Georgia" panose="02040502050405020303" pitchFamily="18" charset="0"/>
                      </a:endParaRPr>
                    </a:p>
                  </a:txBody>
                  <a:tcPr marL="7034" marR="7034" marT="7034"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204818454"/>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4</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Amount A Allocation</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49.4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52.5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55.7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59.3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62.8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67.2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71.5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77.5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94.9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100.3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1" i="0" u="none" strike="noStrike" dirty="0">
                          <a:solidFill>
                            <a:srgbClr val="000000"/>
                          </a:solidFill>
                          <a:effectLst/>
                          <a:latin typeface="Georgia" panose="02040502050405020303" pitchFamily="18" charset="0"/>
                        </a:rPr>
                        <a:t>                      691.3 </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97365677"/>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5</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U.S. Tax on Amount A Allocation</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10.4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11.0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11.7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12.4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13.2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14.1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15.0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16.3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19.9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21.1 </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a:t>
                      </a:r>
                      <a:r>
                        <a:rPr lang="en-US" sz="1000" b="1" i="0" u="none" strike="noStrike" dirty="0">
                          <a:solidFill>
                            <a:srgbClr val="000000"/>
                          </a:solidFill>
                          <a:effectLst/>
                          <a:latin typeface="Georgia" panose="02040502050405020303" pitchFamily="18" charset="0"/>
                        </a:rPr>
                        <a:t>145.2</a:t>
                      </a:r>
                      <a:r>
                        <a:rPr lang="en-US" sz="1000" b="0" i="0" u="none" strike="noStrike" dirty="0">
                          <a:solidFill>
                            <a:srgbClr val="000000"/>
                          </a:solidFill>
                          <a:effectLst/>
                          <a:latin typeface="Georgia" panose="02040502050405020303" pitchFamily="18" charset="0"/>
                        </a:rPr>
                        <a:t> </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4201597161"/>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6</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Tax Base Ceded </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(4.5)</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(4.8)</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(5.4)</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(5.7)</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(6.1)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(6.5)</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(7.1)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(8.6)</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(9.1)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1" i="0" u="none" strike="noStrike" dirty="0">
                          <a:solidFill>
                            <a:srgbClr val="000000"/>
                          </a:solidFill>
                          <a:effectLst/>
                          <a:latin typeface="Georgia" panose="02040502050405020303" pitchFamily="18" charset="0"/>
                        </a:rPr>
                        <a:t>                      (62.9)</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798278734"/>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7</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U.S. Tax Effect of Tax Base Ceded</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(0.9)</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(1.2)</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(1.3)</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(1.4)</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(1.5)</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(1.8)</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(1.9)</a:t>
                      </a:r>
                    </a:p>
                  </a:txBody>
                  <a:tcPr marL="0" marR="0" marT="0" marB="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b"/>
                      <a:r>
                        <a:rPr lang="en-US" sz="1000" b="1" i="0" u="none" strike="noStrike" dirty="0">
                          <a:solidFill>
                            <a:srgbClr val="000000"/>
                          </a:solidFill>
                          <a:effectLst/>
                          <a:latin typeface="Georgia" panose="02040502050405020303" pitchFamily="18" charset="0"/>
                        </a:rPr>
                        <a:t>                      (13.2)</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791751328"/>
                  </a:ext>
                </a:extLst>
              </a:tr>
              <a:tr h="0">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8</a:t>
                      </a:r>
                      <a:endParaRPr sz="1000" dirty="0">
                        <a:latin typeface="Georgia" panose="02040502050405020303" pitchFamily="18" charset="0"/>
                        <a:ea typeface="Georgia"/>
                        <a:cs typeface="Georgia"/>
                        <a:sym typeface="Georg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000" dirty="0">
                          <a:latin typeface="Georgia" panose="02040502050405020303" pitchFamily="18" charset="0"/>
                          <a:ea typeface="Georgia"/>
                          <a:cs typeface="Georgia"/>
                          <a:sym typeface="Georgia"/>
                        </a:rPr>
                        <a:t>U.S. Revenue Effect</a:t>
                      </a:r>
                      <a:endParaRPr sz="1000" dirty="0">
                        <a:latin typeface="Georgia" panose="02040502050405020303" pitchFamily="18" charset="0"/>
                        <a:ea typeface="Georgia"/>
                        <a:cs typeface="Georgia"/>
                        <a:sym typeface="Georg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9.4 </a:t>
                      </a:r>
                    </a:p>
                  </a:txBody>
                  <a:tcPr marL="0" marR="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10.0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10.6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11.3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12.0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12.8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13.7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14.8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18.1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0" i="0" u="none" strike="noStrike" dirty="0">
                          <a:solidFill>
                            <a:srgbClr val="000000"/>
                          </a:solidFill>
                          <a:effectLst/>
                          <a:latin typeface="Georgia" panose="02040502050405020303" pitchFamily="18" charset="0"/>
                        </a:rPr>
                        <a:t>                    19.2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fontAlgn="b"/>
                      <a:r>
                        <a:rPr lang="en-US" sz="1000" b="1" i="0" u="none" strike="noStrike" dirty="0">
                          <a:solidFill>
                            <a:srgbClr val="000000"/>
                          </a:solidFill>
                          <a:effectLst/>
                          <a:latin typeface="Georgia" panose="02040502050405020303" pitchFamily="18" charset="0"/>
                        </a:rPr>
                        <a:t>                      132.0 </a:t>
                      </a: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8292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330682" cy="914400"/>
          </a:xfrm>
          <a:prstGeom prst="rect">
            <a:avLst/>
          </a:prstGeom>
          <a:noFill/>
          <a:ln>
            <a:noFill/>
          </a:ln>
        </p:spPr>
        <p:txBody>
          <a:bodyPr spcFirstLastPara="1" wrap="square" lIns="91425" tIns="91425" rIns="91425" bIns="91425" anchor="t" anchorCtr="0">
            <a:noAutofit/>
          </a:bodyPr>
          <a:lstStyle/>
          <a:p>
            <a:r>
              <a:rPr lang="en-US" sz="2000" dirty="0"/>
              <a:t>U.S. Revenue Impact of Amount A (In-Scope U.S. Companies) –  Implications of the MDSH</a:t>
            </a:r>
            <a:endParaRPr sz="2000" dirty="0"/>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46</a:t>
            </a:fld>
            <a:endParaRPr sz="800" dirty="0">
              <a:latin typeface="Georgia"/>
              <a:ea typeface="Georgia"/>
              <a:cs typeface="Georgia"/>
              <a:sym typeface="Georgia"/>
            </a:endParaRPr>
          </a:p>
        </p:txBody>
      </p:sp>
      <p:sp>
        <p:nvSpPr>
          <p:cNvPr id="7" name="Google Shape;340;g136f5d8c2f9_0_1">
            <a:extLst>
              <a:ext uri="{FF2B5EF4-FFF2-40B4-BE49-F238E27FC236}">
                <a16:creationId xmlns:a16="http://schemas.microsoft.com/office/drawing/2014/main" id="{7DAA56B5-BDAD-4622-BB82-8784429AF229}"/>
              </a:ext>
            </a:extLst>
          </p:cNvPr>
          <p:cNvSpPr txBox="1"/>
          <p:nvPr/>
        </p:nvSpPr>
        <p:spPr>
          <a:xfrm>
            <a:off x="2129087" y="1675835"/>
            <a:ext cx="7443538" cy="587700"/>
          </a:xfrm>
          <a:prstGeom prst="rect">
            <a:avLst/>
          </a:prstGeom>
          <a:noFill/>
          <a:ln>
            <a:noFill/>
          </a:ln>
        </p:spPr>
        <p:txBody>
          <a:bodyPr spcFirstLastPara="1" wrap="square" lIns="91425" tIns="91425" rIns="91425" bIns="91425" anchor="t" anchorCtr="0">
            <a:noAutofit/>
          </a:bodyPr>
          <a:lstStyle/>
          <a:p>
            <a:pPr algn="ctr"/>
            <a:r>
              <a:rPr lang="en-US" b="1" dirty="0">
                <a:latin typeface="Georgia" panose="02040502050405020303" pitchFamily="18" charset="0"/>
                <a:ea typeface="Georgia"/>
                <a:cs typeface="Georgia"/>
                <a:sym typeface="Georgia"/>
              </a:rPr>
              <a:t>Figure 1: U.S. Revenue Effect of Amount A </a:t>
            </a:r>
            <a:r>
              <a:rPr lang="en-US" b="1" u="sng" dirty="0">
                <a:latin typeface="Georgia" panose="02040502050405020303" pitchFamily="18" charset="0"/>
                <a:ea typeface="Georgia"/>
                <a:cs typeface="Georgia"/>
                <a:sym typeface="Georgia"/>
              </a:rPr>
              <a:t>with</a:t>
            </a:r>
            <a:r>
              <a:rPr lang="en-US" b="1" dirty="0">
                <a:latin typeface="Georgia" panose="02040502050405020303" pitchFamily="18" charset="0"/>
                <a:ea typeface="Georgia"/>
                <a:cs typeface="Georgia"/>
                <a:sym typeface="Georgia"/>
              </a:rPr>
              <a:t> the MDSH (CY 2024 – CY 2033 Total)</a:t>
            </a:r>
            <a:endParaRPr lang="en-US" b="1" u="sng" dirty="0">
              <a:latin typeface="Georgia" panose="02040502050405020303" pitchFamily="18" charset="0"/>
              <a:ea typeface="Georgia"/>
              <a:cs typeface="Georgia"/>
              <a:sym typeface="Georgia"/>
            </a:endParaRPr>
          </a:p>
          <a:p>
            <a:pPr algn="ctr"/>
            <a:r>
              <a:rPr lang="en-US" i="1" dirty="0">
                <a:latin typeface="Georgia" panose="02040502050405020303" pitchFamily="18" charset="0"/>
                <a:ea typeface="Georgia"/>
                <a:cs typeface="Georgia"/>
                <a:sym typeface="Georgia"/>
              </a:rPr>
              <a:t>(all financial figures in billion USD)</a:t>
            </a:r>
            <a:endParaRPr i="1" dirty="0">
              <a:latin typeface="Georgia" panose="02040502050405020303" pitchFamily="18" charset="0"/>
              <a:ea typeface="Georgia"/>
              <a:cs typeface="Georgia"/>
              <a:sym typeface="Georgia"/>
            </a:endParaRPr>
          </a:p>
        </p:txBody>
      </p:sp>
      <p:pic>
        <p:nvPicPr>
          <p:cNvPr id="2" name="Picture 1">
            <a:extLst>
              <a:ext uri="{FF2B5EF4-FFF2-40B4-BE49-F238E27FC236}">
                <a16:creationId xmlns:a16="http://schemas.microsoft.com/office/drawing/2014/main" id="{9CCAF3C2-A458-4162-AACD-F47E84CE5A27}"/>
              </a:ext>
            </a:extLst>
          </p:cNvPr>
          <p:cNvPicPr>
            <a:picLocks noChangeAspect="1"/>
          </p:cNvPicPr>
          <p:nvPr/>
        </p:nvPicPr>
        <p:blipFill>
          <a:blip r:embed="rId3"/>
          <a:stretch>
            <a:fillRect/>
          </a:stretch>
        </p:blipFill>
        <p:spPr>
          <a:xfrm>
            <a:off x="2409826" y="2377271"/>
            <a:ext cx="7000875" cy="3633005"/>
          </a:xfrm>
          <a:prstGeom prst="rect">
            <a:avLst/>
          </a:prstGeom>
        </p:spPr>
      </p:pic>
      <p:sp>
        <p:nvSpPr>
          <p:cNvPr id="9" name="Text Placeholder 1">
            <a:extLst>
              <a:ext uri="{FF2B5EF4-FFF2-40B4-BE49-F238E27FC236}">
                <a16:creationId xmlns:a16="http://schemas.microsoft.com/office/drawing/2014/main" id="{162ADE07-5822-4269-BC71-B9FDA5382B76}"/>
              </a:ext>
            </a:extLst>
          </p:cNvPr>
          <p:cNvSpPr txBox="1">
            <a:spLocks/>
          </p:cNvSpPr>
          <p:nvPr/>
        </p:nvSpPr>
        <p:spPr>
          <a:xfrm>
            <a:off x="1845392" y="5998030"/>
            <a:ext cx="8613058" cy="478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8737"/>
            <a:r>
              <a:rPr lang="en-US" sz="1200" dirty="0">
                <a:solidFill>
                  <a:schemeClr val="tx1"/>
                </a:solidFill>
                <a:latin typeface="Georgia" panose="02040502050405020303" pitchFamily="18" charset="0"/>
              </a:rPr>
              <a:t>NOTE:  The analysis assumes that 100 percent of the MDSH adjustment is subtracted from a jurisdiction’s “elimination profits” when applying the profit elimination rules.</a:t>
            </a:r>
          </a:p>
        </p:txBody>
      </p:sp>
    </p:spTree>
    <p:extLst>
      <p:ext uri="{BB962C8B-B14F-4D97-AF65-F5344CB8AC3E}">
        <p14:creationId xmlns:p14="http://schemas.microsoft.com/office/powerpoint/2010/main" val="487426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077200" cy="914400"/>
          </a:xfrm>
          <a:prstGeom prst="rect">
            <a:avLst/>
          </a:prstGeom>
          <a:noFill/>
          <a:ln>
            <a:noFill/>
          </a:ln>
        </p:spPr>
        <p:txBody>
          <a:bodyPr spcFirstLastPara="1" wrap="square" lIns="91425" tIns="91425" rIns="91425" bIns="91425" anchor="t" anchorCtr="0">
            <a:noAutofit/>
          </a:bodyPr>
          <a:lstStyle/>
          <a:p>
            <a:r>
              <a:rPr lang="en-US" sz="2000" dirty="0"/>
              <a:t>Amount A subject to Allocation (In-Scope U.S. Companies) –  Implications of the MDSH</a:t>
            </a:r>
            <a:endParaRPr sz="2000" dirty="0"/>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47</a:t>
            </a:fld>
            <a:endParaRPr sz="800" dirty="0">
              <a:latin typeface="Georgia"/>
              <a:ea typeface="Georgia"/>
              <a:cs typeface="Georgia"/>
              <a:sym typeface="Georgia"/>
            </a:endParaRPr>
          </a:p>
        </p:txBody>
      </p:sp>
      <p:sp>
        <p:nvSpPr>
          <p:cNvPr id="7" name="Google Shape;340;g136f5d8c2f9_0_1">
            <a:extLst>
              <a:ext uri="{FF2B5EF4-FFF2-40B4-BE49-F238E27FC236}">
                <a16:creationId xmlns:a16="http://schemas.microsoft.com/office/drawing/2014/main" id="{7DAA56B5-BDAD-4622-BB82-8784429AF229}"/>
              </a:ext>
            </a:extLst>
          </p:cNvPr>
          <p:cNvSpPr txBox="1"/>
          <p:nvPr/>
        </p:nvSpPr>
        <p:spPr>
          <a:xfrm>
            <a:off x="2129087" y="1675835"/>
            <a:ext cx="7443538" cy="587700"/>
          </a:xfrm>
          <a:prstGeom prst="rect">
            <a:avLst/>
          </a:prstGeom>
          <a:noFill/>
          <a:ln>
            <a:noFill/>
          </a:ln>
        </p:spPr>
        <p:txBody>
          <a:bodyPr spcFirstLastPara="1" wrap="square" lIns="91425" tIns="91425" rIns="91425" bIns="91425" anchor="t" anchorCtr="0">
            <a:noAutofit/>
          </a:bodyPr>
          <a:lstStyle/>
          <a:p>
            <a:pPr algn="ctr"/>
            <a:r>
              <a:rPr lang="en-US" b="1" dirty="0">
                <a:latin typeface="Georgia" panose="02040502050405020303" pitchFamily="18" charset="0"/>
                <a:ea typeface="Georgia"/>
                <a:cs typeface="Georgia"/>
                <a:sym typeface="Georgia"/>
              </a:rPr>
              <a:t>Figure 2: Amount A under the MDSH (CY 2024 – CY 2033)</a:t>
            </a:r>
            <a:endParaRPr lang="en-US" b="1" u="sng" dirty="0">
              <a:latin typeface="Georgia" panose="02040502050405020303" pitchFamily="18" charset="0"/>
              <a:ea typeface="Georgia"/>
              <a:cs typeface="Georgia"/>
              <a:sym typeface="Georgia"/>
            </a:endParaRPr>
          </a:p>
          <a:p>
            <a:pPr algn="ctr"/>
            <a:r>
              <a:rPr lang="en-US" i="1" dirty="0">
                <a:latin typeface="Georgia" panose="02040502050405020303" pitchFamily="18" charset="0"/>
                <a:ea typeface="Georgia"/>
                <a:cs typeface="Georgia"/>
                <a:sym typeface="Georgia"/>
              </a:rPr>
              <a:t>(all financial figures in billion USD)</a:t>
            </a:r>
            <a:endParaRPr i="1" dirty="0">
              <a:latin typeface="Georgia" panose="02040502050405020303" pitchFamily="18" charset="0"/>
              <a:ea typeface="Georgia"/>
              <a:cs typeface="Georgia"/>
              <a:sym typeface="Georgia"/>
            </a:endParaRPr>
          </a:p>
        </p:txBody>
      </p:sp>
      <p:pic>
        <p:nvPicPr>
          <p:cNvPr id="4" name="Picture 3">
            <a:extLst>
              <a:ext uri="{FF2B5EF4-FFF2-40B4-BE49-F238E27FC236}">
                <a16:creationId xmlns:a16="http://schemas.microsoft.com/office/drawing/2014/main" id="{F91B07BC-830D-424E-BF6C-ABD33D191F0F}"/>
              </a:ext>
            </a:extLst>
          </p:cNvPr>
          <p:cNvPicPr>
            <a:picLocks noChangeAspect="1"/>
          </p:cNvPicPr>
          <p:nvPr/>
        </p:nvPicPr>
        <p:blipFill>
          <a:blip r:embed="rId3"/>
          <a:stretch>
            <a:fillRect/>
          </a:stretch>
        </p:blipFill>
        <p:spPr>
          <a:xfrm>
            <a:off x="2619375" y="2263535"/>
            <a:ext cx="6886575" cy="3689590"/>
          </a:xfrm>
          <a:prstGeom prst="rect">
            <a:avLst/>
          </a:prstGeom>
        </p:spPr>
      </p:pic>
    </p:spTree>
    <p:extLst>
      <p:ext uri="{BB962C8B-B14F-4D97-AF65-F5344CB8AC3E}">
        <p14:creationId xmlns:p14="http://schemas.microsoft.com/office/powerpoint/2010/main" val="1560150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077200" cy="914400"/>
          </a:xfrm>
          <a:prstGeom prst="rect">
            <a:avLst/>
          </a:prstGeom>
          <a:noFill/>
          <a:ln>
            <a:noFill/>
          </a:ln>
        </p:spPr>
        <p:txBody>
          <a:bodyPr spcFirstLastPara="1" wrap="square" lIns="91425" tIns="91425" rIns="91425" bIns="91425" anchor="t" anchorCtr="0">
            <a:noAutofit/>
          </a:bodyPr>
          <a:lstStyle/>
          <a:p>
            <a:r>
              <a:rPr lang="en-US" sz="2000" dirty="0"/>
              <a:t>Share of Amount A by Country (In-Scope U.S. Companies) –  Implications of the MDSH</a:t>
            </a:r>
            <a:endParaRPr sz="2000" dirty="0"/>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48</a:t>
            </a:fld>
            <a:endParaRPr sz="800" dirty="0">
              <a:latin typeface="Georgia"/>
              <a:ea typeface="Georgia"/>
              <a:cs typeface="Georgia"/>
              <a:sym typeface="Georgia"/>
            </a:endParaRPr>
          </a:p>
        </p:txBody>
      </p:sp>
      <p:sp>
        <p:nvSpPr>
          <p:cNvPr id="7" name="Google Shape;340;g136f5d8c2f9_0_1">
            <a:extLst>
              <a:ext uri="{FF2B5EF4-FFF2-40B4-BE49-F238E27FC236}">
                <a16:creationId xmlns:a16="http://schemas.microsoft.com/office/drawing/2014/main" id="{7DAA56B5-BDAD-4622-BB82-8784429AF229}"/>
              </a:ext>
            </a:extLst>
          </p:cNvPr>
          <p:cNvSpPr txBox="1"/>
          <p:nvPr/>
        </p:nvSpPr>
        <p:spPr>
          <a:xfrm>
            <a:off x="2129087" y="1675835"/>
            <a:ext cx="7443538" cy="587700"/>
          </a:xfrm>
          <a:prstGeom prst="rect">
            <a:avLst/>
          </a:prstGeom>
          <a:noFill/>
          <a:ln>
            <a:noFill/>
          </a:ln>
        </p:spPr>
        <p:txBody>
          <a:bodyPr spcFirstLastPara="1" wrap="square" lIns="91425" tIns="91425" rIns="91425" bIns="91425" anchor="t" anchorCtr="0">
            <a:noAutofit/>
          </a:bodyPr>
          <a:lstStyle/>
          <a:p>
            <a:pPr algn="ctr"/>
            <a:r>
              <a:rPr lang="en-US" b="1" dirty="0">
                <a:latin typeface="Georgia" panose="02040502050405020303" pitchFamily="18" charset="0"/>
                <a:ea typeface="Georgia"/>
                <a:cs typeface="Georgia"/>
                <a:sym typeface="Georgia"/>
              </a:rPr>
              <a:t>Figure 3: Allocation of Amount A by Country under the MDSH (CY 2024 – CY 2033)</a:t>
            </a:r>
            <a:endParaRPr lang="en-US" b="1" u="sng" dirty="0">
              <a:latin typeface="Georgia" panose="02040502050405020303" pitchFamily="18" charset="0"/>
              <a:ea typeface="Georgia"/>
              <a:cs typeface="Georgia"/>
              <a:sym typeface="Georgia"/>
            </a:endParaRPr>
          </a:p>
        </p:txBody>
      </p:sp>
      <p:pic>
        <p:nvPicPr>
          <p:cNvPr id="2" name="Picture 1">
            <a:extLst>
              <a:ext uri="{FF2B5EF4-FFF2-40B4-BE49-F238E27FC236}">
                <a16:creationId xmlns:a16="http://schemas.microsoft.com/office/drawing/2014/main" id="{60A81455-4CC3-49F3-B7E2-A1E8C41B4DAC}"/>
              </a:ext>
            </a:extLst>
          </p:cNvPr>
          <p:cNvPicPr>
            <a:picLocks noChangeAspect="1"/>
          </p:cNvPicPr>
          <p:nvPr/>
        </p:nvPicPr>
        <p:blipFill>
          <a:blip r:embed="rId3"/>
          <a:stretch>
            <a:fillRect/>
          </a:stretch>
        </p:blipFill>
        <p:spPr>
          <a:xfrm>
            <a:off x="2450431" y="2365510"/>
            <a:ext cx="6800850" cy="4187691"/>
          </a:xfrm>
          <a:prstGeom prst="rect">
            <a:avLst/>
          </a:prstGeom>
        </p:spPr>
      </p:pic>
    </p:spTree>
    <p:extLst>
      <p:ext uri="{BB962C8B-B14F-4D97-AF65-F5344CB8AC3E}">
        <p14:creationId xmlns:p14="http://schemas.microsoft.com/office/powerpoint/2010/main" val="2834676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077200" cy="914400"/>
          </a:xfrm>
          <a:prstGeom prst="rect">
            <a:avLst/>
          </a:prstGeom>
          <a:noFill/>
          <a:ln>
            <a:noFill/>
          </a:ln>
        </p:spPr>
        <p:txBody>
          <a:bodyPr spcFirstLastPara="1" wrap="square" lIns="91425" tIns="91425" rIns="91425" bIns="91425" anchor="t" anchorCtr="0">
            <a:noAutofit/>
          </a:bodyPr>
          <a:lstStyle/>
          <a:p>
            <a:r>
              <a:rPr lang="en-US" sz="2000" dirty="0"/>
              <a:t>Conclusions</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436914"/>
            <a:ext cx="8528942" cy="3544661"/>
          </a:xfrm>
        </p:spPr>
        <p:txBody>
          <a:bodyPr/>
          <a:lstStyle/>
          <a:p>
            <a:pPr marL="225425" indent="-166688">
              <a:buFont typeface="Arial" panose="020B0604020202020204" pitchFamily="34" charset="0"/>
              <a:buChar char="•"/>
            </a:pPr>
            <a:r>
              <a:rPr lang="en-US" sz="1400" dirty="0">
                <a:solidFill>
                  <a:schemeClr val="tx1"/>
                </a:solidFill>
              </a:rPr>
              <a:t>U.S. multinationals account for the majority of companies within scope of Amount A.</a:t>
            </a:r>
          </a:p>
          <a:p>
            <a:pPr marL="801687" lvl="1" indent="-285750">
              <a:buFontTx/>
              <a:buChar char="-"/>
            </a:pPr>
            <a:r>
              <a:rPr lang="en-US" sz="1400" dirty="0">
                <a:solidFill>
                  <a:schemeClr val="tx1"/>
                </a:solidFill>
              </a:rPr>
              <a:t>Furthermore, approximately 60 percent of the total potential Amount A tax base subject to allocation under Pillar One is expected to come from U.S. companies.</a:t>
            </a:r>
          </a:p>
          <a:p>
            <a:pPr marL="801687" lvl="1" indent="-285750">
              <a:buFontTx/>
              <a:buChar char="-"/>
            </a:pPr>
            <a:r>
              <a:rPr lang="en-US" sz="1400" dirty="0">
                <a:solidFill>
                  <a:schemeClr val="tx1"/>
                </a:solidFill>
              </a:rPr>
              <a:t>Neither U.S. share of in-scope companies nor the total Amount A tax base subject to reallocation that comes from U.S. companies is proportionate with U.S. share of global GDP.</a:t>
            </a:r>
          </a:p>
          <a:p>
            <a:pPr marL="801687" lvl="1" indent="-285750">
              <a:buFontTx/>
              <a:buChar char="-"/>
            </a:pPr>
            <a:endParaRPr lang="en-US" sz="1400" dirty="0">
              <a:solidFill>
                <a:schemeClr val="tx1"/>
              </a:solidFill>
            </a:endParaRP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Wide range for the estimated U.S. federal tax revenue impact from Amount A (of U.S. in-scope companies) under alternative assumptions/formulations for the MDSH</a:t>
            </a:r>
          </a:p>
          <a:p>
            <a:pPr marL="801687" lvl="1" indent="-285750">
              <a:buFontTx/>
              <a:buChar char="-"/>
            </a:pPr>
            <a:r>
              <a:rPr lang="en-US" sz="1400" dirty="0">
                <a:solidFill>
                  <a:schemeClr val="tx1"/>
                </a:solidFill>
              </a:rPr>
              <a:t>The range of estimates suggest either a neutral or positive revenue impact for the United States;</a:t>
            </a:r>
          </a:p>
          <a:p>
            <a:pPr marL="801687" lvl="1" indent="-285750">
              <a:buFontTx/>
              <a:buChar char="-"/>
            </a:pPr>
            <a:r>
              <a:rPr lang="en-US" sz="1400" dirty="0">
                <a:solidFill>
                  <a:schemeClr val="tx1"/>
                </a:solidFill>
              </a:rPr>
              <a:t>The impact of the MDSH on tax revenues appears more significant/drastic for the United States than other major market jurisdictions (e.g., China).</a:t>
            </a:r>
          </a:p>
          <a:p>
            <a:pPr marL="57150" lvl="2"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49</a:t>
            </a:fld>
            <a:endParaRPr sz="800" dirty="0">
              <a:latin typeface="Georgia"/>
              <a:ea typeface="Georgia"/>
              <a:cs typeface="Georgia"/>
              <a:sym typeface="Georgia"/>
            </a:endParaRPr>
          </a:p>
        </p:txBody>
      </p:sp>
    </p:spTree>
    <p:extLst>
      <p:ext uri="{BB962C8B-B14F-4D97-AF65-F5344CB8AC3E}">
        <p14:creationId xmlns:p14="http://schemas.microsoft.com/office/powerpoint/2010/main" val="275662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70C0"/>
          </a:solidFill>
        </p:spPr>
        <p:txBody>
          <a:bodyPr>
            <a:normAutofit/>
          </a:bodyPr>
          <a:lstStyle/>
          <a:p>
            <a:r>
              <a:rPr lang="en-US" dirty="0">
                <a:solidFill>
                  <a:schemeClr val="bg1"/>
                </a:solidFill>
              </a:rPr>
              <a:t>Pillar 1 Primer</a:t>
            </a:r>
          </a:p>
        </p:txBody>
      </p:sp>
      <p:sp>
        <p:nvSpPr>
          <p:cNvPr id="3" name="Subtitle 2"/>
          <p:cNvSpPr>
            <a:spLocks noGrp="1"/>
          </p:cNvSpPr>
          <p:nvPr>
            <p:ph type="subTitle" idx="1"/>
          </p:nvPr>
        </p:nvSpPr>
        <p:spPr>
          <a:xfrm>
            <a:off x="609604" y="5015894"/>
            <a:ext cx="9144000" cy="1340456"/>
          </a:xfrm>
          <a:solidFill>
            <a:schemeClr val="accent2"/>
          </a:solidFill>
        </p:spPr>
        <p:txBody>
          <a:bodyPr/>
          <a:lstStyle/>
          <a:p>
            <a:pPr algn="l">
              <a:spcBef>
                <a:spcPts val="0"/>
              </a:spcBef>
            </a:pPr>
            <a:r>
              <a:rPr lang="en-US" dirty="0">
                <a:latin typeface="+mj-lt"/>
              </a:rPr>
              <a:t>Mindy Herzfeld</a:t>
            </a:r>
          </a:p>
          <a:p>
            <a:pPr algn="l">
              <a:spcBef>
                <a:spcPts val="0"/>
              </a:spcBef>
            </a:pPr>
            <a:r>
              <a:rPr lang="en-US" dirty="0">
                <a:latin typeface="+mj-lt"/>
              </a:rPr>
              <a:t>University of Florida Levin College of Law</a:t>
            </a:r>
          </a:p>
          <a:p>
            <a:pPr algn="l">
              <a:spcBef>
                <a:spcPts val="0"/>
              </a:spcBef>
            </a:pPr>
            <a:r>
              <a:rPr lang="en-US" dirty="0">
                <a:latin typeface="+mj-lt"/>
              </a:rPr>
              <a:t>ITPF – Georgetown January 2023</a:t>
            </a:r>
          </a:p>
        </p:txBody>
      </p:sp>
    </p:spTree>
    <p:extLst>
      <p:ext uri="{BB962C8B-B14F-4D97-AF65-F5344CB8AC3E}">
        <p14:creationId xmlns:p14="http://schemas.microsoft.com/office/powerpoint/2010/main" val="2316271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a:spLocks noGrp="1"/>
          </p:cNvSpPr>
          <p:nvPr>
            <p:ph type="title"/>
          </p:nvPr>
        </p:nvSpPr>
        <p:spPr>
          <a:xfrm>
            <a:off x="2057400" y="619125"/>
            <a:ext cx="8077200" cy="914400"/>
          </a:xfrm>
          <a:prstGeom prst="rect">
            <a:avLst/>
          </a:prstGeom>
          <a:noFill/>
          <a:ln>
            <a:noFill/>
          </a:ln>
        </p:spPr>
        <p:txBody>
          <a:bodyPr spcFirstLastPara="1" wrap="square" lIns="91425" tIns="91425" rIns="91425" bIns="91425" anchor="t" anchorCtr="0">
            <a:noAutofit/>
          </a:bodyPr>
          <a:lstStyle/>
          <a:p>
            <a:r>
              <a:rPr lang="en-US" sz="2000" dirty="0"/>
              <a:t>Caveats and limitations</a:t>
            </a:r>
            <a:endParaRPr sz="2000" dirty="0"/>
          </a:p>
        </p:txBody>
      </p:sp>
      <p:sp>
        <p:nvSpPr>
          <p:cNvPr id="2" name="Text Placeholder 1">
            <a:extLst>
              <a:ext uri="{FF2B5EF4-FFF2-40B4-BE49-F238E27FC236}">
                <a16:creationId xmlns:a16="http://schemas.microsoft.com/office/drawing/2014/main" id="{120AFDD8-A7DF-412A-91CB-3B6C7AF81A87}"/>
              </a:ext>
            </a:extLst>
          </p:cNvPr>
          <p:cNvSpPr>
            <a:spLocks noGrp="1"/>
          </p:cNvSpPr>
          <p:nvPr>
            <p:ph type="body" idx="1"/>
          </p:nvPr>
        </p:nvSpPr>
        <p:spPr>
          <a:xfrm>
            <a:off x="1933575" y="1170214"/>
            <a:ext cx="8528942" cy="3544661"/>
          </a:xfrm>
        </p:spPr>
        <p:txBody>
          <a:bodyPr/>
          <a:lstStyle/>
          <a:p>
            <a:pPr marL="225425" indent="-166688">
              <a:buFont typeface="Arial" panose="020B0604020202020204" pitchFamily="34" charset="0"/>
              <a:buChar char="•"/>
            </a:pPr>
            <a:r>
              <a:rPr lang="en-US" sz="1400" dirty="0">
                <a:solidFill>
                  <a:schemeClr val="tx1"/>
                </a:solidFill>
              </a:rPr>
              <a:t>The analysis is limited to U.S. multinationals estimated to be within the scope of Amount A.</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Calculations apply draft model rules for Amount A using publicly-available data from multiple sources (e.g., S&amp;P Capital IQ, individual companies’ Forms 10-K, aggregated CbCR data published by the IRS, etc.).</a:t>
            </a:r>
          </a:p>
          <a:p>
            <a:pPr marL="801687" lvl="1" indent="-285750">
              <a:buFontTx/>
              <a:buChar char="-"/>
            </a:pPr>
            <a:r>
              <a:rPr lang="en-US" sz="1400" dirty="0">
                <a:solidFill>
                  <a:schemeClr val="tx1"/>
                </a:solidFill>
              </a:rPr>
              <a:t>These data are used to derive estimates of companies’ Amount A and estimates of U.S. revenue effects from those companies’ Amount A.</a:t>
            </a:r>
          </a:p>
          <a:p>
            <a:pPr marL="801687" lvl="1" indent="-285750">
              <a:buFontTx/>
              <a:buChar char="-"/>
            </a:pPr>
            <a:r>
              <a:rPr lang="en-US" sz="1400" dirty="0">
                <a:solidFill>
                  <a:schemeClr val="tx1"/>
                </a:solidFill>
              </a:rPr>
              <a:t>Actual company-level Amount A tax base and US revenue effects from such Amount may be materially different from what is estimated under this analysis.</a:t>
            </a: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analysis relies on simplified growth and exchange rate assumptions.</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data used in the analysis cover both publicly traded and private companies but may not fully account for private companies that may be in scope.</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analysis does not account for US revenue effects through the impact of Amount A on in-scope companies’ GILTI or additional ramifications (e.g., Pillar Two).</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With one exception, Amount A is estimated using consolidated financial data.</a:t>
            </a:r>
          </a:p>
          <a:p>
            <a:pPr marL="58737" indent="0"/>
            <a:endParaRPr lang="en-US" sz="1400" dirty="0">
              <a:solidFill>
                <a:schemeClr val="tx1"/>
              </a:solidFill>
            </a:endParaRPr>
          </a:p>
          <a:p>
            <a:pPr marL="225425" indent="-166688">
              <a:buFont typeface="Arial" panose="020B0604020202020204" pitchFamily="34" charset="0"/>
              <a:buChar char="•"/>
            </a:pPr>
            <a:r>
              <a:rPr lang="en-US" sz="1400" dirty="0">
                <a:solidFill>
                  <a:schemeClr val="tx1"/>
                </a:solidFill>
              </a:rPr>
              <a:t>The analysis does not account for possible behavioral changes.</a:t>
            </a: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endParaRPr lang="en-US" sz="1400" dirty="0">
              <a:solidFill>
                <a:schemeClr val="tx1"/>
              </a:solidFill>
            </a:endParaRPr>
          </a:p>
          <a:p>
            <a:pPr marL="225425" indent="-166688">
              <a:buFont typeface="Arial" panose="020B0604020202020204" pitchFamily="34" charset="0"/>
              <a:buChar char="•"/>
            </a:pPr>
            <a:endParaRPr lang="en-US" sz="1400" dirty="0">
              <a:solidFill>
                <a:schemeClr val="tx1"/>
              </a:solidFill>
            </a:endParaRPr>
          </a:p>
          <a:p>
            <a:pPr marL="57150" lvl="2" indent="0">
              <a:buNone/>
            </a:pPr>
            <a:endParaRPr lang="en-US" sz="1400" dirty="0">
              <a:solidFill>
                <a:schemeClr val="tx1"/>
              </a:solidFill>
            </a:endParaRPr>
          </a:p>
        </p:txBody>
      </p:sp>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50</a:t>
            </a:fld>
            <a:endParaRPr sz="800" dirty="0">
              <a:latin typeface="Georgia"/>
              <a:ea typeface="Georgia"/>
              <a:cs typeface="Georgia"/>
              <a:sym typeface="Georgia"/>
            </a:endParaRPr>
          </a:p>
        </p:txBody>
      </p:sp>
    </p:spTree>
    <p:extLst>
      <p:ext uri="{BB962C8B-B14F-4D97-AF65-F5344CB8AC3E}">
        <p14:creationId xmlns:p14="http://schemas.microsoft.com/office/powerpoint/2010/main" val="1068898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5" name="Shape 97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a:buClr>
                <a:schemeClr val="dk1"/>
              </a:buClr>
              <a:buSzPts val="800"/>
            </a:pPr>
            <a:fld id="{00000000-1234-1234-1234-123412341234}" type="slidenum">
              <a:rPr lang="en" sz="800">
                <a:latin typeface="Georgia"/>
                <a:ea typeface="Georgia"/>
                <a:cs typeface="Georgia"/>
                <a:sym typeface="Georgia"/>
              </a:rPr>
              <a:pPr>
                <a:buClr>
                  <a:schemeClr val="dk1"/>
                </a:buClr>
                <a:buSzPts val="800"/>
              </a:pPr>
              <a:t>51</a:t>
            </a:fld>
            <a:endParaRPr sz="800" dirty="0">
              <a:latin typeface="Georgia"/>
              <a:ea typeface="Georgia"/>
              <a:cs typeface="Georgia"/>
              <a:sym typeface="Georgia"/>
            </a:endParaRPr>
          </a:p>
        </p:txBody>
      </p:sp>
      <p:sp>
        <p:nvSpPr>
          <p:cNvPr id="4" name="Text Placeholder 3">
            <a:extLst>
              <a:ext uri="{FF2B5EF4-FFF2-40B4-BE49-F238E27FC236}">
                <a16:creationId xmlns:a16="http://schemas.microsoft.com/office/drawing/2014/main" id="{DB86CB0F-1C6E-4329-927E-DF962038B142}"/>
              </a:ext>
            </a:extLst>
          </p:cNvPr>
          <p:cNvSpPr>
            <a:spLocks noGrp="1"/>
          </p:cNvSpPr>
          <p:nvPr>
            <p:ph type="body" idx="1"/>
          </p:nvPr>
        </p:nvSpPr>
        <p:spPr>
          <a:xfrm>
            <a:off x="1954530" y="746760"/>
            <a:ext cx="8077200" cy="4419600"/>
          </a:xfrm>
        </p:spPr>
        <p:txBody>
          <a:bodyPr/>
          <a:lstStyle/>
          <a:p>
            <a:pPr marL="228600" indent="0"/>
            <a:r>
              <a:rPr lang="en-US" sz="1400" dirty="0">
                <a:solidFill>
                  <a:schemeClr val="tx1"/>
                </a:solidFill>
              </a:rPr>
              <a:t>The views expressed herein are solely the author’s and do not necessarily reflect those of PwC. All errors are those of the author and should not be ascribed to PwC or any other person.</a:t>
            </a:r>
          </a:p>
          <a:p>
            <a:pPr marL="228600" indent="0"/>
            <a:endParaRPr lang="en-US" sz="1400" dirty="0">
              <a:solidFill>
                <a:schemeClr val="tx1"/>
              </a:solidFill>
            </a:endParaRPr>
          </a:p>
          <a:p>
            <a:pPr marL="228600" indent="0"/>
            <a:r>
              <a:rPr lang="en-US" sz="1400" dirty="0">
                <a:solidFill>
                  <a:schemeClr val="tx1"/>
                </a:solidFill>
              </a:rPr>
              <a:t>This document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its members, employees and agents do not accept or assume any liability, responsibility or duty of care for any consequences of you or anyone else acting, or refraining to act, in reliance on the information contained in this publication or for any decision based on it. </a:t>
            </a:r>
          </a:p>
          <a:p>
            <a:endParaRPr lang="en-US" sz="1400" dirty="0">
              <a:solidFill>
                <a:schemeClr val="tx1"/>
              </a:solidFill>
            </a:endParaRPr>
          </a:p>
        </p:txBody>
      </p:sp>
    </p:spTree>
    <p:extLst>
      <p:ext uri="{BB962C8B-B14F-4D97-AF65-F5344CB8AC3E}">
        <p14:creationId xmlns:p14="http://schemas.microsoft.com/office/powerpoint/2010/main" val="2470694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7E3E7-6257-496E-8BAA-82B7010654A7}"/>
              </a:ext>
            </a:extLst>
          </p:cNvPr>
          <p:cNvSpPr>
            <a:spLocks noGrp="1"/>
          </p:cNvSpPr>
          <p:nvPr>
            <p:ph type="ctrTitle"/>
          </p:nvPr>
        </p:nvSpPr>
        <p:spPr/>
        <p:txBody>
          <a:bodyPr>
            <a:normAutofit/>
          </a:bodyPr>
          <a:lstStyle/>
          <a:p>
            <a:r>
              <a:rPr lang="en-US" sz="3600" dirty="0">
                <a:latin typeface="Georgia" panose="02040502050405020303" pitchFamily="18" charset="0"/>
              </a:rPr>
              <a:t>Assessment of Pillar Two</a:t>
            </a:r>
          </a:p>
        </p:txBody>
      </p:sp>
      <p:sp>
        <p:nvSpPr>
          <p:cNvPr id="6" name="Text Placeholder 5">
            <a:extLst>
              <a:ext uri="{FF2B5EF4-FFF2-40B4-BE49-F238E27FC236}">
                <a16:creationId xmlns:a16="http://schemas.microsoft.com/office/drawing/2014/main" id="{24AD938F-4F13-435F-893E-EAA550AC015F}"/>
              </a:ext>
            </a:extLst>
          </p:cNvPr>
          <p:cNvSpPr>
            <a:spLocks noGrp="1"/>
          </p:cNvSpPr>
          <p:nvPr>
            <p:ph type="subTitle" idx="1"/>
          </p:nvPr>
        </p:nvSpPr>
        <p:spPr/>
        <p:txBody>
          <a:bodyPr/>
          <a:lstStyle/>
          <a:p>
            <a:pPr marL="152396" indent="0">
              <a:buNone/>
            </a:pPr>
            <a:r>
              <a:rPr lang="en-US" dirty="0">
                <a:latin typeface="+mn-lt"/>
                <a:cs typeface="Arial" panose="020B0604020202020204" pitchFamily="34" charset="0"/>
              </a:rPr>
              <a:t>Moderator: 	Michelle Hanlon (MIT) </a:t>
            </a:r>
          </a:p>
          <a:p>
            <a:endParaRPr lang="en-US" dirty="0">
              <a:latin typeface="+mn-lt"/>
              <a:cs typeface="Arial" panose="020B0604020202020204" pitchFamily="34" charset="0"/>
            </a:endParaRPr>
          </a:p>
          <a:p>
            <a:pPr marL="152396" indent="0">
              <a:buNone/>
            </a:pPr>
            <a:r>
              <a:rPr lang="en-US" dirty="0">
                <a:latin typeface="+mn-lt"/>
                <a:cs typeface="Arial" panose="020B0604020202020204" pitchFamily="34" charset="0"/>
              </a:rPr>
              <a:t>Presenters:	Pat Brown (PwC) </a:t>
            </a:r>
          </a:p>
          <a:p>
            <a:pPr marL="152396" indent="0">
              <a:buNone/>
            </a:pPr>
            <a:r>
              <a:rPr lang="en-US" dirty="0">
                <a:latin typeface="+mn-lt"/>
                <a:cs typeface="Arial" panose="020B0604020202020204" pitchFamily="34" charset="0"/>
              </a:rPr>
              <a:t>			David Noren (McDermott)</a:t>
            </a:r>
          </a:p>
        </p:txBody>
      </p:sp>
      <p:sp>
        <p:nvSpPr>
          <p:cNvPr id="4" name="Slide Number Placeholder 3">
            <a:extLst>
              <a:ext uri="{FF2B5EF4-FFF2-40B4-BE49-F238E27FC236}">
                <a16:creationId xmlns:a16="http://schemas.microsoft.com/office/drawing/2014/main" id="{4187A9B3-2A2B-446D-BA9D-18A47E1CAAA7}"/>
              </a:ext>
            </a:extLst>
          </p:cNvPr>
          <p:cNvSpPr>
            <a:spLocks noGrp="1"/>
          </p:cNvSpPr>
          <p:nvPr>
            <p:ph type="sldNum" sz="quarter" idx="4"/>
          </p:nvPr>
        </p:nvSpPr>
        <p:spPr/>
        <p:txBody>
          <a:bodyPr/>
          <a:lstStyle/>
          <a:p>
            <a:fld id="{00000000-1234-1234-1234-123412341234}" type="slidenum">
              <a:rPr lang="en-US" smtClean="0"/>
              <a:pPr/>
              <a:t>52</a:t>
            </a:fld>
            <a:endParaRPr lang="en-US" dirty="0"/>
          </a:p>
        </p:txBody>
      </p:sp>
    </p:spTree>
    <p:extLst>
      <p:ext uri="{BB962C8B-B14F-4D97-AF65-F5344CB8AC3E}">
        <p14:creationId xmlns:p14="http://schemas.microsoft.com/office/powerpoint/2010/main" val="1772701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EA75-DA6D-4CC0-8080-A10B44B5B224}"/>
              </a:ext>
            </a:extLst>
          </p:cNvPr>
          <p:cNvSpPr>
            <a:spLocks noGrp="1"/>
          </p:cNvSpPr>
          <p:nvPr>
            <p:ph type="ctrTitle"/>
          </p:nvPr>
        </p:nvSpPr>
        <p:spPr/>
        <p:txBody>
          <a:bodyPr/>
          <a:lstStyle/>
          <a:p>
            <a:r>
              <a:rPr lang="en-US" dirty="0"/>
              <a:t>Issues in the Implementation of Pillar Two</a:t>
            </a:r>
          </a:p>
        </p:txBody>
      </p:sp>
      <p:sp>
        <p:nvSpPr>
          <p:cNvPr id="3" name="Subtitle 2">
            <a:extLst>
              <a:ext uri="{FF2B5EF4-FFF2-40B4-BE49-F238E27FC236}">
                <a16:creationId xmlns:a16="http://schemas.microsoft.com/office/drawing/2014/main" id="{D047083C-5E1F-47F6-B92A-75FF26D47D70}"/>
              </a:ext>
            </a:extLst>
          </p:cNvPr>
          <p:cNvSpPr>
            <a:spLocks noGrp="1"/>
          </p:cNvSpPr>
          <p:nvPr>
            <p:ph type="subTitle" idx="1"/>
          </p:nvPr>
        </p:nvSpPr>
        <p:spPr>
          <a:xfrm>
            <a:off x="2527302" y="2566218"/>
            <a:ext cx="7124700" cy="2467897"/>
          </a:xfrm>
        </p:spPr>
        <p:txBody>
          <a:bodyPr/>
          <a:lstStyle/>
          <a:p>
            <a:r>
              <a:rPr lang="en-US" dirty="0"/>
              <a:t>Pat Brown</a:t>
            </a:r>
          </a:p>
          <a:p>
            <a:r>
              <a:rPr lang="en-US" dirty="0"/>
              <a:t>PwC</a:t>
            </a:r>
          </a:p>
          <a:p>
            <a:endParaRPr lang="en-US" dirty="0"/>
          </a:p>
          <a:p>
            <a:r>
              <a:rPr lang="en-US" sz="2400" dirty="0"/>
              <a:t>ITPF-IIEL Conference</a:t>
            </a:r>
          </a:p>
          <a:p>
            <a:r>
              <a:rPr lang="en-US" sz="2400" dirty="0"/>
              <a:t>Georgetown University Law Center</a:t>
            </a:r>
          </a:p>
          <a:p>
            <a:r>
              <a:rPr lang="en-US" sz="2400" dirty="0"/>
              <a:t>January 12, 2023</a:t>
            </a:r>
          </a:p>
        </p:txBody>
      </p:sp>
      <p:sp>
        <p:nvSpPr>
          <p:cNvPr id="4" name="Text Placeholder 3">
            <a:extLst>
              <a:ext uri="{FF2B5EF4-FFF2-40B4-BE49-F238E27FC236}">
                <a16:creationId xmlns:a16="http://schemas.microsoft.com/office/drawing/2014/main" id="{7A66C0C5-9879-4C1D-B8E3-FBF73033583F}"/>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277393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With Meaningful Adoption of Pillar Two Highly Likely, US Companies, as well as US Policymakers, Face Significant Challenges</a:t>
            </a:r>
          </a:p>
        </p:txBody>
      </p:sp>
      <p:sp>
        <p:nvSpPr>
          <p:cNvPr id="3" name="Content Placeholder 2"/>
          <p:cNvSpPr>
            <a:spLocks noGrp="1"/>
          </p:cNvSpPr>
          <p:nvPr>
            <p:ph sz="quarter" idx="15"/>
          </p:nvPr>
        </p:nvSpPr>
        <p:spPr/>
        <p:txBody>
          <a:bodyPr/>
          <a:lstStyle/>
          <a:p>
            <a:pPr lvl="1"/>
            <a:r>
              <a:rPr lang="en-US" dirty="0"/>
              <a:t>Complexity of Pillar Two rules leads to both uncertainty of application and compliance burdens</a:t>
            </a:r>
          </a:p>
          <a:p>
            <a:pPr lvl="1"/>
            <a:r>
              <a:rPr lang="en-US" dirty="0"/>
              <a:t>Significant guidance is still to be issued by OECD on interpretation of key aspects of the rules</a:t>
            </a:r>
          </a:p>
          <a:p>
            <a:pPr lvl="1"/>
            <a:r>
              <a:rPr lang="en-US" dirty="0"/>
              <a:t>Inconsistent implementation and interpretation by countries in their national laws is very likely</a:t>
            </a:r>
          </a:p>
          <a:p>
            <a:pPr lvl="1"/>
            <a:r>
              <a:rPr lang="en-US" dirty="0"/>
              <a:t>For US MNCs, treatment of GILTI and (to a somewhat lesser extent) CAMT could result in double taxation</a:t>
            </a:r>
          </a:p>
          <a:p>
            <a:pPr lvl="1"/>
            <a:r>
              <a:rPr lang="en-US" dirty="0"/>
              <a:t>Accounting rules may require companies to consider future impact of Pillar 2 in financial statements</a:t>
            </a:r>
          </a:p>
          <a:p>
            <a:pPr lvl="1"/>
            <a:r>
              <a:rPr lang="en-US" dirty="0"/>
              <a:t>For US policymakers, application of UTPR by other countries is very likely to undermine the impact of incentives – did Congress intend for the US R&amp;D credit or low income housing credit to provide a revenue source to the treasuries of Germany and France?   </a:t>
            </a:r>
          </a:p>
          <a:p>
            <a:pPr lvl="1"/>
            <a:r>
              <a:rPr lang="en-US" dirty="0"/>
              <a:t>Is there a better way?  </a:t>
            </a:r>
          </a:p>
        </p:txBody>
      </p:sp>
      <p:sp>
        <p:nvSpPr>
          <p:cNvPr id="4" name="Slide Number Placeholder 3">
            <a:extLst>
              <a:ext uri="{FF2B5EF4-FFF2-40B4-BE49-F238E27FC236}">
                <a16:creationId xmlns:a16="http://schemas.microsoft.com/office/drawing/2014/main" id="{11AE23C5-0443-4C27-9F9F-E3F9A672B32D}"/>
              </a:ext>
            </a:extLst>
          </p:cNvPr>
          <p:cNvSpPr>
            <a:spLocks noGrp="1"/>
          </p:cNvSpPr>
          <p:nvPr>
            <p:ph type="sldNum" sz="quarter" idx="4"/>
          </p:nvPr>
        </p:nvSpPr>
        <p:spPr/>
        <p:txBody>
          <a:bodyPr/>
          <a:lstStyle/>
          <a:p>
            <a:fld id="{016C0488-217C-405E-84A7-2C6B75A710C1}" type="slidenum">
              <a:rPr lang="en-US" smtClean="0"/>
              <a:t>54</a:t>
            </a:fld>
            <a:endParaRPr lang="en-US" dirty="0"/>
          </a:p>
        </p:txBody>
      </p:sp>
    </p:spTree>
    <p:extLst>
      <p:ext uri="{BB962C8B-B14F-4D97-AF65-F5344CB8AC3E}">
        <p14:creationId xmlns:p14="http://schemas.microsoft.com/office/powerpoint/2010/main" val="4031751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Pillar Two Rules </a:t>
            </a:r>
          </a:p>
        </p:txBody>
      </p:sp>
      <p:sp>
        <p:nvSpPr>
          <p:cNvPr id="3" name="Content Placeholder 2"/>
          <p:cNvSpPr>
            <a:spLocks noGrp="1"/>
          </p:cNvSpPr>
          <p:nvPr>
            <p:ph sz="quarter" idx="15"/>
          </p:nvPr>
        </p:nvSpPr>
        <p:spPr/>
        <p:txBody>
          <a:bodyPr/>
          <a:lstStyle/>
          <a:p>
            <a:pPr lvl="1"/>
            <a:r>
              <a:rPr lang="en-US" dirty="0"/>
              <a:t>To date, OECD has issued over 400 pages of detailed guidance (Model Rules, Commentary, Examples and Globe Information Return), with significant additional guidance expected soon – possibly in tranches</a:t>
            </a:r>
          </a:p>
          <a:p>
            <a:pPr lvl="1"/>
            <a:r>
              <a:rPr lang="en-US" dirty="0"/>
              <a:t>Existing guidance fails to address many significant issues, including with respect to the determination of a company’s opening balance sheet for Pillar Two purposes</a:t>
            </a:r>
          </a:p>
          <a:p>
            <a:pPr lvl="1"/>
            <a:r>
              <a:rPr lang="en-US" dirty="0"/>
              <a:t>Globe Information Return is highly detailed (~70 pages), requiring significant data that companies do not maintain for any other purpose</a:t>
            </a:r>
          </a:p>
          <a:p>
            <a:pPr lvl="1"/>
            <a:r>
              <a:rPr lang="en-US" dirty="0"/>
              <a:t>Certain aspects of the rules (e.g., 3.2.3, dealing with adjustments that are required on intercompany transactions that are not at arm’s length, and 3.2.7, dealing with intragroup financing arrangements) purport to be self-executing but raise difficult interpretive issues that invite controversy</a:t>
            </a:r>
          </a:p>
          <a:p>
            <a:pPr lvl="1"/>
            <a:r>
              <a:rPr lang="en-US" dirty="0"/>
              <a:t>Countries have indicated that the OECD Commentary and (yet to be released) implementation guidance will be treated as aids in interpreting the rules, but not authoritative.  Further, multiple countries have indicated that they intend to apply their domestic “soft doctrine” rules (e.g., general anti-avoidance rules) in determining the appropriate interpretation of Pillar Two.  </a:t>
            </a:r>
          </a:p>
          <a:p>
            <a:pPr lvl="1"/>
            <a:endParaRPr lang="en-US" dirty="0"/>
          </a:p>
        </p:txBody>
      </p:sp>
      <p:sp>
        <p:nvSpPr>
          <p:cNvPr id="4" name="Slide Number Placeholder 3">
            <a:extLst>
              <a:ext uri="{FF2B5EF4-FFF2-40B4-BE49-F238E27FC236}">
                <a16:creationId xmlns:a16="http://schemas.microsoft.com/office/drawing/2014/main" id="{11AE23C5-0443-4C27-9F9F-E3F9A672B32D}"/>
              </a:ext>
            </a:extLst>
          </p:cNvPr>
          <p:cNvSpPr>
            <a:spLocks noGrp="1"/>
          </p:cNvSpPr>
          <p:nvPr>
            <p:ph type="sldNum" sz="quarter" idx="4"/>
          </p:nvPr>
        </p:nvSpPr>
        <p:spPr/>
        <p:txBody>
          <a:bodyPr/>
          <a:lstStyle/>
          <a:p>
            <a:fld id="{016C0488-217C-405E-84A7-2C6B75A710C1}" type="slidenum">
              <a:rPr lang="en-US" smtClean="0"/>
              <a:t>55</a:t>
            </a:fld>
            <a:endParaRPr lang="en-US" dirty="0"/>
          </a:p>
        </p:txBody>
      </p:sp>
    </p:spTree>
    <p:extLst>
      <p:ext uri="{BB962C8B-B14F-4D97-AF65-F5344CB8AC3E}">
        <p14:creationId xmlns:p14="http://schemas.microsoft.com/office/powerpoint/2010/main" val="3117885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F644-C9E7-424F-8F7A-58D2A38809BA}"/>
              </a:ext>
            </a:extLst>
          </p:cNvPr>
          <p:cNvSpPr>
            <a:spLocks noGrp="1"/>
          </p:cNvSpPr>
          <p:nvPr>
            <p:ph type="title"/>
          </p:nvPr>
        </p:nvSpPr>
        <p:spPr/>
        <p:txBody>
          <a:bodyPr>
            <a:normAutofit/>
          </a:bodyPr>
          <a:lstStyle/>
          <a:p>
            <a:r>
              <a:rPr lang="en-US" sz="2400" b="1" i="1" dirty="0">
                <a:latin typeface="Georgia" panose="02040502050405020303" pitchFamily="18" charset="0"/>
              </a:rPr>
              <a:t>Status of GILTI and CAMT and Potential for Double Taxation</a:t>
            </a:r>
          </a:p>
        </p:txBody>
      </p:sp>
      <p:sp>
        <p:nvSpPr>
          <p:cNvPr id="3" name="Content Placeholder 2">
            <a:extLst>
              <a:ext uri="{FF2B5EF4-FFF2-40B4-BE49-F238E27FC236}">
                <a16:creationId xmlns:a16="http://schemas.microsoft.com/office/drawing/2014/main" id="{F7CDB4F3-30DE-497E-8AF3-984F30ADDDBC}"/>
              </a:ext>
            </a:extLst>
          </p:cNvPr>
          <p:cNvSpPr>
            <a:spLocks noGrp="1"/>
          </p:cNvSpPr>
          <p:nvPr>
            <p:ph sz="quarter" idx="15"/>
          </p:nvPr>
        </p:nvSpPr>
        <p:spPr/>
        <p:txBody>
          <a:bodyPr>
            <a:normAutofit fontScale="70000" lnSpcReduction="20000"/>
          </a:bodyPr>
          <a:lstStyle/>
          <a:p>
            <a:pPr lvl="1">
              <a:lnSpc>
                <a:spcPct val="120000"/>
              </a:lnSpc>
            </a:pPr>
            <a:r>
              <a:rPr lang="en-US" sz="2300" dirty="0">
                <a:latin typeface="Georgia" panose="02040502050405020303" pitchFamily="18" charset="0"/>
              </a:rPr>
              <a:t>The US GILTI and CAMT (as applicable to foreign source income) appear to meet the definition of Qualified Controlled Foreign Corporation (CFC) regimes for Pillar Two purposes. </a:t>
            </a:r>
          </a:p>
          <a:p>
            <a:pPr lvl="1">
              <a:lnSpc>
                <a:spcPct val="120000"/>
              </a:lnSpc>
            </a:pPr>
            <a:r>
              <a:rPr lang="en-US" sz="2300" dirty="0">
                <a:latin typeface="Georgia" panose="02040502050405020303" pitchFamily="18" charset="0"/>
              </a:rPr>
              <a:t>The interaction of GILTI and CAMT with Pillar Two will depend on several issues:</a:t>
            </a:r>
          </a:p>
          <a:p>
            <a:pPr marL="1188720" lvl="2" indent="-457200">
              <a:lnSpc>
                <a:spcPct val="120000"/>
              </a:lnSpc>
              <a:buFont typeface="+mj-lt"/>
              <a:buAutoNum type="arabicPeriod"/>
            </a:pPr>
            <a:r>
              <a:rPr lang="en-US" sz="2300" b="1" dirty="0">
                <a:latin typeface="Georgia" panose="02040502050405020303" pitchFamily="18" charset="0"/>
              </a:rPr>
              <a:t>Allocation</a:t>
            </a:r>
            <a:r>
              <a:rPr lang="en-US" sz="2300" dirty="0">
                <a:latin typeface="Georgia" panose="02040502050405020303" pitchFamily="18" charset="0"/>
              </a:rPr>
              <a:t>. How GILTI tax and CAMT are allocated to foreign entities (and what portion, if any, is allocable to the US) – note that this issue must be addressed for IIRs and UTPRs, as well as QDMTTs.   </a:t>
            </a:r>
          </a:p>
          <a:p>
            <a:pPr marL="1188720" lvl="2" indent="-457200">
              <a:lnSpc>
                <a:spcPct val="120000"/>
              </a:lnSpc>
              <a:buFont typeface="+mj-lt"/>
              <a:buAutoNum type="arabicPeriod"/>
            </a:pPr>
            <a:r>
              <a:rPr lang="en-US" sz="2300" b="1" dirty="0">
                <a:latin typeface="Georgia" panose="02040502050405020303" pitchFamily="18" charset="0"/>
              </a:rPr>
              <a:t>Ordering</a:t>
            </a:r>
            <a:r>
              <a:rPr lang="en-US" sz="2300" dirty="0">
                <a:latin typeface="Georgia" panose="02040502050405020303" pitchFamily="18" charset="0"/>
              </a:rPr>
              <a:t>. Whether GILTI and CAMT come before or after the QDMTT of a country that adopts a QDMTT, and</a:t>
            </a:r>
          </a:p>
          <a:p>
            <a:pPr marL="1188720" lvl="2" indent="-457200">
              <a:lnSpc>
                <a:spcPct val="120000"/>
              </a:lnSpc>
              <a:buFont typeface="+mj-lt"/>
              <a:buAutoNum type="arabicPeriod"/>
            </a:pPr>
            <a:r>
              <a:rPr lang="en-US" sz="2300" b="1" dirty="0">
                <a:latin typeface="Georgia" panose="02040502050405020303" pitchFamily="18" charset="0"/>
              </a:rPr>
              <a:t>US foreign tax credit (FTC)</a:t>
            </a:r>
            <a:r>
              <a:rPr lang="en-US" sz="2300" dirty="0">
                <a:latin typeface="Georgia" panose="02040502050405020303" pitchFamily="18" charset="0"/>
              </a:rPr>
              <a:t>. Whether QDMTTs are creditable under US FTC regulations for purposes of determining a company’s GILTI (or CAMT) liability.</a:t>
            </a:r>
          </a:p>
          <a:p>
            <a:pPr lvl="1">
              <a:lnSpc>
                <a:spcPct val="120000"/>
              </a:lnSpc>
            </a:pPr>
            <a:r>
              <a:rPr lang="en-US" sz="2300" dirty="0">
                <a:latin typeface="Georgia" panose="02040502050405020303" pitchFamily="18" charset="0"/>
              </a:rPr>
              <a:t>No guidance is provided in the Pillar Two Model Rules and the associated Commentary regarding the allocation or ordering rules that would be applicable to GILTI or CAMT.</a:t>
            </a:r>
          </a:p>
          <a:p>
            <a:pPr lvl="1">
              <a:lnSpc>
                <a:spcPct val="120000"/>
              </a:lnSpc>
            </a:pPr>
            <a:r>
              <a:rPr lang="en-US" sz="2300" dirty="0">
                <a:latin typeface="Georgia" panose="02040502050405020303" pitchFamily="18" charset="0"/>
              </a:rPr>
              <a:t>Further, no US regulations or other guidance address the first two issues highlighted above. Even if addressed in regulations, however, other countries may not regard the US interpretation of these issues as binding.    </a:t>
            </a:r>
          </a:p>
          <a:p>
            <a:pPr lvl="1">
              <a:lnSpc>
                <a:spcPct val="120000"/>
              </a:lnSpc>
            </a:pPr>
            <a:r>
              <a:rPr lang="en-US" sz="2300" dirty="0">
                <a:latin typeface="Georgia" panose="02040502050405020303" pitchFamily="18" charset="0"/>
              </a:rPr>
              <a:t>If a country’s QDMTT is determined without taking account of GILTI and CAMT, then US MNCs potentially will be subject to </a:t>
            </a:r>
            <a:r>
              <a:rPr lang="en-US" sz="2300" b="1" dirty="0">
                <a:latin typeface="Georgia" panose="02040502050405020303" pitchFamily="18" charset="0"/>
              </a:rPr>
              <a:t>substantial double taxation </a:t>
            </a:r>
            <a:r>
              <a:rPr lang="en-US" sz="2300" dirty="0">
                <a:latin typeface="Georgia" panose="02040502050405020303" pitchFamily="18" charset="0"/>
              </a:rPr>
              <a:t>unless QDMTT is allowed as a credit against US tax.</a:t>
            </a:r>
          </a:p>
          <a:p>
            <a:pPr lvl="1"/>
            <a:endParaRPr lang="en-US" sz="20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E585D207-79DC-4AB8-8822-FC9AA645550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61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719-4293-4152-AFE1-E70F1ADF77D2}"/>
              </a:ext>
            </a:extLst>
          </p:cNvPr>
          <p:cNvSpPr>
            <a:spLocks noGrp="1"/>
          </p:cNvSpPr>
          <p:nvPr>
            <p:ph type="title"/>
          </p:nvPr>
        </p:nvSpPr>
        <p:spPr/>
        <p:txBody>
          <a:bodyPr>
            <a:normAutofit/>
          </a:bodyPr>
          <a:lstStyle/>
          <a:p>
            <a:r>
              <a:rPr kumimoji="0" lang="en-US" sz="2400" b="1" i="1" u="none" strike="noStrike" kern="1200" cap="none" spc="0" normalizeH="0" baseline="0" noProof="0" dirty="0">
                <a:ln>
                  <a:noFill/>
                </a:ln>
                <a:solidFill>
                  <a:prstClr val="black"/>
                </a:solidFill>
                <a:effectLst/>
                <a:uLnTx/>
                <a:uFillTx/>
                <a:latin typeface="Georgia" panose="02040502050405020303" pitchFamily="18" charset="0"/>
              </a:rPr>
              <a:t>Ex</a:t>
            </a:r>
            <a:r>
              <a:rPr lang="en-US" sz="2400" b="1" i="1" dirty="0">
                <a:solidFill>
                  <a:prstClr val="black"/>
                </a:solidFill>
                <a:latin typeface="Georgia" panose="02040502050405020303" pitchFamily="18" charset="0"/>
              </a:rPr>
              <a:t>ample</a:t>
            </a:r>
            <a:r>
              <a:rPr kumimoji="0" lang="en-US" sz="2400" b="1" i="1" u="none" strike="noStrike" kern="1200" cap="none" spc="0" normalizeH="0" baseline="0" noProof="0" dirty="0">
                <a:ln>
                  <a:noFill/>
                </a:ln>
                <a:solidFill>
                  <a:prstClr val="black"/>
                </a:solidFill>
                <a:effectLst/>
                <a:uLnTx/>
                <a:uFillTx/>
                <a:latin typeface="Georgia" panose="02040502050405020303" pitchFamily="18" charset="0"/>
              </a:rPr>
              <a:t>: QDMTT Ordering Rule (10.5% GILTI rate) (1/2)</a:t>
            </a:r>
            <a:endParaRPr lang="en-US" sz="2400" b="1" i="1" dirty="0">
              <a:latin typeface="Georgia" panose="02040502050405020303" pitchFamily="18" charset="0"/>
            </a:endParaRPr>
          </a:p>
        </p:txBody>
      </p:sp>
      <p:sp>
        <p:nvSpPr>
          <p:cNvPr id="3" name="Content Placeholder 2">
            <a:extLst>
              <a:ext uri="{FF2B5EF4-FFF2-40B4-BE49-F238E27FC236}">
                <a16:creationId xmlns:a16="http://schemas.microsoft.com/office/drawing/2014/main" id="{A0FD8C9B-B85E-467E-8DCE-2CBABBED9E68}"/>
              </a:ext>
            </a:extLst>
          </p:cNvPr>
          <p:cNvSpPr>
            <a:spLocks noGrp="1"/>
          </p:cNvSpPr>
          <p:nvPr>
            <p:ph sz="quarter" idx="15"/>
          </p:nvPr>
        </p:nvSpPr>
        <p:spPr/>
        <p:txBody>
          <a:bodyPr>
            <a:normAutofit/>
          </a:bodyPr>
          <a:lstStyle/>
          <a:p>
            <a:pPr lvl="1"/>
            <a:r>
              <a:rPr lang="en-US" dirty="0">
                <a:latin typeface="Georgia" panose="02040502050405020303" pitchFamily="18" charset="0"/>
              </a:rPr>
              <a:t>A simple example illustrates the potential impact of the order in which GILTI and QDMTT are calculated for Pillar Two purposes</a:t>
            </a:r>
          </a:p>
          <a:p>
            <a:pPr lvl="1"/>
            <a:r>
              <a:rPr lang="en-US" dirty="0">
                <a:latin typeface="Georgia" panose="02040502050405020303" pitchFamily="18" charset="0"/>
              </a:rPr>
              <a:t>Consider an in-scope US MNC with only one CFC. The CFC operates exclusively in Country A, a country that has enacted a QDMTT.</a:t>
            </a:r>
          </a:p>
          <a:p>
            <a:pPr lvl="1"/>
            <a:r>
              <a:rPr lang="en-US" dirty="0">
                <a:latin typeface="Georgia" panose="02040502050405020303" pitchFamily="18" charset="0"/>
              </a:rPr>
              <a:t>The CFC has $1200 of GloBE (Pillar 2) and taxable income in Country A and pays $60 of regular corporate income tax to Country A at a 5% rate.</a:t>
            </a:r>
          </a:p>
          <a:p>
            <a:pPr lvl="1"/>
            <a:r>
              <a:rPr lang="en-US" dirty="0">
                <a:latin typeface="Georgia" panose="02040502050405020303" pitchFamily="18" charset="0"/>
              </a:rPr>
              <a:t>The CFC has a $200 substance-based income exclusion (SBIE). </a:t>
            </a:r>
          </a:p>
          <a:p>
            <a:pPr lvl="1"/>
            <a:r>
              <a:rPr lang="en-US" dirty="0">
                <a:latin typeface="Georgia" panose="02040502050405020303" pitchFamily="18" charset="0"/>
              </a:rPr>
              <a:t>For simplicity, assume pre-tax tested income also is $1200 (tested income equals $1140) and net deemed tangible income is $200, so pre-tax GILTI (before Country A tax) is $1000 ($1200 - $200) (GILTI equals $940).</a:t>
            </a:r>
          </a:p>
        </p:txBody>
      </p:sp>
      <p:sp>
        <p:nvSpPr>
          <p:cNvPr id="4" name="Slide Number Placeholder 3">
            <a:extLst>
              <a:ext uri="{FF2B5EF4-FFF2-40B4-BE49-F238E27FC236}">
                <a16:creationId xmlns:a16="http://schemas.microsoft.com/office/drawing/2014/main" id="{4DFEFDCB-EFEF-4E52-B618-F6EC9392A27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83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5ADF-00F6-4CAE-8CF4-1176ADB0CF25}"/>
              </a:ext>
            </a:extLst>
          </p:cNvPr>
          <p:cNvSpPr>
            <a:spLocks noGrp="1"/>
          </p:cNvSpPr>
          <p:nvPr>
            <p:ph type="title"/>
          </p:nvPr>
        </p:nvSpPr>
        <p:spPr>
          <a:xfrm>
            <a:off x="776090" y="398876"/>
            <a:ext cx="11344790" cy="623543"/>
          </a:xfrm>
        </p:spPr>
        <p:txBody>
          <a:bodyPr>
            <a:noAutofit/>
          </a:bodyPr>
          <a:lstStyle/>
          <a:p>
            <a:r>
              <a:rPr lang="en-US" sz="2400" b="1" i="1" dirty="0">
                <a:latin typeface="Georgia" panose="02040502050405020303" pitchFamily="18" charset="0"/>
              </a:rPr>
              <a:t>Example: QDMTT ordering Rule (10.5% GILTI rate) (2/2)</a:t>
            </a:r>
          </a:p>
        </p:txBody>
      </p:sp>
      <p:sp>
        <p:nvSpPr>
          <p:cNvPr id="5" name="Rectangle 4">
            <a:extLst>
              <a:ext uri="{FF2B5EF4-FFF2-40B4-BE49-F238E27FC236}">
                <a16:creationId xmlns:a16="http://schemas.microsoft.com/office/drawing/2014/main" id="{5B226191-16CA-47BA-AE7B-0779F03350B6}"/>
              </a:ext>
            </a:extLst>
          </p:cNvPr>
          <p:cNvSpPr/>
          <p:nvPr/>
        </p:nvSpPr>
        <p:spPr>
          <a:xfrm>
            <a:off x="786876" y="3412624"/>
            <a:ext cx="1408922"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 parent</a:t>
            </a:r>
          </a:p>
        </p:txBody>
      </p:sp>
      <p:sp>
        <p:nvSpPr>
          <p:cNvPr id="6" name="Rectangle 5">
            <a:extLst>
              <a:ext uri="{FF2B5EF4-FFF2-40B4-BE49-F238E27FC236}">
                <a16:creationId xmlns:a16="http://schemas.microsoft.com/office/drawing/2014/main" id="{ACCE6C35-CFA0-40B7-9DC1-FBA65EAE5CC3}"/>
              </a:ext>
            </a:extLst>
          </p:cNvPr>
          <p:cNvSpPr/>
          <p:nvPr/>
        </p:nvSpPr>
        <p:spPr>
          <a:xfrm>
            <a:off x="789985" y="5200993"/>
            <a:ext cx="1408922" cy="920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Country A CFC</a:t>
            </a:r>
          </a:p>
        </p:txBody>
      </p:sp>
      <p:cxnSp>
        <p:nvCxnSpPr>
          <p:cNvPr id="9" name="Straight Connector 8">
            <a:extLst>
              <a:ext uri="{FF2B5EF4-FFF2-40B4-BE49-F238E27FC236}">
                <a16:creationId xmlns:a16="http://schemas.microsoft.com/office/drawing/2014/main" id="{A1EB4EC2-905E-4958-BA4C-338A067426D9}"/>
              </a:ext>
            </a:extLst>
          </p:cNvPr>
          <p:cNvCxnSpPr>
            <a:cxnSpLocks/>
            <a:stCxn id="5" idx="2"/>
            <a:endCxn id="6" idx="0"/>
          </p:cNvCxnSpPr>
          <p:nvPr/>
        </p:nvCxnSpPr>
        <p:spPr>
          <a:xfrm>
            <a:off x="1491337" y="4261710"/>
            <a:ext cx="3109" cy="93928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rapezoid 11">
            <a:extLst>
              <a:ext uri="{FF2B5EF4-FFF2-40B4-BE49-F238E27FC236}">
                <a16:creationId xmlns:a16="http://schemas.microsoft.com/office/drawing/2014/main" id="{4375844D-02D4-403A-A21F-B04AAE09AA2D}"/>
              </a:ext>
            </a:extLst>
          </p:cNvPr>
          <p:cNvSpPr/>
          <p:nvPr/>
        </p:nvSpPr>
        <p:spPr>
          <a:xfrm>
            <a:off x="2601683" y="4009785"/>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US Treasury</a:t>
            </a:r>
          </a:p>
        </p:txBody>
      </p:sp>
      <p:sp>
        <p:nvSpPr>
          <p:cNvPr id="13" name="Trapezoid 12">
            <a:extLst>
              <a:ext uri="{FF2B5EF4-FFF2-40B4-BE49-F238E27FC236}">
                <a16:creationId xmlns:a16="http://schemas.microsoft.com/office/drawing/2014/main" id="{9D1714B4-7B42-4558-9DB2-F3DB0DEE886F}"/>
              </a:ext>
            </a:extLst>
          </p:cNvPr>
          <p:cNvSpPr/>
          <p:nvPr/>
        </p:nvSpPr>
        <p:spPr>
          <a:xfrm>
            <a:off x="2595468" y="5831640"/>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Country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Treasury</a:t>
            </a:r>
          </a:p>
        </p:txBody>
      </p:sp>
      <p:sp>
        <p:nvSpPr>
          <p:cNvPr id="14" name="TextBox 13">
            <a:extLst>
              <a:ext uri="{FF2B5EF4-FFF2-40B4-BE49-F238E27FC236}">
                <a16:creationId xmlns:a16="http://schemas.microsoft.com/office/drawing/2014/main" id="{99A78AB3-9063-406A-9023-EADAC4331391}"/>
              </a:ext>
            </a:extLst>
          </p:cNvPr>
          <p:cNvSpPr txBox="1"/>
          <p:nvPr/>
        </p:nvSpPr>
        <p:spPr>
          <a:xfrm>
            <a:off x="776000" y="1062386"/>
            <a:ext cx="10778401" cy="1077218"/>
          </a:xfrm>
          <a:prstGeom prst="rect">
            <a:avLst/>
          </a:prstGeom>
          <a:solidFill>
            <a:schemeClr val="bg2"/>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1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Assumptions</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US Parent has only one CFC, located in Country A. The CFC’s GloBE income, pre-tax tested income and foreign taxable income are $1200, the substance-based income exclusion (SBIE) and net deemed tangible income are $200, and the CFC pays $60 of corporate tax (excl. QDMTT) to Country A at a 5% rate. US parent is not subject to CAMT. The GILTI tax rate is 10.5% (i.e., before 2026).</a:t>
            </a:r>
          </a:p>
        </p:txBody>
      </p:sp>
      <p:cxnSp>
        <p:nvCxnSpPr>
          <p:cNvPr id="16" name="Straight Arrow Connector 15">
            <a:extLst>
              <a:ext uri="{FF2B5EF4-FFF2-40B4-BE49-F238E27FC236}">
                <a16:creationId xmlns:a16="http://schemas.microsoft.com/office/drawing/2014/main" id="{5321A013-D936-4BA3-9398-2C3EC9880940}"/>
              </a:ext>
            </a:extLst>
          </p:cNvPr>
          <p:cNvCxnSpPr>
            <a:stCxn id="5" idx="3"/>
            <a:endCxn id="12" idx="1"/>
          </p:cNvCxnSpPr>
          <p:nvPr/>
        </p:nvCxnSpPr>
        <p:spPr>
          <a:xfrm>
            <a:off x="2195798" y="3837167"/>
            <a:ext cx="512021" cy="597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96381F76-6353-451D-A834-FB371EB2EB29}"/>
              </a:ext>
            </a:extLst>
          </p:cNvPr>
          <p:cNvSpPr txBox="1"/>
          <p:nvPr/>
        </p:nvSpPr>
        <p:spPr>
          <a:xfrm>
            <a:off x="2299997" y="5244740"/>
            <a:ext cx="2097824"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regular tax,</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$46.40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QDMTT</a:t>
            </a:r>
          </a:p>
        </p:txBody>
      </p:sp>
      <p:sp>
        <p:nvSpPr>
          <p:cNvPr id="37" name="Rectangle 36">
            <a:extLst>
              <a:ext uri="{FF2B5EF4-FFF2-40B4-BE49-F238E27FC236}">
                <a16:creationId xmlns:a16="http://schemas.microsoft.com/office/drawing/2014/main" id="{46027E3C-A6FD-4252-A58B-A49E6DF8E112}"/>
              </a:ext>
            </a:extLst>
          </p:cNvPr>
          <p:cNvSpPr/>
          <p:nvPr/>
        </p:nvSpPr>
        <p:spPr>
          <a:xfrm>
            <a:off x="4508239" y="3435241"/>
            <a:ext cx="1408922"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 parent</a:t>
            </a:r>
          </a:p>
        </p:txBody>
      </p:sp>
      <p:sp>
        <p:nvSpPr>
          <p:cNvPr id="38" name="Rectangle 37">
            <a:extLst>
              <a:ext uri="{FF2B5EF4-FFF2-40B4-BE49-F238E27FC236}">
                <a16:creationId xmlns:a16="http://schemas.microsoft.com/office/drawing/2014/main" id="{F93787F3-3D7E-45EE-BFDA-BC82B17AC15A}"/>
              </a:ext>
            </a:extLst>
          </p:cNvPr>
          <p:cNvSpPr/>
          <p:nvPr/>
        </p:nvSpPr>
        <p:spPr>
          <a:xfrm>
            <a:off x="4511348" y="5200993"/>
            <a:ext cx="1408922" cy="920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Country A CFC</a:t>
            </a:r>
          </a:p>
        </p:txBody>
      </p:sp>
      <p:sp>
        <p:nvSpPr>
          <p:cNvPr id="39" name="Trapezoid 38">
            <a:extLst>
              <a:ext uri="{FF2B5EF4-FFF2-40B4-BE49-F238E27FC236}">
                <a16:creationId xmlns:a16="http://schemas.microsoft.com/office/drawing/2014/main" id="{7D637080-A0B4-4BC2-BC1C-77BFD5422767}"/>
              </a:ext>
            </a:extLst>
          </p:cNvPr>
          <p:cNvSpPr/>
          <p:nvPr/>
        </p:nvSpPr>
        <p:spPr>
          <a:xfrm>
            <a:off x="6355699" y="4032402"/>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US Treasury</a:t>
            </a:r>
          </a:p>
        </p:txBody>
      </p:sp>
      <p:sp>
        <p:nvSpPr>
          <p:cNvPr id="40" name="Trapezoid 39">
            <a:extLst>
              <a:ext uri="{FF2B5EF4-FFF2-40B4-BE49-F238E27FC236}">
                <a16:creationId xmlns:a16="http://schemas.microsoft.com/office/drawing/2014/main" id="{929D74B0-84EA-4364-94CB-8B839F51B3B1}"/>
              </a:ext>
            </a:extLst>
          </p:cNvPr>
          <p:cNvSpPr/>
          <p:nvPr/>
        </p:nvSpPr>
        <p:spPr>
          <a:xfrm>
            <a:off x="6321492" y="5834741"/>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Country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Treasury</a:t>
            </a:r>
          </a:p>
        </p:txBody>
      </p:sp>
      <p:cxnSp>
        <p:nvCxnSpPr>
          <p:cNvPr id="41" name="Straight Arrow Connector 40">
            <a:extLst>
              <a:ext uri="{FF2B5EF4-FFF2-40B4-BE49-F238E27FC236}">
                <a16:creationId xmlns:a16="http://schemas.microsoft.com/office/drawing/2014/main" id="{1C7E0B1A-D06B-4DBC-9951-C47EB284DF80}"/>
              </a:ext>
            </a:extLst>
          </p:cNvPr>
          <p:cNvCxnSpPr>
            <a:stCxn id="37" idx="3"/>
            <a:endCxn id="39" idx="1"/>
          </p:cNvCxnSpPr>
          <p:nvPr/>
        </p:nvCxnSpPr>
        <p:spPr>
          <a:xfrm>
            <a:off x="5917161" y="3859784"/>
            <a:ext cx="544674" cy="597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Rectangle 41">
            <a:extLst>
              <a:ext uri="{FF2B5EF4-FFF2-40B4-BE49-F238E27FC236}">
                <a16:creationId xmlns:a16="http://schemas.microsoft.com/office/drawing/2014/main" id="{2E12BB7B-E0C1-4C9C-83AD-EA0D6F6CDD08}"/>
              </a:ext>
            </a:extLst>
          </p:cNvPr>
          <p:cNvSpPr/>
          <p:nvPr/>
        </p:nvSpPr>
        <p:spPr>
          <a:xfrm>
            <a:off x="8212493" y="3403296"/>
            <a:ext cx="1408922"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 parent</a:t>
            </a:r>
          </a:p>
        </p:txBody>
      </p:sp>
      <p:sp>
        <p:nvSpPr>
          <p:cNvPr id="43" name="Rectangle 42">
            <a:extLst>
              <a:ext uri="{FF2B5EF4-FFF2-40B4-BE49-F238E27FC236}">
                <a16:creationId xmlns:a16="http://schemas.microsoft.com/office/drawing/2014/main" id="{F857F3A5-8B0C-4633-B2C1-8BECAEC9F7D0}"/>
              </a:ext>
            </a:extLst>
          </p:cNvPr>
          <p:cNvSpPr/>
          <p:nvPr/>
        </p:nvSpPr>
        <p:spPr>
          <a:xfrm>
            <a:off x="8215602" y="5191665"/>
            <a:ext cx="1408922" cy="920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Country A CFC</a:t>
            </a:r>
          </a:p>
        </p:txBody>
      </p:sp>
      <p:sp>
        <p:nvSpPr>
          <p:cNvPr id="44" name="Trapezoid 43">
            <a:extLst>
              <a:ext uri="{FF2B5EF4-FFF2-40B4-BE49-F238E27FC236}">
                <a16:creationId xmlns:a16="http://schemas.microsoft.com/office/drawing/2014/main" id="{34D77D68-F6A5-495A-A3F4-DCF8F8636AB2}"/>
              </a:ext>
            </a:extLst>
          </p:cNvPr>
          <p:cNvSpPr/>
          <p:nvPr/>
        </p:nvSpPr>
        <p:spPr>
          <a:xfrm>
            <a:off x="10059953" y="4000457"/>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US Treasury</a:t>
            </a:r>
          </a:p>
        </p:txBody>
      </p:sp>
      <p:sp>
        <p:nvSpPr>
          <p:cNvPr id="45" name="Trapezoid 44">
            <a:extLst>
              <a:ext uri="{FF2B5EF4-FFF2-40B4-BE49-F238E27FC236}">
                <a16:creationId xmlns:a16="http://schemas.microsoft.com/office/drawing/2014/main" id="{0CB99ADE-FE50-4192-A360-599BCA5157A4}"/>
              </a:ext>
            </a:extLst>
          </p:cNvPr>
          <p:cNvSpPr/>
          <p:nvPr/>
        </p:nvSpPr>
        <p:spPr>
          <a:xfrm>
            <a:off x="10016414" y="5825413"/>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Country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Treasury</a:t>
            </a:r>
          </a:p>
        </p:txBody>
      </p:sp>
      <p:cxnSp>
        <p:nvCxnSpPr>
          <p:cNvPr id="46" name="Straight Arrow Connector 45">
            <a:extLst>
              <a:ext uri="{FF2B5EF4-FFF2-40B4-BE49-F238E27FC236}">
                <a16:creationId xmlns:a16="http://schemas.microsoft.com/office/drawing/2014/main" id="{4221A7EF-D689-4D59-9EDF-A5B124F360F3}"/>
              </a:ext>
            </a:extLst>
          </p:cNvPr>
          <p:cNvCxnSpPr>
            <a:cxnSpLocks/>
            <a:endCxn id="45" idx="1"/>
          </p:cNvCxnSpPr>
          <p:nvPr/>
        </p:nvCxnSpPr>
        <p:spPr>
          <a:xfrm>
            <a:off x="9621415" y="5628647"/>
            <a:ext cx="501135" cy="6213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77F8DB86-CB17-4115-BA6B-0BE26DF73645}"/>
              </a:ext>
            </a:extLst>
          </p:cNvPr>
          <p:cNvSpPr txBox="1"/>
          <p:nvPr/>
        </p:nvSpPr>
        <p:spPr>
          <a:xfrm>
            <a:off x="776001" y="2258006"/>
            <a:ext cx="3621820" cy="107721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Case 1. GILTI comes before QDMTT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and FTC </a:t>
            </a:r>
            <a:r>
              <a:rPr kumimoji="0" lang="en-US" sz="1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is not </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allowed for QDMTT</a:t>
            </a:r>
            <a:b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srgbClr val="FF0000"/>
                </a:solidFill>
                <a:effectLst/>
                <a:highlight>
                  <a:srgbClr val="FFFF00"/>
                </a:highlight>
                <a:uLnTx/>
                <a:uFillTx/>
                <a:latin typeface="Georgia" panose="02040502050405020303" pitchFamily="18" charset="0"/>
                <a:ea typeface="+mn-ea"/>
                <a:cs typeface="+mn-cs"/>
              </a:rPr>
              <a:t>Total tax on Country A income= $170.72, 14.2% ETR</a:t>
            </a:r>
          </a:p>
        </p:txBody>
      </p:sp>
      <p:cxnSp>
        <p:nvCxnSpPr>
          <p:cNvPr id="47" name="Straight Arrow Connector 46">
            <a:extLst>
              <a:ext uri="{FF2B5EF4-FFF2-40B4-BE49-F238E27FC236}">
                <a16:creationId xmlns:a16="http://schemas.microsoft.com/office/drawing/2014/main" id="{4ED75DE3-8FB0-4214-B975-E384096F1F16}"/>
              </a:ext>
            </a:extLst>
          </p:cNvPr>
          <p:cNvCxnSpPr>
            <a:cxnSpLocks/>
            <a:stCxn id="6" idx="3"/>
            <a:endCxn id="13" idx="1"/>
          </p:cNvCxnSpPr>
          <p:nvPr/>
        </p:nvCxnSpPr>
        <p:spPr>
          <a:xfrm>
            <a:off x="2198907" y="5661305"/>
            <a:ext cx="502697" cy="5948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8" name="TextBox 47">
            <a:extLst>
              <a:ext uri="{FF2B5EF4-FFF2-40B4-BE49-F238E27FC236}">
                <a16:creationId xmlns:a16="http://schemas.microsoft.com/office/drawing/2014/main" id="{E80CBFCD-0D76-4D71-A84D-B7389AB0D7ED}"/>
              </a:ext>
            </a:extLst>
          </p:cNvPr>
          <p:cNvSpPr txBox="1"/>
          <p:nvPr/>
        </p:nvSpPr>
        <p:spPr>
          <a:xfrm>
            <a:off x="2530149" y="3620588"/>
            <a:ext cx="152127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$64.32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GILTI tax</a:t>
            </a:r>
          </a:p>
        </p:txBody>
      </p:sp>
      <p:sp>
        <p:nvSpPr>
          <p:cNvPr id="49" name="TextBox 48">
            <a:extLst>
              <a:ext uri="{FF2B5EF4-FFF2-40B4-BE49-F238E27FC236}">
                <a16:creationId xmlns:a16="http://schemas.microsoft.com/office/drawing/2014/main" id="{F51F607A-E495-4A5F-8032-265495A0147A}"/>
              </a:ext>
            </a:extLst>
          </p:cNvPr>
          <p:cNvSpPr txBox="1"/>
          <p:nvPr/>
        </p:nvSpPr>
        <p:spPr>
          <a:xfrm>
            <a:off x="4508239" y="2265068"/>
            <a:ext cx="3374571" cy="107721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Case 2. GILTI comes after QDMTT</a:t>
            </a:r>
            <a:b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and FTC </a:t>
            </a:r>
            <a:r>
              <a:rPr kumimoji="0" lang="en-US" sz="1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is </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allowed for QDMTT</a:t>
            </a:r>
            <a:b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srgbClr val="FF0000"/>
                </a:solidFill>
                <a:effectLst/>
                <a:highlight>
                  <a:srgbClr val="FFFF00"/>
                </a:highlight>
                <a:uLnTx/>
                <a:uFillTx/>
                <a:latin typeface="Georgia" panose="02040502050405020303" pitchFamily="18" charset="0"/>
                <a:ea typeface="+mn-ea"/>
                <a:cs typeface="+mn-cs"/>
              </a:rPr>
              <a:t>Total tax on Country A income=$160, 13.3% ETR</a:t>
            </a:r>
          </a:p>
        </p:txBody>
      </p:sp>
      <p:sp>
        <p:nvSpPr>
          <p:cNvPr id="50" name="TextBox 49">
            <a:extLst>
              <a:ext uri="{FF2B5EF4-FFF2-40B4-BE49-F238E27FC236}">
                <a16:creationId xmlns:a16="http://schemas.microsoft.com/office/drawing/2014/main" id="{46C9A86F-31AA-4501-AF79-BE52B6CDFE75}"/>
              </a:ext>
            </a:extLst>
          </p:cNvPr>
          <p:cNvSpPr txBox="1"/>
          <p:nvPr/>
        </p:nvSpPr>
        <p:spPr>
          <a:xfrm>
            <a:off x="7882810" y="2251784"/>
            <a:ext cx="3671591" cy="107721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Case 3. GILTI comes after QDMTT </a:t>
            </a:r>
            <a:b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and FTC </a:t>
            </a:r>
            <a:r>
              <a:rPr kumimoji="0" lang="en-US" sz="1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is not</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allowed for QDMTT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highlight>
                  <a:srgbClr val="FFFF00"/>
                </a:highlight>
                <a:uLnTx/>
                <a:uFillTx/>
                <a:latin typeface="Georgia" panose="02040502050405020303" pitchFamily="18" charset="0"/>
                <a:ea typeface="+mn-ea"/>
                <a:cs typeface="+mn-cs"/>
              </a:rPr>
              <a:t>Total tax on Country A income=$224.32, 18.7% ETR</a:t>
            </a:r>
          </a:p>
        </p:txBody>
      </p:sp>
      <p:cxnSp>
        <p:nvCxnSpPr>
          <p:cNvPr id="51" name="Straight Arrow Connector 50">
            <a:extLst>
              <a:ext uri="{FF2B5EF4-FFF2-40B4-BE49-F238E27FC236}">
                <a16:creationId xmlns:a16="http://schemas.microsoft.com/office/drawing/2014/main" id="{66FF5208-CE99-4CFE-B07B-DD8F8D9F7B21}"/>
              </a:ext>
            </a:extLst>
          </p:cNvPr>
          <p:cNvCxnSpPr>
            <a:cxnSpLocks/>
            <a:stCxn id="38" idx="3"/>
            <a:endCxn id="40" idx="1"/>
          </p:cNvCxnSpPr>
          <p:nvPr/>
        </p:nvCxnSpPr>
        <p:spPr>
          <a:xfrm>
            <a:off x="5920270" y="5661305"/>
            <a:ext cx="507358" cy="5979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2" name="TextBox 51">
            <a:extLst>
              <a:ext uri="{FF2B5EF4-FFF2-40B4-BE49-F238E27FC236}">
                <a16:creationId xmlns:a16="http://schemas.microsoft.com/office/drawing/2014/main" id="{4E260B25-FA94-4CC2-A840-4F9BFB73946C}"/>
              </a:ext>
            </a:extLst>
          </p:cNvPr>
          <p:cNvSpPr txBox="1"/>
          <p:nvPr/>
        </p:nvSpPr>
        <p:spPr>
          <a:xfrm>
            <a:off x="6103772" y="5227337"/>
            <a:ext cx="20107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regular tax,</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$100</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QDMTT</a:t>
            </a:r>
          </a:p>
        </p:txBody>
      </p:sp>
      <p:sp>
        <p:nvSpPr>
          <p:cNvPr id="53" name="TextBox 52">
            <a:extLst>
              <a:ext uri="{FF2B5EF4-FFF2-40B4-BE49-F238E27FC236}">
                <a16:creationId xmlns:a16="http://schemas.microsoft.com/office/drawing/2014/main" id="{8DD03B99-DA97-40F0-B466-4E76CCA97303}"/>
              </a:ext>
            </a:extLst>
          </p:cNvPr>
          <p:cNvSpPr txBox="1"/>
          <p:nvPr/>
        </p:nvSpPr>
        <p:spPr>
          <a:xfrm>
            <a:off x="6246841" y="3623725"/>
            <a:ext cx="1579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GILTI tax</a:t>
            </a:r>
          </a:p>
        </p:txBody>
      </p:sp>
      <p:sp>
        <p:nvSpPr>
          <p:cNvPr id="54" name="TextBox 53">
            <a:extLst>
              <a:ext uri="{FF2B5EF4-FFF2-40B4-BE49-F238E27FC236}">
                <a16:creationId xmlns:a16="http://schemas.microsoft.com/office/drawing/2014/main" id="{E87119E6-AADB-46C7-93DD-BC237E215A70}"/>
              </a:ext>
            </a:extLst>
          </p:cNvPr>
          <p:cNvSpPr txBox="1"/>
          <p:nvPr/>
        </p:nvSpPr>
        <p:spPr>
          <a:xfrm>
            <a:off x="9876449" y="5211975"/>
            <a:ext cx="20189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regular tax,</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$100</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QDMTT</a:t>
            </a:r>
          </a:p>
        </p:txBody>
      </p:sp>
      <p:sp>
        <p:nvSpPr>
          <p:cNvPr id="56" name="TextBox 55">
            <a:extLst>
              <a:ext uri="{FF2B5EF4-FFF2-40B4-BE49-F238E27FC236}">
                <a16:creationId xmlns:a16="http://schemas.microsoft.com/office/drawing/2014/main" id="{DEC9C08A-321B-46FF-87DD-775B86B4B547}"/>
              </a:ext>
            </a:extLst>
          </p:cNvPr>
          <p:cNvSpPr txBox="1"/>
          <p:nvPr/>
        </p:nvSpPr>
        <p:spPr>
          <a:xfrm>
            <a:off x="9898222" y="3616865"/>
            <a:ext cx="1579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$64.32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GILTI tax</a:t>
            </a:r>
          </a:p>
        </p:txBody>
      </p:sp>
      <p:cxnSp>
        <p:nvCxnSpPr>
          <p:cNvPr id="57" name="Straight Arrow Connector 56">
            <a:extLst>
              <a:ext uri="{FF2B5EF4-FFF2-40B4-BE49-F238E27FC236}">
                <a16:creationId xmlns:a16="http://schemas.microsoft.com/office/drawing/2014/main" id="{BD9188A7-D1F0-46FA-B8BF-32CCA419243B}"/>
              </a:ext>
            </a:extLst>
          </p:cNvPr>
          <p:cNvCxnSpPr/>
          <p:nvPr/>
        </p:nvCxnSpPr>
        <p:spPr>
          <a:xfrm>
            <a:off x="9633854" y="3774964"/>
            <a:ext cx="544674" cy="597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3" name="TextBox 32">
            <a:extLst>
              <a:ext uri="{FF2B5EF4-FFF2-40B4-BE49-F238E27FC236}">
                <a16:creationId xmlns:a16="http://schemas.microsoft.com/office/drawing/2014/main" id="{86CDAEA8-7D82-4A0C-B899-A7D3686F91F6}"/>
              </a:ext>
            </a:extLst>
          </p:cNvPr>
          <p:cNvSpPr txBox="1"/>
          <p:nvPr/>
        </p:nvSpPr>
        <p:spPr>
          <a:xfrm>
            <a:off x="711200" y="6477003"/>
            <a:ext cx="3454400" cy="152401"/>
          </a:xfrm>
          <a:prstGeom prst="rect">
            <a:avLst/>
          </a:prstGeom>
          <a:noFill/>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PwC</a:t>
            </a:r>
          </a:p>
        </p:txBody>
      </p:sp>
      <p:cxnSp>
        <p:nvCxnSpPr>
          <p:cNvPr id="34" name="Shape 14">
            <a:extLst>
              <a:ext uri="{FF2B5EF4-FFF2-40B4-BE49-F238E27FC236}">
                <a16:creationId xmlns:a16="http://schemas.microsoft.com/office/drawing/2014/main" id="{F38DA272-5D6A-475F-998E-38DFF306F052}"/>
              </a:ext>
            </a:extLst>
          </p:cNvPr>
          <p:cNvCxnSpPr/>
          <p:nvPr/>
        </p:nvCxnSpPr>
        <p:spPr>
          <a:xfrm rot="5400000" flipH="1" flipV="1">
            <a:off x="5918203" y="-4953000"/>
            <a:ext cx="152399" cy="10972800"/>
          </a:xfrm>
          <a:prstGeom prst="bentConnector2">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2740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E08F-2BD3-4080-A1E4-81C03AD1F43D}"/>
              </a:ext>
            </a:extLst>
          </p:cNvPr>
          <p:cNvSpPr>
            <a:spLocks noGrp="1"/>
          </p:cNvSpPr>
          <p:nvPr>
            <p:ph type="title"/>
          </p:nvPr>
        </p:nvSpPr>
        <p:spPr/>
        <p:txBody>
          <a:bodyPr>
            <a:normAutofit/>
          </a:bodyPr>
          <a:lstStyle/>
          <a:p>
            <a:r>
              <a:rPr lang="en-US" sz="2400" b="1" i="1" dirty="0">
                <a:latin typeface="Georgia" panose="02040502050405020303" pitchFamily="18" charset="0"/>
              </a:rPr>
              <a:t>Conclusions: GILTI ordering rules</a:t>
            </a:r>
          </a:p>
        </p:txBody>
      </p:sp>
      <p:sp>
        <p:nvSpPr>
          <p:cNvPr id="3" name="Content Placeholder 2">
            <a:extLst>
              <a:ext uri="{FF2B5EF4-FFF2-40B4-BE49-F238E27FC236}">
                <a16:creationId xmlns:a16="http://schemas.microsoft.com/office/drawing/2014/main" id="{5B4B83A5-E140-4075-84C2-73B38AA7849D}"/>
              </a:ext>
            </a:extLst>
          </p:cNvPr>
          <p:cNvSpPr>
            <a:spLocks noGrp="1"/>
          </p:cNvSpPr>
          <p:nvPr>
            <p:ph sz="quarter" idx="15"/>
          </p:nvPr>
        </p:nvSpPr>
        <p:spPr/>
        <p:txBody>
          <a:bodyPr vert="horz" lIns="91440" tIns="45720" rIns="91440" bIns="45720" rtlCol="0" anchor="t">
            <a:normAutofit/>
          </a:bodyPr>
          <a:lstStyle/>
          <a:p>
            <a:pPr lvl="1"/>
            <a:r>
              <a:rPr lang="en-US" dirty="0">
                <a:latin typeface="Georgia" panose="02040502050405020303" pitchFamily="18" charset="0"/>
              </a:rPr>
              <a:t>If the same foreign income is taxed under both GILTI and a foreign QDMTT -- with neither allowing a credit for the other -- then double taxation will occur, putting in-scope US MNCs at a competitive disadvantage.</a:t>
            </a:r>
          </a:p>
          <a:p>
            <a:pPr lvl="1"/>
            <a:r>
              <a:rPr lang="en-US" dirty="0">
                <a:latin typeface="Georgia" panose="02040502050405020303" pitchFamily="18" charset="0"/>
              </a:rPr>
              <a:t>If double taxation is to be avoided, either the US must provide an FTC for GILTI or other countries must calculate QDMTT top-up tax taking GILTI into account.</a:t>
            </a:r>
          </a:p>
          <a:p>
            <a:pPr lvl="1"/>
            <a:r>
              <a:rPr lang="en-US" dirty="0">
                <a:latin typeface="Georgia" panose="02040502050405020303" pitchFamily="18" charset="0"/>
              </a:rPr>
              <a:t>The ordering rule for GILTI and QDMTTs affects the total tax paid by US MNCs on foreign income and the share of revenues that go to the US. </a:t>
            </a:r>
          </a:p>
          <a:p>
            <a:pPr lvl="2"/>
            <a:r>
              <a:rPr lang="en-US" dirty="0">
                <a:latin typeface="Georgia" panose="02040502050405020303" pitchFamily="18" charset="0"/>
              </a:rPr>
              <a:t>The US Treasury benefits if GILTI comes before QDMTTs.</a:t>
            </a:r>
          </a:p>
          <a:p>
            <a:pPr lvl="2"/>
            <a:r>
              <a:rPr lang="en-US" dirty="0">
                <a:latin typeface="Georgia" panose="02040502050405020303" pitchFamily="18" charset="0"/>
              </a:rPr>
              <a:t>Depending on the precise facts, US MNCs may be somewhat better off if GILTI comes before QDMTTs or GILTI comes after QDMTTs and the US provides a FTC for QDMTTs in the GILTI computation.  </a:t>
            </a:r>
          </a:p>
          <a:p>
            <a:pPr lvl="2"/>
            <a:endParaRPr lang="en-US" i="1"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CA23CACC-844E-4CB1-9C3C-B6CF8145E4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22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640080" y="325369"/>
            <a:ext cx="4368602" cy="1956841"/>
          </a:xfrm>
        </p:spPr>
        <p:txBody>
          <a:bodyPr vert="horz" lIns="91440" tIns="45720" rIns="91440" bIns="45720" rtlCol="0" anchor="b">
            <a:normAutofit/>
          </a:bodyPr>
          <a:lstStyle/>
          <a:p>
            <a:r>
              <a:rPr lang="en-US" altLang="en-GB" sz="5400" dirty="0"/>
              <a:t>Pillar 1 Primer</a:t>
            </a:r>
            <a:endParaRPr lang="en-US" sz="5400" dirty="0"/>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4294967295"/>
          </p:nvPr>
        </p:nvSpPr>
        <p:spPr>
          <a:xfrm>
            <a:off x="640080" y="2872899"/>
            <a:ext cx="5110639" cy="3320668"/>
          </a:xfrm>
        </p:spPr>
        <p:txBody>
          <a:bodyPr vert="horz" lIns="91440" tIns="45720" rIns="91440" bIns="45720" rtlCol="0">
            <a:normAutofit fontScale="92500" lnSpcReduction="10000"/>
          </a:bodyPr>
          <a:lstStyle/>
          <a:p>
            <a:pPr marL="354965">
              <a:spcBef>
                <a:spcPts val="100"/>
              </a:spcBef>
              <a:buClr>
                <a:srgbClr val="009FDD"/>
              </a:buClr>
              <a:buSzPct val="88636"/>
              <a:tabLst>
                <a:tab pos="354965" algn="l"/>
                <a:tab pos="355600" algn="l"/>
              </a:tabLst>
            </a:pPr>
            <a:r>
              <a:rPr lang="en-US" sz="3600" dirty="0"/>
              <a:t>How did we get here?</a:t>
            </a:r>
          </a:p>
          <a:p>
            <a:pPr marL="354965">
              <a:spcBef>
                <a:spcPts val="100"/>
              </a:spcBef>
              <a:buClr>
                <a:srgbClr val="009FDD"/>
              </a:buClr>
              <a:buSzPct val="88636"/>
              <a:tabLst>
                <a:tab pos="354965" algn="l"/>
                <a:tab pos="355600" algn="l"/>
              </a:tabLst>
            </a:pPr>
            <a:r>
              <a:rPr lang="en-US" sz="3600" dirty="0"/>
              <a:t>Where are we now?</a:t>
            </a:r>
          </a:p>
          <a:p>
            <a:pPr marL="354965">
              <a:spcBef>
                <a:spcPts val="100"/>
              </a:spcBef>
              <a:buClr>
                <a:srgbClr val="009FDD"/>
              </a:buClr>
              <a:buSzPct val="88636"/>
              <a:tabLst>
                <a:tab pos="354965" algn="l"/>
                <a:tab pos="355600" algn="l"/>
              </a:tabLst>
            </a:pPr>
            <a:r>
              <a:rPr lang="en-US" sz="3600" dirty="0"/>
              <a:t>Where are we going?</a:t>
            </a:r>
          </a:p>
          <a:p>
            <a:pPr marL="354965">
              <a:spcBef>
                <a:spcPts val="100"/>
              </a:spcBef>
              <a:buClr>
                <a:srgbClr val="009FDD"/>
              </a:buClr>
              <a:buSzPct val="88636"/>
              <a:tabLst>
                <a:tab pos="354965" algn="l"/>
                <a:tab pos="355600" algn="l"/>
              </a:tabLst>
            </a:pPr>
            <a:r>
              <a:rPr lang="en-US" sz="3600" dirty="0"/>
              <a:t>Why 2 pillars?</a:t>
            </a:r>
          </a:p>
          <a:p>
            <a:pPr marL="354965">
              <a:spcBef>
                <a:spcPts val="100"/>
              </a:spcBef>
              <a:buClr>
                <a:srgbClr val="009FDD"/>
              </a:buClr>
              <a:buSzPct val="88636"/>
              <a:tabLst>
                <a:tab pos="354965" algn="l"/>
                <a:tab pos="355600" algn="l"/>
              </a:tabLst>
            </a:pPr>
            <a:r>
              <a:rPr lang="en-US" sz="3600" dirty="0"/>
              <a:t>What’s Amount A?</a:t>
            </a:r>
          </a:p>
          <a:p>
            <a:pPr marL="354965">
              <a:spcBef>
                <a:spcPts val="100"/>
              </a:spcBef>
              <a:buClr>
                <a:srgbClr val="009FDD"/>
              </a:buClr>
              <a:buSzPct val="88636"/>
              <a:tabLst>
                <a:tab pos="354965" algn="l"/>
                <a:tab pos="355600" algn="l"/>
              </a:tabLst>
            </a:pPr>
            <a:r>
              <a:rPr lang="en-US" sz="3600" dirty="0"/>
              <a:t>What’s Amount B?</a:t>
            </a:r>
          </a:p>
          <a:p>
            <a:pPr marL="354965">
              <a:spcBef>
                <a:spcPts val="100"/>
              </a:spcBef>
              <a:buClr>
                <a:srgbClr val="009FDD"/>
              </a:buClr>
              <a:buSzPct val="88636"/>
              <a:tabLst>
                <a:tab pos="354965" algn="l"/>
                <a:tab pos="355600" algn="l"/>
              </a:tabLst>
            </a:pPr>
            <a:r>
              <a:rPr lang="en-US" sz="3600" dirty="0"/>
              <a:t>How do they fit together?</a:t>
            </a:r>
          </a:p>
          <a:p>
            <a:pPr marL="12065">
              <a:spcBef>
                <a:spcPts val="100"/>
              </a:spcBef>
              <a:buClr>
                <a:srgbClr val="009FDD"/>
              </a:buClr>
              <a:buSzPct val="88636"/>
              <a:tabLst>
                <a:tab pos="354965" algn="l"/>
                <a:tab pos="355600" algn="l"/>
              </a:tabLst>
            </a:pPr>
            <a:endParaRPr lang="en-US" sz="2200" dirty="0"/>
          </a:p>
          <a:p>
            <a:endParaRPr lang="en-US" sz="2200" dirty="0"/>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C5309809-DFB2-4043-AC2E-1E2E27697E16}" type="slidenum">
              <a:rPr lang="en-US">
                <a:solidFill>
                  <a:srgbClr val="FFFFFF"/>
                </a:solidFill>
                <a:latin typeface="Calibri" panose="020F0502020204030204"/>
              </a:rPr>
              <a:pPr>
                <a:spcAft>
                  <a:spcPts val="600"/>
                </a:spcAft>
                <a:defRPr/>
              </a:pPr>
              <a:t>6</a:t>
            </a:fld>
            <a:endParaRPr lang="en-US" dirty="0">
              <a:solidFill>
                <a:srgbClr val="FFFFFF"/>
              </a:solidFill>
              <a:latin typeface="Calibri" panose="020F0502020204030204"/>
            </a:endParaRPr>
          </a:p>
        </p:txBody>
      </p:sp>
      <p:pic>
        <p:nvPicPr>
          <p:cNvPr id="10" name="Picture 9">
            <a:extLst>
              <a:ext uri="{FF2B5EF4-FFF2-40B4-BE49-F238E27FC236}">
                <a16:creationId xmlns:a16="http://schemas.microsoft.com/office/drawing/2014/main" id="{F63B7DD3-EF1A-A433-FB9F-AB0BEBF2C5AE}"/>
              </a:ext>
            </a:extLst>
          </p:cNvPr>
          <p:cNvPicPr>
            <a:picLocks noChangeAspect="1"/>
          </p:cNvPicPr>
          <p:nvPr/>
        </p:nvPicPr>
        <p:blipFill>
          <a:blip r:embed="rId3"/>
          <a:stretch>
            <a:fillRect/>
          </a:stretch>
        </p:blipFill>
        <p:spPr>
          <a:xfrm>
            <a:off x="5587272" y="1364621"/>
            <a:ext cx="5829300" cy="3931105"/>
          </a:xfrm>
          <a:prstGeom prst="rect">
            <a:avLst/>
          </a:prstGeom>
        </p:spPr>
      </p:pic>
    </p:spTree>
    <p:extLst>
      <p:ext uri="{BB962C8B-B14F-4D97-AF65-F5344CB8AC3E}">
        <p14:creationId xmlns:p14="http://schemas.microsoft.com/office/powerpoint/2010/main" val="20798560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3518-4B2C-4C78-88D4-311DE0850B66}"/>
              </a:ext>
            </a:extLst>
          </p:cNvPr>
          <p:cNvSpPr>
            <a:spLocks noGrp="1"/>
          </p:cNvSpPr>
          <p:nvPr>
            <p:ph type="title"/>
          </p:nvPr>
        </p:nvSpPr>
        <p:spPr/>
        <p:txBody>
          <a:bodyPr>
            <a:normAutofit/>
          </a:bodyPr>
          <a:lstStyle/>
          <a:p>
            <a:r>
              <a:rPr lang="en-US" sz="2400" b="1" i="1" dirty="0">
                <a:latin typeface="Georgia" panose="02040502050405020303" pitchFamily="18" charset="0"/>
              </a:rPr>
              <a:t>Effect on US Tax Incentives</a:t>
            </a:r>
            <a:endParaRPr lang="en-US" dirty="0"/>
          </a:p>
        </p:txBody>
      </p:sp>
      <p:sp>
        <p:nvSpPr>
          <p:cNvPr id="3" name="Content Placeholder 2">
            <a:extLst>
              <a:ext uri="{FF2B5EF4-FFF2-40B4-BE49-F238E27FC236}">
                <a16:creationId xmlns:a16="http://schemas.microsoft.com/office/drawing/2014/main" id="{8A772AF7-1671-43C6-A7BF-9B92ADF0CB1A}"/>
              </a:ext>
            </a:extLst>
          </p:cNvPr>
          <p:cNvSpPr>
            <a:spLocks noGrp="1"/>
          </p:cNvSpPr>
          <p:nvPr>
            <p:ph sz="quarter" idx="15"/>
          </p:nvPr>
        </p:nvSpPr>
        <p:spPr/>
        <p:txBody>
          <a:bodyPr vert="horz" lIns="91440" tIns="45720" rIns="91440" bIns="45720" rtlCol="0" anchor="t">
            <a:noAutofit/>
          </a:bodyPr>
          <a:lstStyle/>
          <a:p>
            <a:pPr lvl="1">
              <a:spcAft>
                <a:spcPts val="600"/>
              </a:spcAft>
            </a:pPr>
            <a:r>
              <a:rPr lang="en-US" dirty="0">
                <a:latin typeface="Georgia" panose="02040502050405020303" pitchFamily="18" charset="0"/>
              </a:rPr>
              <a:t>Under the UTPR, countries that adopt Pillar Two will impose tax on the </a:t>
            </a:r>
            <a:r>
              <a:rPr lang="en-US" u="sng" dirty="0">
                <a:latin typeface="Georgia" panose="02040502050405020303" pitchFamily="18" charset="0"/>
              </a:rPr>
              <a:t>US</a:t>
            </a:r>
            <a:r>
              <a:rPr lang="en-US" dirty="0">
                <a:latin typeface="Georgia" panose="02040502050405020303" pitchFamily="18" charset="0"/>
              </a:rPr>
              <a:t> income of a </a:t>
            </a:r>
            <a:r>
              <a:rPr lang="en-US" u="sng" dirty="0">
                <a:latin typeface="Georgia" panose="02040502050405020303" pitchFamily="18" charset="0"/>
              </a:rPr>
              <a:t>US</a:t>
            </a:r>
            <a:r>
              <a:rPr lang="en-US" dirty="0">
                <a:latin typeface="Georgia" panose="02040502050405020303" pitchFamily="18" charset="0"/>
              </a:rPr>
              <a:t> MNC if general business credits (e.g., the R&amp;D credit) or other US tax incentives reduce its effective tax rate to less than 15% - thereby usurping the exclusive US right to tax the domestic income of US companies.</a:t>
            </a:r>
          </a:p>
          <a:p>
            <a:pPr lvl="2">
              <a:spcAft>
                <a:spcPts val="600"/>
              </a:spcAft>
            </a:pPr>
            <a:r>
              <a:rPr lang="en-US" dirty="0">
                <a:latin typeface="Georgia" panose="02040502050405020303" pitchFamily="18" charset="0"/>
              </a:rPr>
              <a:t>Because of certain uniquely unfavorable aspects of the Pillar Two rules, notably the “cap” on deferred taxes at 15% and the inability to utilize deferred tax accounting with respect to tax credits, US MNCs can commonly end up in this fact pattern (even if their GAAP ETR on their US operations is significantly higher than 15%).  </a:t>
            </a:r>
            <a:endParaRPr lang="en-US" dirty="0">
              <a:latin typeface="Georgia" panose="02040502050405020303" pitchFamily="18" charset="0"/>
              <a:cs typeface="Calibri"/>
            </a:endParaRPr>
          </a:p>
          <a:p>
            <a:pPr lvl="1">
              <a:spcAft>
                <a:spcPts val="600"/>
              </a:spcAft>
            </a:pPr>
            <a:r>
              <a:rPr lang="en-US" dirty="0">
                <a:latin typeface="Georgia" panose="02040502050405020303" pitchFamily="18" charset="0"/>
                <a:cs typeface="Calibri"/>
              </a:rPr>
              <a:t>The UTPR would undercut many bipartisan and long-standing tax incentives adopted by Congress to strengthen the US economy  and to achieve social, economic, and environmental objectives.</a:t>
            </a:r>
            <a:endParaRPr lang="en-US" dirty="0">
              <a:latin typeface="Georgia" panose="02040502050405020303" pitchFamily="18" charset="0"/>
              <a:ea typeface="+mn-lt"/>
              <a:cs typeface="+mn-lt"/>
            </a:endParaRPr>
          </a:p>
          <a:p>
            <a:pPr lvl="2">
              <a:spcAft>
                <a:spcPts val="600"/>
              </a:spcAft>
              <a:buFont typeface="Calibri" panose="020B0604020202020204" pitchFamily="34" charset="0"/>
              <a:buChar char="─"/>
            </a:pPr>
            <a:r>
              <a:rPr lang="en-US" dirty="0">
                <a:latin typeface="Georgia" panose="02040502050405020303" pitchFamily="18" charset="0"/>
                <a:cs typeface="Calibri"/>
              </a:rPr>
              <a:t>Affected tax incentives include those for domestic R&amp;D, renewable energy, affordable housing, disadvantaged workers, distressed communities, high-value exports (FDII), and state and local government bonds.</a:t>
            </a:r>
            <a:endParaRPr lang="en-US" dirty="0">
              <a:latin typeface="Georgia" panose="02040502050405020303" pitchFamily="18" charset="0"/>
              <a:ea typeface="+mn-lt"/>
              <a:cs typeface="+mn-lt"/>
            </a:endParaRPr>
          </a:p>
          <a:p>
            <a:pPr lvl="2">
              <a:spcAft>
                <a:spcPts val="600"/>
              </a:spcAft>
              <a:buFont typeface="Calibri" panose="020B0604020202020204" pitchFamily="34" charset="0"/>
              <a:buChar char="─"/>
            </a:pPr>
            <a:r>
              <a:rPr lang="en-US" dirty="0">
                <a:latin typeface="Georgia" panose="02040502050405020303" pitchFamily="18" charset="0"/>
                <a:cs typeface="Calibri"/>
              </a:rPr>
              <a:t>Companies subject to UTPR would be expected to reduce or eliminate the incentivized activities that are the target of the UTPR. If these activities were to continue, the tax benefit would go to foreign treasuries, not to US companies as intended.</a:t>
            </a:r>
            <a:endParaRPr lang="en-US" dirty="0">
              <a:latin typeface="Georgia" panose="02040502050405020303" pitchFamily="18" charset="0"/>
              <a:ea typeface="+mn-lt"/>
              <a:cs typeface="+mn-lt"/>
            </a:endParaRPr>
          </a:p>
          <a:p>
            <a:pPr>
              <a:spcAft>
                <a:spcPts val="600"/>
              </a:spcAft>
            </a:pPr>
            <a:endParaRPr lang="en-US" dirty="0">
              <a:latin typeface="Georgia" panose="02040502050405020303" pitchFamily="18" charset="0"/>
              <a:cs typeface="Calibri"/>
            </a:endParaRPr>
          </a:p>
        </p:txBody>
      </p:sp>
      <p:sp>
        <p:nvSpPr>
          <p:cNvPr id="4" name="Slide Number Placeholder 3">
            <a:extLst>
              <a:ext uri="{FF2B5EF4-FFF2-40B4-BE49-F238E27FC236}">
                <a16:creationId xmlns:a16="http://schemas.microsoft.com/office/drawing/2014/main" id="{897FD14F-D80B-43A5-8D37-AD4D5DD7E4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28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1928-6455-4941-8771-ED90745C81C8}"/>
              </a:ext>
            </a:extLst>
          </p:cNvPr>
          <p:cNvSpPr>
            <a:spLocks noGrp="1"/>
          </p:cNvSpPr>
          <p:nvPr>
            <p:ph type="title"/>
          </p:nvPr>
        </p:nvSpPr>
        <p:spPr/>
        <p:txBody>
          <a:bodyPr>
            <a:normAutofit/>
          </a:bodyPr>
          <a:lstStyle/>
          <a:p>
            <a:r>
              <a:rPr lang="en-US" sz="2400" b="1" i="1" dirty="0">
                <a:latin typeface="Georgia" panose="02040502050405020303" pitchFamily="18" charset="0"/>
              </a:rPr>
              <a:t>Example: Loss of US R&amp;D Credit Due to UTPR </a:t>
            </a:r>
          </a:p>
        </p:txBody>
      </p:sp>
      <p:sp>
        <p:nvSpPr>
          <p:cNvPr id="3" name="Content Placeholder 2">
            <a:extLst>
              <a:ext uri="{FF2B5EF4-FFF2-40B4-BE49-F238E27FC236}">
                <a16:creationId xmlns:a16="http://schemas.microsoft.com/office/drawing/2014/main" id="{BBA5AE82-B64F-4406-BD78-27C487797775}"/>
              </a:ext>
            </a:extLst>
          </p:cNvPr>
          <p:cNvSpPr>
            <a:spLocks noGrp="1"/>
          </p:cNvSpPr>
          <p:nvPr>
            <p:ph sz="quarter" idx="15"/>
          </p:nvPr>
        </p:nvSpPr>
        <p:spPr>
          <a:xfrm>
            <a:off x="711200" y="1600200"/>
            <a:ext cx="10769600" cy="5029200"/>
          </a:xfrm>
        </p:spPr>
        <p:txBody>
          <a:bodyPr vert="horz" lIns="91440" tIns="45720" rIns="91440" bIns="45720" rtlCol="0" anchor="t">
            <a:normAutofit fontScale="92500" lnSpcReduction="10000"/>
          </a:bodyPr>
          <a:lstStyle/>
          <a:p>
            <a:pPr marL="0" lvl="1" indent="0">
              <a:buNone/>
            </a:pPr>
            <a:r>
              <a:rPr lang="en-US" dirty="0">
                <a:latin typeface="Georgia" panose="02040502050405020303" pitchFamily="18" charset="0"/>
              </a:rPr>
              <a:t>The following example illustrates how the benefit of the R&amp;D tax credit may be nullified under the EU Directive. Other credits, like those for affordable housing, would be similarly affected.</a:t>
            </a:r>
          </a:p>
          <a:p>
            <a:pPr lvl="1"/>
            <a:r>
              <a:rPr lang="en-US" dirty="0">
                <a:latin typeface="Georgia" panose="02040502050405020303" pitchFamily="18" charset="0"/>
              </a:rPr>
              <a:t>An in-scope US company operates only in the US and France.</a:t>
            </a:r>
            <a:endParaRPr lang="en-US" dirty="0">
              <a:latin typeface="Georgia" panose="02040502050405020303" pitchFamily="18" charset="0"/>
              <a:cs typeface="Calibri"/>
            </a:endParaRPr>
          </a:p>
          <a:p>
            <a:pPr lvl="1"/>
            <a:r>
              <a:rPr lang="en-US" dirty="0">
                <a:latin typeface="Georgia" panose="02040502050405020303" pitchFamily="18" charset="0"/>
              </a:rPr>
              <a:t>The US company has net US book income of $600M and a substance-based income exclusion (SBIE) of $100M (5% of US tangible assets and payroll)</a:t>
            </a:r>
            <a:endParaRPr lang="en-US" dirty="0">
              <a:latin typeface="Georgia" panose="02040502050405020303" pitchFamily="18" charset="0"/>
              <a:cs typeface="Calibri"/>
            </a:endParaRPr>
          </a:p>
          <a:p>
            <a:pPr lvl="1"/>
            <a:r>
              <a:rPr lang="en-US" dirty="0">
                <a:latin typeface="Georgia" panose="02040502050405020303" pitchFamily="18" charset="0"/>
                <a:ea typeface="+mn-lt"/>
                <a:cs typeface="+mn-lt"/>
              </a:rPr>
              <a:t>The US company’s US income tax liability is $90M before credits and $60M after $30M of US R&amp;D credits. </a:t>
            </a:r>
          </a:p>
          <a:p>
            <a:pPr lvl="1"/>
            <a:r>
              <a:rPr lang="en-US" dirty="0">
                <a:latin typeface="Georgia" panose="02040502050405020303" pitchFamily="18" charset="0"/>
              </a:rPr>
              <a:t>Without the R&amp;D tax credit, the company would pay US income tax of $90M, resulting in a 15% </a:t>
            </a:r>
            <a:r>
              <a:rPr lang="en-US" dirty="0">
                <a:latin typeface="Georgia" panose="02040502050405020303" pitchFamily="18" charset="0"/>
                <a:ea typeface="+mn-lt"/>
                <a:cs typeface="+mn-lt"/>
              </a:rPr>
              <a:t>effective tax rate </a:t>
            </a:r>
            <a:r>
              <a:rPr lang="en-US" dirty="0">
                <a:latin typeface="Georgia" panose="02040502050405020303" pitchFamily="18" charset="0"/>
              </a:rPr>
              <a:t>($90M/$600M). However, use of the $30M R&amp;D tax credit would reduce the tax to $60M, resulting in an effective tax rate of 10% ($60M/$600M).</a:t>
            </a:r>
          </a:p>
          <a:p>
            <a:pPr lvl="1"/>
            <a:r>
              <a:rPr lang="en-US" dirty="0">
                <a:latin typeface="Georgia" panose="02040502050405020303" pitchFamily="18" charset="0"/>
              </a:rPr>
              <a:t>Under the UTPR, France would impose a top-up tax of $25M ((15%-10%)*($600M-$100M)) that would increase the US company's effective tax rate on its US income to the 15% minimum tax rate.</a:t>
            </a:r>
            <a:endParaRPr lang="en-US" dirty="0">
              <a:latin typeface="Georgia" panose="02040502050405020303" pitchFamily="18" charset="0"/>
              <a:cs typeface="Calibri"/>
            </a:endParaRPr>
          </a:p>
          <a:p>
            <a:pPr lvl="1"/>
            <a:r>
              <a:rPr lang="en-US" dirty="0">
                <a:latin typeface="Georgia" panose="02040502050405020303" pitchFamily="18" charset="0"/>
              </a:rPr>
              <a:t>As a result, 83% of the US tax incentive ($25M/$30M) to conduct US R&amp;D would be eliminated completely, defeating the intent of Congress, and allowing France to tap into the US Treasury to become the ultimate beneficiary of the US tax incentive.</a:t>
            </a:r>
          </a:p>
          <a:p>
            <a:pPr lvl="2"/>
            <a:r>
              <a:rPr lang="en-US" dirty="0">
                <a:latin typeface="Georgia" panose="02040502050405020303" pitchFamily="18" charset="0"/>
              </a:rPr>
              <a:t>In response to the UTPR, in-scope US MNCs likely would perform less R&amp;D in the US, potentially shifting this activity overseas. This would reduce US employment, innovation, and technological advancement.</a:t>
            </a:r>
            <a:endParaRPr lang="en-US" dirty="0">
              <a:latin typeface="Georgia" panose="02040502050405020303" pitchFamily="18" charset="0"/>
              <a:cs typeface="Calibri"/>
            </a:endParaRPr>
          </a:p>
        </p:txBody>
      </p:sp>
      <p:sp>
        <p:nvSpPr>
          <p:cNvPr id="4" name="Slide Number Placeholder 3">
            <a:extLst>
              <a:ext uri="{FF2B5EF4-FFF2-40B4-BE49-F238E27FC236}">
                <a16:creationId xmlns:a16="http://schemas.microsoft.com/office/drawing/2014/main" id="{B917A485-BD39-4763-BC84-3D2DF679C73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45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5ADF-00F6-4CAE-8CF4-1176ADB0CF25}"/>
              </a:ext>
            </a:extLst>
          </p:cNvPr>
          <p:cNvSpPr>
            <a:spLocks noGrp="1"/>
          </p:cNvSpPr>
          <p:nvPr>
            <p:ph type="title" idx="4294967295"/>
          </p:nvPr>
        </p:nvSpPr>
        <p:spPr>
          <a:xfrm>
            <a:off x="589934" y="328613"/>
            <a:ext cx="9925665" cy="920750"/>
          </a:xfrm>
        </p:spPr>
        <p:txBody>
          <a:bodyPr>
            <a:normAutofit/>
          </a:bodyPr>
          <a:lstStyle/>
          <a:p>
            <a:r>
              <a:rPr lang="en-US" sz="2400" b="1" i="1" dirty="0">
                <a:latin typeface="Georgia" panose="02040502050405020303" pitchFamily="18" charset="0"/>
              </a:rPr>
              <a:t>Example: Loss of US R&amp;D Credit Due to UTPR (2/2)</a:t>
            </a:r>
          </a:p>
        </p:txBody>
      </p:sp>
      <p:sp>
        <p:nvSpPr>
          <p:cNvPr id="5" name="Rectangle 4">
            <a:extLst>
              <a:ext uri="{FF2B5EF4-FFF2-40B4-BE49-F238E27FC236}">
                <a16:creationId xmlns:a16="http://schemas.microsoft.com/office/drawing/2014/main" id="{5B226191-16CA-47BA-AE7B-0779F03350B6}"/>
              </a:ext>
            </a:extLst>
          </p:cNvPr>
          <p:cNvSpPr/>
          <p:nvPr/>
        </p:nvSpPr>
        <p:spPr>
          <a:xfrm>
            <a:off x="880190" y="3455865"/>
            <a:ext cx="1408922"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 parent</a:t>
            </a:r>
          </a:p>
        </p:txBody>
      </p:sp>
      <p:sp>
        <p:nvSpPr>
          <p:cNvPr id="6" name="Rectangle 5">
            <a:extLst>
              <a:ext uri="{FF2B5EF4-FFF2-40B4-BE49-F238E27FC236}">
                <a16:creationId xmlns:a16="http://schemas.microsoft.com/office/drawing/2014/main" id="{ACCE6C35-CFA0-40B7-9DC1-FBA65EAE5CC3}"/>
              </a:ext>
            </a:extLst>
          </p:cNvPr>
          <p:cNvSpPr/>
          <p:nvPr/>
        </p:nvSpPr>
        <p:spPr>
          <a:xfrm>
            <a:off x="870805" y="5241126"/>
            <a:ext cx="1408922" cy="920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French CFC</a:t>
            </a:r>
          </a:p>
        </p:txBody>
      </p:sp>
      <p:cxnSp>
        <p:nvCxnSpPr>
          <p:cNvPr id="9" name="Straight Connector 8">
            <a:extLst>
              <a:ext uri="{FF2B5EF4-FFF2-40B4-BE49-F238E27FC236}">
                <a16:creationId xmlns:a16="http://schemas.microsoft.com/office/drawing/2014/main" id="{A1EB4EC2-905E-4958-BA4C-338A067426D9}"/>
              </a:ext>
            </a:extLst>
          </p:cNvPr>
          <p:cNvCxnSpPr>
            <a:cxnSpLocks/>
            <a:stCxn id="5" idx="2"/>
          </p:cNvCxnSpPr>
          <p:nvPr/>
        </p:nvCxnSpPr>
        <p:spPr>
          <a:xfrm>
            <a:off x="1584651" y="4304951"/>
            <a:ext cx="3109" cy="9361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rapezoid 11">
            <a:extLst>
              <a:ext uri="{FF2B5EF4-FFF2-40B4-BE49-F238E27FC236}">
                <a16:creationId xmlns:a16="http://schemas.microsoft.com/office/drawing/2014/main" id="{4375844D-02D4-403A-A21F-B04AAE09AA2D}"/>
              </a:ext>
            </a:extLst>
          </p:cNvPr>
          <p:cNvSpPr/>
          <p:nvPr/>
        </p:nvSpPr>
        <p:spPr>
          <a:xfrm>
            <a:off x="4214724" y="3455866"/>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US Treasury</a:t>
            </a:r>
          </a:p>
        </p:txBody>
      </p:sp>
      <p:sp>
        <p:nvSpPr>
          <p:cNvPr id="13" name="Trapezoid 12">
            <a:extLst>
              <a:ext uri="{FF2B5EF4-FFF2-40B4-BE49-F238E27FC236}">
                <a16:creationId xmlns:a16="http://schemas.microsoft.com/office/drawing/2014/main" id="{9D1714B4-7B42-4558-9DB2-F3DB0DEE886F}"/>
              </a:ext>
            </a:extLst>
          </p:cNvPr>
          <p:cNvSpPr/>
          <p:nvPr/>
        </p:nvSpPr>
        <p:spPr>
          <a:xfrm>
            <a:off x="4158691" y="5277714"/>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French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Treasury</a:t>
            </a:r>
          </a:p>
        </p:txBody>
      </p:sp>
      <p:cxnSp>
        <p:nvCxnSpPr>
          <p:cNvPr id="16" name="Straight Arrow Connector 15">
            <a:extLst>
              <a:ext uri="{FF2B5EF4-FFF2-40B4-BE49-F238E27FC236}">
                <a16:creationId xmlns:a16="http://schemas.microsoft.com/office/drawing/2014/main" id="{5321A013-D936-4BA3-9398-2C3EC9880940}"/>
              </a:ext>
            </a:extLst>
          </p:cNvPr>
          <p:cNvCxnSpPr>
            <a:stCxn id="5" idx="3"/>
            <a:endCxn id="12" idx="1"/>
          </p:cNvCxnSpPr>
          <p:nvPr/>
        </p:nvCxnSpPr>
        <p:spPr>
          <a:xfrm>
            <a:off x="2289112" y="3880408"/>
            <a:ext cx="2031748"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96061832-5886-436C-A3DF-098108F29012}"/>
              </a:ext>
            </a:extLst>
          </p:cNvPr>
          <p:cNvSpPr txBox="1"/>
          <p:nvPr/>
        </p:nvSpPr>
        <p:spPr>
          <a:xfrm>
            <a:off x="870806" y="1251255"/>
            <a:ext cx="10515600" cy="1077218"/>
          </a:xfrm>
          <a:prstGeom prst="rect">
            <a:avLst/>
          </a:prstGeom>
          <a:solidFill>
            <a:schemeClr val="bg2"/>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Georgia" panose="02040502050405020303" pitchFamily="18" charset="0"/>
              </a:rPr>
              <a:t>Assumptions</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rPr>
              <a:t>. US parent has only one CFC, located in France. The domestic book income of US parent is $600M and under Pillar 2 it has a substance-based income exclusion (SBIE) of $100M. The company’s US tax on its US income is $90 before credits and $60 after $30 of US R&amp;D credits. The French CFC pays $20 corporate income tax to France (excluding UTPR)</a:t>
            </a:r>
          </a:p>
        </p:txBody>
      </p:sp>
      <p:cxnSp>
        <p:nvCxnSpPr>
          <p:cNvPr id="26" name="Straight Arrow Connector 25">
            <a:extLst>
              <a:ext uri="{FF2B5EF4-FFF2-40B4-BE49-F238E27FC236}">
                <a16:creationId xmlns:a16="http://schemas.microsoft.com/office/drawing/2014/main" id="{4EFC1B7C-7447-4934-A6FD-7364615F9971}"/>
              </a:ext>
            </a:extLst>
          </p:cNvPr>
          <p:cNvCxnSpPr>
            <a:cxnSpLocks/>
            <a:stCxn id="6" idx="3"/>
            <a:endCxn id="13" idx="1"/>
          </p:cNvCxnSpPr>
          <p:nvPr/>
        </p:nvCxnSpPr>
        <p:spPr>
          <a:xfrm>
            <a:off x="2279727" y="5701438"/>
            <a:ext cx="1985100" cy="8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AB208DA7-297E-443D-A213-13D93B63C6E3}"/>
              </a:ext>
            </a:extLst>
          </p:cNvPr>
          <p:cNvSpPr txBox="1"/>
          <p:nvPr/>
        </p:nvSpPr>
        <p:spPr>
          <a:xfrm>
            <a:off x="870805" y="2418732"/>
            <a:ext cx="4871030"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Before France adopts UTPR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Benefit of US R&amp;D credit = $30</a:t>
            </a:r>
            <a:endParaRPr kumimoji="0" lang="en-US" sz="1800" b="0"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55C3EB0-D0B9-4C79-BC4C-F4A2C3133B5E}"/>
              </a:ext>
            </a:extLst>
          </p:cNvPr>
          <p:cNvSpPr/>
          <p:nvPr/>
        </p:nvSpPr>
        <p:spPr>
          <a:xfrm>
            <a:off x="6528841" y="3441115"/>
            <a:ext cx="1408922"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 parent</a:t>
            </a:r>
          </a:p>
        </p:txBody>
      </p:sp>
      <p:sp>
        <p:nvSpPr>
          <p:cNvPr id="32" name="Rectangle 31">
            <a:extLst>
              <a:ext uri="{FF2B5EF4-FFF2-40B4-BE49-F238E27FC236}">
                <a16:creationId xmlns:a16="http://schemas.microsoft.com/office/drawing/2014/main" id="{69E7FAAD-C672-4AF6-8424-3F6F38AF3054}"/>
              </a:ext>
            </a:extLst>
          </p:cNvPr>
          <p:cNvSpPr/>
          <p:nvPr/>
        </p:nvSpPr>
        <p:spPr>
          <a:xfrm>
            <a:off x="6519456" y="5226376"/>
            <a:ext cx="1408922" cy="920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French CFC</a:t>
            </a:r>
          </a:p>
        </p:txBody>
      </p:sp>
      <p:cxnSp>
        <p:nvCxnSpPr>
          <p:cNvPr id="33" name="Straight Connector 32">
            <a:extLst>
              <a:ext uri="{FF2B5EF4-FFF2-40B4-BE49-F238E27FC236}">
                <a16:creationId xmlns:a16="http://schemas.microsoft.com/office/drawing/2014/main" id="{3B45CB91-AA41-4A1B-8E3B-73A5C2396AE3}"/>
              </a:ext>
            </a:extLst>
          </p:cNvPr>
          <p:cNvCxnSpPr>
            <a:cxnSpLocks/>
            <a:stCxn id="31" idx="2"/>
          </p:cNvCxnSpPr>
          <p:nvPr/>
        </p:nvCxnSpPr>
        <p:spPr>
          <a:xfrm>
            <a:off x="7233302" y="4290201"/>
            <a:ext cx="3109" cy="936175"/>
          </a:xfrm>
          <a:prstGeom prst="line">
            <a:avLst/>
          </a:prstGeom>
        </p:spPr>
        <p:style>
          <a:lnRef idx="1">
            <a:schemeClr val="accent1"/>
          </a:lnRef>
          <a:fillRef idx="0">
            <a:schemeClr val="accent1"/>
          </a:fillRef>
          <a:effectRef idx="0">
            <a:schemeClr val="accent1"/>
          </a:effectRef>
          <a:fontRef idx="minor">
            <a:schemeClr val="tx1"/>
          </a:fontRef>
        </p:style>
      </p:cxnSp>
      <p:sp>
        <p:nvSpPr>
          <p:cNvPr id="34" name="Trapezoid 33">
            <a:extLst>
              <a:ext uri="{FF2B5EF4-FFF2-40B4-BE49-F238E27FC236}">
                <a16:creationId xmlns:a16="http://schemas.microsoft.com/office/drawing/2014/main" id="{8B4B5FB9-B3F9-4518-BC48-7B88FB6AD0C7}"/>
              </a:ext>
            </a:extLst>
          </p:cNvPr>
          <p:cNvSpPr/>
          <p:nvPr/>
        </p:nvSpPr>
        <p:spPr>
          <a:xfrm>
            <a:off x="9863375" y="3441116"/>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US Treasury</a:t>
            </a:r>
          </a:p>
        </p:txBody>
      </p:sp>
      <p:sp>
        <p:nvSpPr>
          <p:cNvPr id="35" name="Trapezoid 34">
            <a:extLst>
              <a:ext uri="{FF2B5EF4-FFF2-40B4-BE49-F238E27FC236}">
                <a16:creationId xmlns:a16="http://schemas.microsoft.com/office/drawing/2014/main" id="{C9A5E9A5-D8AF-4B1D-8780-DBFEA2FAB53F}"/>
              </a:ext>
            </a:extLst>
          </p:cNvPr>
          <p:cNvSpPr/>
          <p:nvPr/>
        </p:nvSpPr>
        <p:spPr>
          <a:xfrm>
            <a:off x="9807342" y="5262964"/>
            <a:ext cx="1527111" cy="849086"/>
          </a:xfrm>
          <a:prstGeom prst="trapezoid">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French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Treasury</a:t>
            </a:r>
          </a:p>
        </p:txBody>
      </p:sp>
      <p:cxnSp>
        <p:nvCxnSpPr>
          <p:cNvPr id="36" name="Straight Arrow Connector 35">
            <a:extLst>
              <a:ext uri="{FF2B5EF4-FFF2-40B4-BE49-F238E27FC236}">
                <a16:creationId xmlns:a16="http://schemas.microsoft.com/office/drawing/2014/main" id="{FEDAC63F-2AFA-495C-83EF-3C28849209B2}"/>
              </a:ext>
            </a:extLst>
          </p:cNvPr>
          <p:cNvCxnSpPr>
            <a:stCxn id="31" idx="3"/>
            <a:endCxn id="34" idx="1"/>
          </p:cNvCxnSpPr>
          <p:nvPr/>
        </p:nvCxnSpPr>
        <p:spPr>
          <a:xfrm>
            <a:off x="7937763" y="3865658"/>
            <a:ext cx="2031748"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080E5B62-5BC9-42B9-A35F-0C2720CE2AD3}"/>
              </a:ext>
            </a:extLst>
          </p:cNvPr>
          <p:cNvCxnSpPr>
            <a:cxnSpLocks/>
            <a:stCxn id="32" idx="3"/>
            <a:endCxn id="35" idx="1"/>
          </p:cNvCxnSpPr>
          <p:nvPr/>
        </p:nvCxnSpPr>
        <p:spPr>
          <a:xfrm>
            <a:off x="7928378" y="5686688"/>
            <a:ext cx="1985100" cy="8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F3F4B207-440E-49C0-9B1B-4F28D43140F7}"/>
              </a:ext>
            </a:extLst>
          </p:cNvPr>
          <p:cNvSpPr txBox="1"/>
          <p:nvPr/>
        </p:nvSpPr>
        <p:spPr>
          <a:xfrm>
            <a:off x="6489960" y="2433478"/>
            <a:ext cx="4871030"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France adopts UTPR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Benefit of US R&amp;D credit = $5 ($30-$25)</a:t>
            </a:r>
          </a:p>
        </p:txBody>
      </p:sp>
      <p:sp>
        <p:nvSpPr>
          <p:cNvPr id="15" name="TextBox 14">
            <a:extLst>
              <a:ext uri="{FF2B5EF4-FFF2-40B4-BE49-F238E27FC236}">
                <a16:creationId xmlns:a16="http://schemas.microsoft.com/office/drawing/2014/main" id="{A3B6522E-43D3-4230-9930-A4AB568529FE}"/>
              </a:ext>
            </a:extLst>
          </p:cNvPr>
          <p:cNvSpPr txBox="1"/>
          <p:nvPr/>
        </p:nvSpPr>
        <p:spPr>
          <a:xfrm>
            <a:off x="2338272" y="3215143"/>
            <a:ext cx="20317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corp. tax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(after $30 R&amp;D credit)</a:t>
            </a:r>
          </a:p>
        </p:txBody>
      </p:sp>
      <p:sp>
        <p:nvSpPr>
          <p:cNvPr id="39" name="TextBox 38">
            <a:extLst>
              <a:ext uri="{FF2B5EF4-FFF2-40B4-BE49-F238E27FC236}">
                <a16:creationId xmlns:a16="http://schemas.microsoft.com/office/drawing/2014/main" id="{8E8626AE-1174-47C4-B91C-335974E4A433}"/>
              </a:ext>
            </a:extLst>
          </p:cNvPr>
          <p:cNvSpPr txBox="1"/>
          <p:nvPr/>
        </p:nvSpPr>
        <p:spPr>
          <a:xfrm>
            <a:off x="2384325" y="5284835"/>
            <a:ext cx="15271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corp. tax</a:t>
            </a:r>
          </a:p>
        </p:txBody>
      </p:sp>
      <p:sp>
        <p:nvSpPr>
          <p:cNvPr id="40" name="TextBox 39">
            <a:extLst>
              <a:ext uri="{FF2B5EF4-FFF2-40B4-BE49-F238E27FC236}">
                <a16:creationId xmlns:a16="http://schemas.microsoft.com/office/drawing/2014/main" id="{EB90E11F-F2BF-4EC0-B6F9-ADB262EC628D}"/>
              </a:ext>
            </a:extLst>
          </p:cNvPr>
          <p:cNvSpPr txBox="1"/>
          <p:nvPr/>
        </p:nvSpPr>
        <p:spPr>
          <a:xfrm>
            <a:off x="7918097" y="3259389"/>
            <a:ext cx="20317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corp. tax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(after $30 R&amp;D credit)</a:t>
            </a:r>
          </a:p>
        </p:txBody>
      </p:sp>
      <p:sp>
        <p:nvSpPr>
          <p:cNvPr id="41" name="TextBox 40">
            <a:extLst>
              <a:ext uri="{FF2B5EF4-FFF2-40B4-BE49-F238E27FC236}">
                <a16:creationId xmlns:a16="http://schemas.microsoft.com/office/drawing/2014/main" id="{5B67163B-A359-4377-ACF2-C2200E1895F1}"/>
              </a:ext>
            </a:extLst>
          </p:cNvPr>
          <p:cNvSpPr txBox="1"/>
          <p:nvPr/>
        </p:nvSpPr>
        <p:spPr>
          <a:xfrm>
            <a:off x="8043013" y="5077942"/>
            <a:ext cx="15271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corp. tax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25</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UTPR</a:t>
            </a:r>
          </a:p>
        </p:txBody>
      </p:sp>
    </p:spTree>
    <p:extLst>
      <p:ext uri="{BB962C8B-B14F-4D97-AF65-F5344CB8AC3E}">
        <p14:creationId xmlns:p14="http://schemas.microsoft.com/office/powerpoint/2010/main" val="1486202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CD61-38C5-4EBA-9778-4826D0AD41D2}"/>
              </a:ext>
            </a:extLst>
          </p:cNvPr>
          <p:cNvSpPr>
            <a:spLocks noGrp="1"/>
          </p:cNvSpPr>
          <p:nvPr>
            <p:ph type="title"/>
          </p:nvPr>
        </p:nvSpPr>
        <p:spPr/>
        <p:txBody>
          <a:bodyPr>
            <a:normAutofit/>
          </a:bodyPr>
          <a:lstStyle/>
          <a:p>
            <a:r>
              <a:rPr lang="en-US" sz="2400" b="1" i="1" dirty="0">
                <a:latin typeface="Georgia" panose="02040502050405020303" pitchFamily="18" charset="0"/>
              </a:rPr>
              <a:t>Potential Alternatives to Reduce the Impact on US Tax Incentives</a:t>
            </a:r>
          </a:p>
        </p:txBody>
      </p:sp>
      <p:sp>
        <p:nvSpPr>
          <p:cNvPr id="3" name="Content Placeholder 2">
            <a:extLst>
              <a:ext uri="{FF2B5EF4-FFF2-40B4-BE49-F238E27FC236}">
                <a16:creationId xmlns:a16="http://schemas.microsoft.com/office/drawing/2014/main" id="{4EC09D28-235F-494F-82F1-34FE3A41AE61}"/>
              </a:ext>
            </a:extLst>
          </p:cNvPr>
          <p:cNvSpPr>
            <a:spLocks noGrp="1"/>
          </p:cNvSpPr>
          <p:nvPr>
            <p:ph sz="quarter" idx="15"/>
          </p:nvPr>
        </p:nvSpPr>
        <p:spPr/>
        <p:txBody>
          <a:bodyPr vert="horz" lIns="91440" tIns="45720" rIns="91440" bIns="45720" rtlCol="0" anchor="t">
            <a:normAutofit lnSpcReduction="10000"/>
          </a:bodyPr>
          <a:lstStyle/>
          <a:p>
            <a:pPr lvl="1"/>
            <a:r>
              <a:rPr lang="en-US" dirty="0">
                <a:latin typeface="Georgia" panose="02040502050405020303" pitchFamily="18" charset="0"/>
              </a:rPr>
              <a:t>Domestic tax incentives like the R&amp;D credit, the Low-Income Housing Tax Credit, tax-exempt state and local bonds, and many of the new green energy credits enacted in the Inflation Reduction Act could be protected if the OECD Model Rules and EU Directive were amended to exclude income earned in an MNC’s home country from the scope of the UTPR.</a:t>
            </a:r>
            <a:endParaRPr lang="en-US" dirty="0">
              <a:latin typeface="Georgia" panose="02040502050405020303" pitchFamily="18" charset="0"/>
              <a:cs typeface="Calibri"/>
            </a:endParaRPr>
          </a:p>
          <a:p>
            <a:pPr lvl="1"/>
            <a:r>
              <a:rPr lang="en-US" dirty="0">
                <a:latin typeface="Georgia" panose="02040502050405020303" pitchFamily="18" charset="0"/>
              </a:rPr>
              <a:t>If the UTPR is adopted by EU and other countries without such an amendment, Congress could reduce the adverse impact by making general business credits fully refundable.</a:t>
            </a:r>
            <a:endParaRPr lang="en-US" dirty="0">
              <a:latin typeface="Georgia" panose="02040502050405020303" pitchFamily="18" charset="0"/>
              <a:cs typeface="Calibri"/>
            </a:endParaRPr>
          </a:p>
          <a:p>
            <a:pPr lvl="2"/>
            <a:r>
              <a:rPr lang="en-US" dirty="0">
                <a:latin typeface="Georgia" panose="02040502050405020303" pitchFamily="18" charset="0"/>
              </a:rPr>
              <a:t>Under the Model Rules, refundable credits are treated as income (like grants) rather than as a tax reduction.</a:t>
            </a:r>
            <a:endParaRPr lang="en-US" dirty="0">
              <a:latin typeface="Georgia" panose="02040502050405020303" pitchFamily="18" charset="0"/>
              <a:cs typeface="Calibri" panose="020F0502020204030204"/>
            </a:endParaRPr>
          </a:p>
          <a:p>
            <a:pPr lvl="2"/>
            <a:r>
              <a:rPr lang="en-US" dirty="0">
                <a:latin typeface="Georgia" panose="02040502050405020303" pitchFamily="18" charset="0"/>
              </a:rPr>
              <a:t>However, </a:t>
            </a:r>
            <a:r>
              <a:rPr lang="en-US" dirty="0">
                <a:latin typeface="Georgia" panose="02040502050405020303" pitchFamily="18" charset="0"/>
                <a:ea typeface="+mn-lt"/>
                <a:cs typeface="+mn-lt"/>
              </a:rPr>
              <a:t>even if applied prospectively and limited to MNCs in scope of Pillar Two, </a:t>
            </a:r>
            <a:r>
              <a:rPr lang="en-US" dirty="0">
                <a:latin typeface="Georgia" panose="02040502050405020303" pitchFamily="18" charset="0"/>
              </a:rPr>
              <a:t>making general business credits refundable would have a high revenue cost, and would still leave other incentives (such the reduced tax rate for export income under FDII and tax-exempt state and local bonds) vulnerable to the UTPR.</a:t>
            </a:r>
          </a:p>
          <a:p>
            <a:pPr lvl="2"/>
            <a:r>
              <a:rPr lang="en-US" dirty="0">
                <a:latin typeface="Georgia" panose="02040502050405020303" pitchFamily="18" charset="0"/>
                <a:cs typeface="Calibri" panose="020F0502020204030204"/>
              </a:rPr>
              <a:t>In addition, even making credits refundable would only reduce the magnitude of the impact on US MNCs – particularly following the significant expansion of green energy credits in the Inflation Reduction Act, US MNCs with significant investments in these areas would still likely see a reduction in the benefit of these incentives.</a:t>
            </a:r>
          </a:p>
        </p:txBody>
      </p:sp>
      <p:sp>
        <p:nvSpPr>
          <p:cNvPr id="4" name="Slide Number Placeholder 3">
            <a:extLst>
              <a:ext uri="{FF2B5EF4-FFF2-40B4-BE49-F238E27FC236}">
                <a16:creationId xmlns:a16="http://schemas.microsoft.com/office/drawing/2014/main" id="{567BFD62-4A32-4A6B-A35C-899510630E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267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CD61-38C5-4EBA-9778-4826D0AD41D2}"/>
              </a:ext>
            </a:extLst>
          </p:cNvPr>
          <p:cNvSpPr>
            <a:spLocks noGrp="1"/>
          </p:cNvSpPr>
          <p:nvPr>
            <p:ph type="title"/>
          </p:nvPr>
        </p:nvSpPr>
        <p:spPr/>
        <p:txBody>
          <a:bodyPr>
            <a:normAutofit/>
          </a:bodyPr>
          <a:lstStyle/>
          <a:p>
            <a:r>
              <a:rPr lang="en-US" sz="2400" b="1" i="1" dirty="0">
                <a:latin typeface="Georgia" panose="02040502050405020303" pitchFamily="18" charset="0"/>
              </a:rPr>
              <a:t>Is there a Better Way?  Considering the Role of Safe Harbors</a:t>
            </a:r>
          </a:p>
        </p:txBody>
      </p:sp>
      <p:sp>
        <p:nvSpPr>
          <p:cNvPr id="3" name="Content Placeholder 2">
            <a:extLst>
              <a:ext uri="{FF2B5EF4-FFF2-40B4-BE49-F238E27FC236}">
                <a16:creationId xmlns:a16="http://schemas.microsoft.com/office/drawing/2014/main" id="{4EC09D28-235F-494F-82F1-34FE3A41AE61}"/>
              </a:ext>
            </a:extLst>
          </p:cNvPr>
          <p:cNvSpPr>
            <a:spLocks noGrp="1"/>
          </p:cNvSpPr>
          <p:nvPr>
            <p:ph sz="quarter" idx="15"/>
          </p:nvPr>
        </p:nvSpPr>
        <p:spPr>
          <a:xfrm>
            <a:off x="711200" y="1600199"/>
            <a:ext cx="10959690" cy="5144729"/>
          </a:xfrm>
        </p:spPr>
        <p:txBody>
          <a:bodyPr vert="horz" lIns="91440" tIns="45720" rIns="91440" bIns="45720" rtlCol="0" anchor="t">
            <a:normAutofit lnSpcReduction="10000"/>
          </a:bodyPr>
          <a:lstStyle/>
          <a:p>
            <a:pPr lvl="1">
              <a:spcAft>
                <a:spcPts val="600"/>
              </a:spcAft>
            </a:pPr>
            <a:r>
              <a:rPr lang="en-US" sz="1600" dirty="0">
                <a:latin typeface="Georgia" panose="02040502050405020303" pitchFamily="18" charset="0"/>
              </a:rPr>
              <a:t>The OECD released initial guidance regarding the application of safe harbors (harbours) in December 2022.  </a:t>
            </a:r>
          </a:p>
          <a:p>
            <a:pPr lvl="1">
              <a:spcAft>
                <a:spcPts val="600"/>
              </a:spcAft>
            </a:pPr>
            <a:r>
              <a:rPr lang="en-US" sz="1600" dirty="0">
                <a:latin typeface="Georgia" panose="02040502050405020303" pitchFamily="18" charset="0"/>
                <a:cs typeface="Calibri"/>
              </a:rPr>
              <a:t>One substantive “transitional” safe harbor is provided, which permits a company to avoid the full scope of Pillar Two computations if the company’s ETR in a jurisdiction exceeds a threshold rate (15, 16, or 17 percent, depending on the year)</a:t>
            </a:r>
          </a:p>
          <a:p>
            <a:pPr lvl="2">
              <a:spcAft>
                <a:spcPts val="600"/>
              </a:spcAft>
            </a:pPr>
            <a:r>
              <a:rPr lang="en-US" sz="1600" dirty="0">
                <a:latin typeface="Georgia" panose="02040502050405020303" pitchFamily="18" charset="0"/>
                <a:cs typeface="Calibri"/>
              </a:rPr>
              <a:t>Solely for purposes of the safe harbor, the denominator of the ETR computation is the company’s income in a jurisdiction as determined for purposes of the company’s country-by-country report (CbCR)</a:t>
            </a:r>
          </a:p>
          <a:p>
            <a:pPr lvl="2">
              <a:spcAft>
                <a:spcPts val="600"/>
              </a:spcAft>
            </a:pPr>
            <a:r>
              <a:rPr lang="en-US" sz="1600" dirty="0">
                <a:latin typeface="Georgia" panose="02040502050405020303" pitchFamily="18" charset="0"/>
                <a:cs typeface="Calibri"/>
              </a:rPr>
              <a:t>The numerator is the relevant GAAP tax provision that relates to that jurisdiction, with minimal adjustments (no “cap” on deferred taxes, no carveout of deferred taxes related to credits)</a:t>
            </a:r>
          </a:p>
          <a:p>
            <a:pPr lvl="2">
              <a:spcAft>
                <a:spcPts val="600"/>
              </a:spcAft>
            </a:pPr>
            <a:r>
              <a:rPr lang="en-US" sz="1600" dirty="0">
                <a:latin typeface="Georgia" panose="02040502050405020303" pitchFamily="18" charset="0"/>
                <a:cs typeface="Calibri"/>
              </a:rPr>
              <a:t>Safe harbor only in effect for a limited period – not later than tax years beginning in 2026 </a:t>
            </a:r>
          </a:p>
          <a:p>
            <a:pPr lvl="1">
              <a:spcAft>
                <a:spcPts val="600"/>
              </a:spcAft>
            </a:pPr>
            <a:r>
              <a:rPr lang="en-US" sz="1600" dirty="0">
                <a:latin typeface="Georgia" panose="02040502050405020303" pitchFamily="18" charset="0"/>
              </a:rPr>
              <a:t>The OECD guidance indicates that negotiations on safe harbors are continuing – could future guidance offer meaningful simplification or address the other most conspicuous design flaws of Pillar Two?</a:t>
            </a:r>
          </a:p>
          <a:p>
            <a:pPr lvl="2">
              <a:spcAft>
                <a:spcPts val="600"/>
              </a:spcAft>
            </a:pPr>
            <a:r>
              <a:rPr lang="en-US" sz="1600" dirty="0">
                <a:latin typeface="Georgia" panose="02040502050405020303" pitchFamily="18" charset="0"/>
                <a:cs typeface="Calibri" panose="020F0502020204030204"/>
              </a:rPr>
              <a:t>For example, safe harbors could be based on a statutory rate above a threshold and the lack of any BEPS Action 5 preferential tax regimes (or a similar concept – see the 2016 US Model Income Tax Treaty)</a:t>
            </a:r>
          </a:p>
          <a:p>
            <a:pPr lvl="2">
              <a:spcAft>
                <a:spcPts val="600"/>
              </a:spcAft>
            </a:pPr>
            <a:r>
              <a:rPr lang="en-US" sz="1600" dirty="0">
                <a:latin typeface="Georgia" panose="02040502050405020303" pitchFamily="18" charset="0"/>
                <a:cs typeface="Calibri" panose="020F0502020204030204"/>
              </a:rPr>
              <a:t>Safe harbors could make allowances for </a:t>
            </a:r>
            <a:r>
              <a:rPr lang="en-US" sz="1600" i="1" dirty="0">
                <a:latin typeface="Georgia" panose="02040502050405020303" pitchFamily="18" charset="0"/>
                <a:cs typeface="Calibri" panose="020F0502020204030204"/>
              </a:rPr>
              <a:t>bona fide</a:t>
            </a:r>
            <a:r>
              <a:rPr lang="en-US" sz="1600" dirty="0">
                <a:latin typeface="Georgia" panose="02040502050405020303" pitchFamily="18" charset="0"/>
                <a:cs typeface="Calibri" panose="020F0502020204030204"/>
              </a:rPr>
              <a:t> green energy incentives, investments in economically distressed communities, or incentives for research and development (etc.)</a:t>
            </a:r>
          </a:p>
          <a:p>
            <a:pPr lvl="2">
              <a:spcAft>
                <a:spcPts val="600"/>
              </a:spcAft>
            </a:pPr>
            <a:r>
              <a:rPr lang="en-US" sz="1600" dirty="0">
                <a:latin typeface="Georgia" panose="02040502050405020303" pitchFamily="18" charset="0"/>
                <a:cs typeface="Calibri" panose="020F0502020204030204"/>
              </a:rPr>
              <a:t>Safe harbors could provide relief from application of the rules (e.g., a greater allowance for the use of tax incentives for inbound investment) for developing countries </a:t>
            </a:r>
          </a:p>
          <a:p>
            <a:pPr lvl="1">
              <a:spcAft>
                <a:spcPts val="600"/>
              </a:spcAft>
            </a:pPr>
            <a:r>
              <a:rPr lang="en-US" sz="1600" dirty="0">
                <a:latin typeface="Georgia" panose="02040502050405020303" pitchFamily="18" charset="0"/>
                <a:cs typeface="Calibri" panose="020F0502020204030204"/>
              </a:rPr>
              <a:t>None of these safe harbor concepts are technically impossible or even particularly challenging – but they would require the OECD to recognize that the rules as currently designed are problematic.  </a:t>
            </a:r>
          </a:p>
        </p:txBody>
      </p:sp>
      <p:sp>
        <p:nvSpPr>
          <p:cNvPr id="4" name="Slide Number Placeholder 3">
            <a:extLst>
              <a:ext uri="{FF2B5EF4-FFF2-40B4-BE49-F238E27FC236}">
                <a16:creationId xmlns:a16="http://schemas.microsoft.com/office/drawing/2014/main" id="{567BFD62-4A32-4A6B-A35C-899510630E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764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09D28-235F-494F-82F1-34FE3A41AE61}"/>
              </a:ext>
            </a:extLst>
          </p:cNvPr>
          <p:cNvSpPr>
            <a:spLocks noGrp="1"/>
          </p:cNvSpPr>
          <p:nvPr>
            <p:ph idx="1"/>
          </p:nvPr>
        </p:nvSpPr>
        <p:spPr>
          <a:xfrm>
            <a:off x="615819" y="1296555"/>
            <a:ext cx="10960357" cy="5090535"/>
          </a:xfrm>
        </p:spPr>
        <p:txBody>
          <a:bodyPr vert="horz" lIns="91440" tIns="45720" rIns="91440" bIns="45720" rtlCol="0" anchor="t">
            <a:normAutofit/>
          </a:bodyPr>
          <a:lstStyle/>
          <a:p>
            <a:pPr marL="228600" marR="0" indent="0" algn="l">
              <a:spcBef>
                <a:spcPts val="0"/>
              </a:spcBef>
              <a:spcAft>
                <a:spcPts val="0"/>
              </a:spcAft>
              <a:buNone/>
            </a:pPr>
            <a:r>
              <a:rPr lang="en-US" sz="1200" b="0" i="0" dirty="0">
                <a:solidFill>
                  <a:srgbClr val="000000"/>
                </a:solidFill>
                <a:effectLst/>
                <a:latin typeface="Georgia" panose="02040502050405020303" pitchFamily="18" charset="0"/>
              </a:rPr>
              <a:t>This document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its members, employees and agents do not accept or assume any liability, responsibility or duty of care for any consequences of you or anyone else acting, or refraining to act, in reliance on the information contained in this publication or for any decision based on it.</a:t>
            </a:r>
          </a:p>
          <a:p>
            <a:pPr marL="228600" marR="0" indent="0" algn="l">
              <a:spcBef>
                <a:spcPts val="0"/>
              </a:spcBef>
              <a:spcAft>
                <a:spcPts val="0"/>
              </a:spcAft>
              <a:buNone/>
            </a:pPr>
            <a:r>
              <a:rPr lang="en-US" sz="1200" b="0" i="0" dirty="0">
                <a:solidFill>
                  <a:srgbClr val="000000"/>
                </a:solidFill>
                <a:effectLst/>
                <a:latin typeface="Georgia" panose="02040502050405020303" pitchFamily="18" charset="0"/>
              </a:rPr>
              <a:t>© 2022 PwC. All rights reserved. PwC refers to the US member firm or one of its subsidiaries or affiliates, and may sometimes refer to the PwC network. Each member firm is a separate legal entity. Please see www.pwc.com/structure for further details.</a:t>
            </a:r>
          </a:p>
          <a:p>
            <a:pPr marL="0" indent="0">
              <a:buNone/>
            </a:pPr>
            <a:br>
              <a:rPr lang="en-US" dirty="0">
                <a:latin typeface="Georgia" panose="02040502050405020303" pitchFamily="18" charset="0"/>
              </a:rPr>
            </a:br>
            <a:endParaRPr lang="en-US" dirty="0">
              <a:latin typeface="Georgia" panose="02040502050405020303" pitchFamily="18" charset="0"/>
              <a:cs typeface="Calibri" panose="020F0502020204030204"/>
            </a:endParaRPr>
          </a:p>
        </p:txBody>
      </p:sp>
      <p:sp>
        <p:nvSpPr>
          <p:cNvPr id="4" name="Slide Number Placeholder 3">
            <a:extLst>
              <a:ext uri="{FF2B5EF4-FFF2-40B4-BE49-F238E27FC236}">
                <a16:creationId xmlns:a16="http://schemas.microsoft.com/office/drawing/2014/main" id="{567BFD62-4A32-4A6B-A35C-899510630E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3418A-42AA-4B55-8A7B-21B98EEAE2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312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4765-3454-44FF-B3EA-683F11473669}"/>
              </a:ext>
            </a:extLst>
          </p:cNvPr>
          <p:cNvSpPr>
            <a:spLocks noGrp="1"/>
          </p:cNvSpPr>
          <p:nvPr>
            <p:ph type="ctrTitle"/>
          </p:nvPr>
        </p:nvSpPr>
        <p:spPr>
          <a:xfrm>
            <a:off x="685800" y="658813"/>
            <a:ext cx="6419850" cy="2478087"/>
          </a:xfrm>
        </p:spPr>
        <p:txBody>
          <a:bodyPr/>
          <a:lstStyle/>
          <a:p>
            <a:pPr eaLnBrk="1" fontAlgn="auto" hangingPunct="1">
              <a:spcAft>
                <a:spcPts val="0"/>
              </a:spcAft>
              <a:defRPr/>
            </a:pPr>
            <a:r>
              <a:rPr lang="en-US" dirty="0"/>
              <a:t>Assessment of pillar two</a:t>
            </a:r>
          </a:p>
        </p:txBody>
      </p:sp>
      <p:sp>
        <p:nvSpPr>
          <p:cNvPr id="3" name="Subtitle 2">
            <a:extLst>
              <a:ext uri="{FF2B5EF4-FFF2-40B4-BE49-F238E27FC236}">
                <a16:creationId xmlns:a16="http://schemas.microsoft.com/office/drawing/2014/main" id="{326D0741-B584-4240-B2DE-2D887DE91877}"/>
              </a:ext>
            </a:extLst>
          </p:cNvPr>
          <p:cNvSpPr>
            <a:spLocks noGrp="1"/>
          </p:cNvSpPr>
          <p:nvPr>
            <p:ph type="subTitle" idx="1"/>
          </p:nvPr>
        </p:nvSpPr>
        <p:spPr>
          <a:xfrm>
            <a:off x="685800" y="3538538"/>
            <a:ext cx="6419850" cy="557212"/>
          </a:xfrm>
        </p:spPr>
        <p:txBody>
          <a:bodyPr/>
          <a:lstStyle/>
          <a:p>
            <a:pPr eaLnBrk="1" fontAlgn="auto" hangingPunct="1">
              <a:defRPr/>
            </a:pPr>
            <a:r>
              <a:rPr lang="en-US" dirty="0"/>
              <a:t>Tax Treaty Considerations</a:t>
            </a:r>
          </a:p>
        </p:txBody>
      </p:sp>
      <p:sp>
        <p:nvSpPr>
          <p:cNvPr id="21507" name="Text Placeholder 4">
            <a:extLst>
              <a:ext uri="{FF2B5EF4-FFF2-40B4-BE49-F238E27FC236}">
                <a16:creationId xmlns:a16="http://schemas.microsoft.com/office/drawing/2014/main" id="{D0577D74-AC43-44DD-AC3A-C31766943095}"/>
              </a:ext>
            </a:extLst>
          </p:cNvPr>
          <p:cNvSpPr>
            <a:spLocks noGrp="1" noChangeArrowheads="1"/>
          </p:cNvSpPr>
          <p:nvPr>
            <p:ph type="body" sz="quarter" idx="11"/>
          </p:nvPr>
        </p:nvSpPr>
        <p:spPr bwMode="auto">
          <a:xfrm>
            <a:off x="685800" y="4214813"/>
            <a:ext cx="6400800" cy="1519237"/>
          </a:xfrm>
        </p:spPr>
        <p:txBody>
          <a:bodyPr wrap="square" numCol="1" anchor="t" anchorCtr="0" compatLnSpc="1">
            <a:prstTxWarp prst="textNoShape">
              <a:avLst/>
            </a:prstTxWarp>
          </a:bodyPr>
          <a:lstStyle/>
          <a:p>
            <a:pPr eaLnBrk="1" hangingPunct="1"/>
            <a:r>
              <a:rPr lang="en-US" altLang="en-US" dirty="0"/>
              <a:t>International Tax Policy Forum and Institute of International Economic Law Conference at Georgetown University Law Center</a:t>
            </a:r>
          </a:p>
          <a:p>
            <a:pPr eaLnBrk="1" hangingPunct="1"/>
            <a:endParaRPr lang="en-US" altLang="en-US" dirty="0"/>
          </a:p>
          <a:p>
            <a:pPr eaLnBrk="1" hangingPunct="1"/>
            <a:r>
              <a:rPr lang="en-US" altLang="en-US" dirty="0"/>
              <a:t>Dave Noren</a:t>
            </a:r>
          </a:p>
          <a:p>
            <a:pPr eaLnBrk="1" hangingPunct="1"/>
            <a:r>
              <a:rPr lang="en-US" altLang="en-US" sz="1400" dirty="0"/>
              <a:t>Partner, McDermott Will &amp; Emery LLP</a:t>
            </a:r>
            <a:r>
              <a:rPr lang="en-US" altLang="en-US" dirty="0"/>
              <a:t>	</a:t>
            </a:r>
          </a:p>
        </p:txBody>
      </p:sp>
      <p:sp>
        <p:nvSpPr>
          <p:cNvPr id="5" name="Date Placeholder 3">
            <a:extLst>
              <a:ext uri="{FF2B5EF4-FFF2-40B4-BE49-F238E27FC236}">
                <a16:creationId xmlns:a16="http://schemas.microsoft.com/office/drawing/2014/main" id="{8DE08A11-7591-40BE-B6CC-83ACE78DE7F1}"/>
              </a:ext>
            </a:extLst>
          </p:cNvPr>
          <p:cNvSpPr>
            <a:spLocks noGrp="1"/>
          </p:cNvSpPr>
          <p:nvPr>
            <p:ph type="dt" sz="half" idx="10"/>
          </p:nvPr>
        </p:nvSpPr>
        <p:spPr>
          <a:xfrm>
            <a:off x="685800" y="5907024"/>
            <a:ext cx="2743200"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January 12, 2023</a:t>
            </a:r>
          </a:p>
        </p:txBody>
      </p:sp>
    </p:spTree>
    <p:extLst>
      <p:ext uri="{BB962C8B-B14F-4D97-AF65-F5344CB8AC3E}">
        <p14:creationId xmlns:p14="http://schemas.microsoft.com/office/powerpoint/2010/main" val="367810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F3AED9-23A7-4460-B2E0-F7DCAF87406C}"/>
              </a:ext>
            </a:extLst>
          </p:cNvPr>
          <p:cNvSpPr>
            <a:spLocks noGrp="1"/>
          </p:cNvSpPr>
          <p:nvPr>
            <p:ph type="title"/>
          </p:nvPr>
        </p:nvSpPr>
        <p:spPr>
          <a:xfrm>
            <a:off x="685800" y="457200"/>
            <a:ext cx="10790238" cy="452437"/>
          </a:xfrm>
        </p:spPr>
        <p:txBody>
          <a:bodyPr>
            <a:normAutofit fontScale="90000"/>
          </a:bodyPr>
          <a:lstStyle/>
          <a:p>
            <a:pPr eaLnBrk="1" fontAlgn="auto" hangingPunct="1">
              <a:spcAft>
                <a:spcPts val="0"/>
              </a:spcAft>
              <a:defRPr/>
            </a:pPr>
            <a:r>
              <a:rPr lang="en-US" dirty="0"/>
              <a:t>Pillar two and bilateral income tax treaties</a:t>
            </a:r>
          </a:p>
        </p:txBody>
      </p:sp>
      <p:sp>
        <p:nvSpPr>
          <p:cNvPr id="24578" name="Content Placeholder 7">
            <a:extLst>
              <a:ext uri="{FF2B5EF4-FFF2-40B4-BE49-F238E27FC236}">
                <a16:creationId xmlns:a16="http://schemas.microsoft.com/office/drawing/2014/main" id="{D8EE1730-C9B8-4DCE-BD1A-CA8086B92792}"/>
              </a:ext>
            </a:extLst>
          </p:cNvPr>
          <p:cNvSpPr>
            <a:spLocks noGrp="1" noChangeArrowheads="1"/>
          </p:cNvSpPr>
          <p:nvPr>
            <p:ph idx="1"/>
          </p:nvPr>
        </p:nvSpPr>
        <p:spPr bwMode="auto">
          <a:xfrm>
            <a:off x="685800" y="1157288"/>
            <a:ext cx="10780713" cy="4791075"/>
          </a:xfrm>
        </p:spPr>
        <p:txBody>
          <a:bodyPr wrap="square" numCol="1" anchor="t" anchorCtr="0" compatLnSpc="1">
            <a:prstTxWarp prst="textNoShape">
              <a:avLst/>
            </a:prstTxWarp>
          </a:bodyPr>
          <a:lstStyle/>
          <a:p>
            <a:pPr eaLnBrk="1" hangingPunct="1"/>
            <a:r>
              <a:rPr lang="en-US" altLang="en-US" sz="2400" dirty="0"/>
              <a:t>Overview of the bilateral income tax treaty framework</a:t>
            </a:r>
          </a:p>
          <a:p>
            <a:pPr lvl="1"/>
            <a:r>
              <a:rPr lang="en-US" altLang="en-US" dirty="0"/>
              <a:t>History and purpose</a:t>
            </a:r>
          </a:p>
          <a:p>
            <a:pPr lvl="1"/>
            <a:r>
              <a:rPr lang="en-US" altLang="en-US" dirty="0"/>
              <a:t>Key provisions</a:t>
            </a:r>
          </a:p>
          <a:p>
            <a:pPr lvl="2"/>
            <a:r>
              <a:rPr lang="en-US" altLang="en-US" sz="2000" dirty="0"/>
              <a:t>Business profits</a:t>
            </a:r>
          </a:p>
          <a:p>
            <a:pPr lvl="2"/>
            <a:r>
              <a:rPr lang="en-US" altLang="en-US" sz="2000" dirty="0"/>
              <a:t>Associated enterprises</a:t>
            </a:r>
          </a:p>
          <a:p>
            <a:pPr lvl="2"/>
            <a:r>
              <a:rPr lang="en-US" altLang="en-US" sz="2000" dirty="0"/>
              <a:t>Non-discrimination</a:t>
            </a:r>
          </a:p>
          <a:p>
            <a:pPr lvl="2"/>
            <a:r>
              <a:rPr lang="en-US" altLang="en-US" sz="2000" dirty="0"/>
              <a:t>Saving clause</a:t>
            </a:r>
          </a:p>
          <a:p>
            <a:r>
              <a:rPr lang="en-US" altLang="en-US" sz="2400" dirty="0"/>
              <a:t>Relevance to recent OECD / Inclusive Framework initiatives</a:t>
            </a:r>
          </a:p>
          <a:p>
            <a:pPr lvl="1"/>
            <a:r>
              <a:rPr lang="en-US" altLang="en-US" sz="2000" dirty="0"/>
              <a:t>BEPS</a:t>
            </a:r>
          </a:p>
          <a:p>
            <a:pPr lvl="1"/>
            <a:r>
              <a:rPr lang="en-US" altLang="en-US" sz="2000" dirty="0"/>
              <a:t>Pillar One</a:t>
            </a:r>
          </a:p>
          <a:p>
            <a:pPr lvl="1"/>
            <a:r>
              <a:rPr lang="en-US" altLang="en-US" sz="2000" dirty="0"/>
              <a:t>Pillar Two</a:t>
            </a:r>
          </a:p>
          <a:p>
            <a:pPr lvl="2"/>
            <a:r>
              <a:rPr lang="en-US" altLang="en-US" sz="1800" dirty="0"/>
              <a:t>IIRs</a:t>
            </a:r>
          </a:p>
          <a:p>
            <a:pPr lvl="2"/>
            <a:r>
              <a:rPr lang="en-US" altLang="en-US" sz="1800" dirty="0"/>
              <a:t>UTPRs</a:t>
            </a:r>
          </a:p>
          <a:p>
            <a:pPr lvl="2"/>
            <a:r>
              <a:rPr lang="en-US" altLang="en-US" sz="1800" dirty="0"/>
              <a:t>QDMTTs</a:t>
            </a:r>
          </a:p>
          <a:p>
            <a:endParaRPr lang="en-US" altLang="en-US" dirty="0"/>
          </a:p>
        </p:txBody>
      </p:sp>
      <p:sp>
        <p:nvSpPr>
          <p:cNvPr id="24580" name="Slide Number Placeholder 3">
            <a:extLst>
              <a:ext uri="{FF2B5EF4-FFF2-40B4-BE49-F238E27FC236}">
                <a16:creationId xmlns:a16="http://schemas.microsoft.com/office/drawing/2014/main" id="{DA916A75-E380-4C2F-B4A7-30F8F05F5513}"/>
              </a:ext>
            </a:extLst>
          </p:cNvPr>
          <p:cNvSpPr>
            <a:spLocks noGrp="1"/>
          </p:cNvSpPr>
          <p:nvPr>
            <p:ph type="sldNum" sz="quarter" idx="14"/>
          </p:nvPr>
        </p:nvSpPr>
        <p:spPr bwMode="auto">
          <a:prstGeom prst="parallelogram">
            <a:avLst>
              <a:gd name="adj" fmla="val 109838"/>
            </a:avLst>
          </a:prstGeom>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hangingPunct="0">
              <a:defRPr/>
            </a:pPr>
            <a:fld id="{B5049E1F-AB16-4ABC-8EA0-6AB4B4BBF303}" type="slidenum">
              <a:rPr lang="en-US" altLang="en-US" smtClean="0">
                <a:latin typeface="+mn-lt"/>
              </a:rPr>
              <a:pPr eaLnBrk="0" hangingPunct="0">
                <a:defRPr/>
              </a:pPr>
              <a:t>67</a:t>
            </a:fld>
            <a:endParaRPr lang="en-US" altLang="en-US" dirty="0">
              <a:latin typeface="+mn-lt"/>
            </a:endParaRPr>
          </a:p>
        </p:txBody>
      </p:sp>
    </p:spTree>
    <p:extLst>
      <p:ext uri="{BB962C8B-B14F-4D97-AF65-F5344CB8AC3E}">
        <p14:creationId xmlns:p14="http://schemas.microsoft.com/office/powerpoint/2010/main" val="2025429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0FA8-9297-4A87-97C5-FA9AE29FBDAF}"/>
              </a:ext>
            </a:extLst>
          </p:cNvPr>
          <p:cNvSpPr>
            <a:spLocks noGrp="1"/>
          </p:cNvSpPr>
          <p:nvPr>
            <p:ph type="title"/>
          </p:nvPr>
        </p:nvSpPr>
        <p:spPr>
          <a:xfrm>
            <a:off x="685800" y="457200"/>
            <a:ext cx="10790238" cy="452437"/>
          </a:xfrm>
        </p:spPr>
        <p:txBody>
          <a:bodyPr/>
          <a:lstStyle/>
          <a:p>
            <a:r>
              <a:rPr lang="en-US" dirty="0"/>
              <a:t>Treaty issues raised by utpr</a:t>
            </a:r>
          </a:p>
        </p:txBody>
      </p:sp>
      <p:sp>
        <p:nvSpPr>
          <p:cNvPr id="3" name="Content Placeholder 2">
            <a:extLst>
              <a:ext uri="{FF2B5EF4-FFF2-40B4-BE49-F238E27FC236}">
                <a16:creationId xmlns:a16="http://schemas.microsoft.com/office/drawing/2014/main" id="{A80ABAC5-DF34-47CB-BD13-EC67CDE57D08}"/>
              </a:ext>
            </a:extLst>
          </p:cNvPr>
          <p:cNvSpPr>
            <a:spLocks noGrp="1"/>
          </p:cNvSpPr>
          <p:nvPr>
            <p:ph idx="1"/>
          </p:nvPr>
        </p:nvSpPr>
        <p:spPr>
          <a:xfrm>
            <a:off x="685800" y="1145219"/>
            <a:ext cx="10780713" cy="4803144"/>
          </a:xfrm>
        </p:spPr>
        <p:txBody>
          <a:bodyPr/>
          <a:lstStyle/>
          <a:p>
            <a:r>
              <a:rPr lang="en-US" sz="2400" dirty="0"/>
              <a:t>Can a UTPR be squared with a good-faith interpretation of a typical income tax treaty?</a:t>
            </a:r>
          </a:p>
          <a:p>
            <a:r>
              <a:rPr lang="en-US" sz="2400" dirty="0"/>
              <a:t>Specific treaty provisions of concern</a:t>
            </a:r>
          </a:p>
          <a:p>
            <a:pPr lvl="1"/>
            <a:r>
              <a:rPr lang="en-US" sz="2000" dirty="0"/>
              <a:t>Business profits</a:t>
            </a:r>
          </a:p>
          <a:p>
            <a:pPr lvl="1"/>
            <a:r>
              <a:rPr lang="en-US" sz="2000" dirty="0"/>
              <a:t>Associated enterprises</a:t>
            </a:r>
          </a:p>
          <a:p>
            <a:pPr lvl="1"/>
            <a:r>
              <a:rPr lang="en-US" sz="2000" dirty="0"/>
              <a:t>Non-discrimination</a:t>
            </a:r>
          </a:p>
          <a:p>
            <a:r>
              <a:rPr lang="en-US" sz="2400" dirty="0"/>
              <a:t>Potential saving clause and other defenses</a:t>
            </a:r>
          </a:p>
          <a:p>
            <a:r>
              <a:rPr lang="en-US" sz="2400" dirty="0"/>
              <a:t>Other practical considerations</a:t>
            </a:r>
          </a:p>
          <a:p>
            <a:pPr lvl="1"/>
            <a:r>
              <a:rPr lang="en-US" sz="2000" dirty="0"/>
              <a:t>Need for harmonization of interpretation/application of rules</a:t>
            </a:r>
          </a:p>
          <a:p>
            <a:pPr lvl="1"/>
            <a:r>
              <a:rPr lang="en-US" sz="2000" dirty="0"/>
              <a:t>Double taxation</a:t>
            </a:r>
          </a:p>
          <a:p>
            <a:pPr lvl="1"/>
            <a:r>
              <a:rPr lang="en-US" sz="2000" dirty="0"/>
              <a:t>Dispute resolution</a:t>
            </a:r>
          </a:p>
          <a:p>
            <a:pPr lvl="1"/>
            <a:r>
              <a:rPr lang="en-US" sz="2000" dirty="0"/>
              <a:t>Precedent for proliferation of extraterritorial income taxes</a:t>
            </a:r>
          </a:p>
        </p:txBody>
      </p:sp>
      <p:sp>
        <p:nvSpPr>
          <p:cNvPr id="5" name="Slide Number Placeholder 4">
            <a:extLst>
              <a:ext uri="{FF2B5EF4-FFF2-40B4-BE49-F238E27FC236}">
                <a16:creationId xmlns:a16="http://schemas.microsoft.com/office/drawing/2014/main" id="{102A2ECF-CB1F-44F7-9FDC-C248F09A2BA9}"/>
              </a:ext>
            </a:extLst>
          </p:cNvPr>
          <p:cNvSpPr>
            <a:spLocks noGrp="1"/>
          </p:cNvSpPr>
          <p:nvPr>
            <p:ph type="sldNum" sz="quarter" idx="14"/>
          </p:nvPr>
        </p:nvSpPr>
        <p:spPr/>
        <p:txBody>
          <a:bodyPr/>
          <a:lstStyle/>
          <a:p>
            <a:pPr>
              <a:defRPr/>
            </a:pPr>
            <a:fld id="{0429AD24-A95F-40C2-90F4-73C22E102176}" type="slidenum">
              <a:rPr lang="en-US" altLang="en-US" smtClean="0"/>
              <a:pPr>
                <a:defRPr/>
              </a:pPr>
              <a:t>68</a:t>
            </a:fld>
            <a:endParaRPr lang="en-US" altLang="en-US" dirty="0"/>
          </a:p>
        </p:txBody>
      </p:sp>
    </p:spTree>
    <p:extLst>
      <p:ext uri="{BB962C8B-B14F-4D97-AF65-F5344CB8AC3E}">
        <p14:creationId xmlns:p14="http://schemas.microsoft.com/office/powerpoint/2010/main" val="3113217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2149-A856-4DA7-8399-0725CE776B93}"/>
              </a:ext>
            </a:extLst>
          </p:cNvPr>
          <p:cNvSpPr>
            <a:spLocks noGrp="1"/>
          </p:cNvSpPr>
          <p:nvPr>
            <p:ph type="title"/>
          </p:nvPr>
        </p:nvSpPr>
        <p:spPr/>
        <p:txBody>
          <a:bodyPr/>
          <a:lstStyle/>
          <a:p>
            <a:r>
              <a:rPr lang="en-US" dirty="0"/>
              <a:t>Policy options</a:t>
            </a:r>
          </a:p>
        </p:txBody>
      </p:sp>
      <p:sp>
        <p:nvSpPr>
          <p:cNvPr id="3" name="Content Placeholder 2">
            <a:extLst>
              <a:ext uri="{FF2B5EF4-FFF2-40B4-BE49-F238E27FC236}">
                <a16:creationId xmlns:a16="http://schemas.microsoft.com/office/drawing/2014/main" id="{B0A3576F-14D3-42EC-85BC-B5989EC85921}"/>
              </a:ext>
            </a:extLst>
          </p:cNvPr>
          <p:cNvSpPr>
            <a:spLocks noGrp="1"/>
          </p:cNvSpPr>
          <p:nvPr>
            <p:ph idx="1"/>
          </p:nvPr>
        </p:nvSpPr>
        <p:spPr/>
        <p:txBody>
          <a:bodyPr/>
          <a:lstStyle/>
          <a:p>
            <a:r>
              <a:rPr lang="en-US" dirty="0"/>
              <a:t>Stay the course</a:t>
            </a:r>
          </a:p>
          <a:p>
            <a:r>
              <a:rPr lang="en-US" dirty="0"/>
              <a:t>Abandon or substantially modify UTPR</a:t>
            </a:r>
          </a:p>
          <a:p>
            <a:r>
              <a:rPr lang="en-US" dirty="0"/>
              <a:t>Amend bilateral income tax treaties via multilateral instrument to accommodate and coordinate UTPRs</a:t>
            </a:r>
          </a:p>
          <a:p>
            <a:r>
              <a:rPr lang="en-US" dirty="0"/>
              <a:t>Address the problem with respect to US-based MNCs by certifying present-law GILTI as a compliant IIR</a:t>
            </a:r>
          </a:p>
        </p:txBody>
      </p:sp>
      <p:sp>
        <p:nvSpPr>
          <p:cNvPr id="5" name="Slide Number Placeholder 4">
            <a:extLst>
              <a:ext uri="{FF2B5EF4-FFF2-40B4-BE49-F238E27FC236}">
                <a16:creationId xmlns:a16="http://schemas.microsoft.com/office/drawing/2014/main" id="{858839F3-A4F4-41A3-8A53-B57E28755F9D}"/>
              </a:ext>
            </a:extLst>
          </p:cNvPr>
          <p:cNvSpPr>
            <a:spLocks noGrp="1"/>
          </p:cNvSpPr>
          <p:nvPr>
            <p:ph type="sldNum" sz="quarter" idx="14"/>
          </p:nvPr>
        </p:nvSpPr>
        <p:spPr/>
        <p:txBody>
          <a:bodyPr/>
          <a:lstStyle/>
          <a:p>
            <a:pPr>
              <a:defRPr/>
            </a:pPr>
            <a:fld id="{0429AD24-A95F-40C2-90F4-73C22E102176}" type="slidenum">
              <a:rPr lang="en-US" altLang="en-US" smtClean="0"/>
              <a:pPr>
                <a:defRPr/>
              </a:pPr>
              <a:t>69</a:t>
            </a:fld>
            <a:endParaRPr lang="en-US" altLang="en-US" dirty="0"/>
          </a:p>
        </p:txBody>
      </p:sp>
    </p:spTree>
    <p:extLst>
      <p:ext uri="{BB962C8B-B14F-4D97-AF65-F5344CB8AC3E}">
        <p14:creationId xmlns:p14="http://schemas.microsoft.com/office/powerpoint/2010/main" val="323219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Back to the Beginning</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a:bodyPr>
          <a:lstStyle/>
          <a:p>
            <a:pPr marL="144000" marR="192405" lvl="0" indent="-150350" algn="l" rtl="0">
              <a:lnSpc>
                <a:spcPct val="100000"/>
              </a:lnSpc>
              <a:spcBef>
                <a:spcPts val="0"/>
              </a:spcBef>
              <a:spcAft>
                <a:spcPts val="0"/>
              </a:spcAft>
              <a:buClr>
                <a:srgbClr val="000000"/>
              </a:buClr>
              <a:buSzPts val="1200"/>
              <a:buChar char="•"/>
            </a:pPr>
            <a:r>
              <a:rPr lang="en-US" sz="2400" spc="-10" dirty="0">
                <a:latin typeface="Calibri"/>
                <a:cs typeface="Calibri"/>
              </a:rPr>
              <a:t>2013</a:t>
            </a:r>
          </a:p>
          <a:p>
            <a:pPr marL="601200" marR="192405" lvl="1" indent="-150350">
              <a:lnSpc>
                <a:spcPct val="100000"/>
              </a:lnSpc>
              <a:spcBef>
                <a:spcPts val="0"/>
              </a:spcBef>
              <a:buClr>
                <a:srgbClr val="000000"/>
              </a:buClr>
              <a:buSzPts val="1200"/>
            </a:pPr>
            <a:r>
              <a:rPr lang="en-US" sz="2200" dirty="0"/>
              <a:t>BEPS project starts, with a focus on giving non-U.S. countries greater ability to tax the profits of US tech companies</a:t>
            </a:r>
          </a:p>
          <a:p>
            <a:pPr marL="601200" marR="192405" lvl="1" indent="-150350">
              <a:lnSpc>
                <a:spcPct val="100000"/>
              </a:lnSpc>
              <a:spcBef>
                <a:spcPts val="0"/>
              </a:spcBef>
              <a:buClr>
                <a:srgbClr val="000000"/>
              </a:buClr>
              <a:buSzPts val="1200"/>
            </a:pPr>
            <a:r>
              <a:rPr lang="en-US" sz="2200" dirty="0"/>
              <a:t>In line with project’s focus, “taxation of digitalized economy” is BEPS Action 1</a:t>
            </a:r>
          </a:p>
          <a:p>
            <a:pPr marL="144000" marR="192405" indent="-150350">
              <a:lnSpc>
                <a:spcPct val="100000"/>
              </a:lnSpc>
              <a:spcBef>
                <a:spcPts val="0"/>
              </a:spcBef>
              <a:buClr>
                <a:srgbClr val="000000"/>
              </a:buClr>
              <a:buSzPts val="1200"/>
            </a:pPr>
            <a:r>
              <a:rPr lang="en-US" sz="2400" dirty="0"/>
              <a:t>2015</a:t>
            </a:r>
          </a:p>
          <a:p>
            <a:pPr marL="601200" marR="192405" lvl="1" indent="-150350">
              <a:lnSpc>
                <a:spcPct val="100000"/>
              </a:lnSpc>
              <a:spcBef>
                <a:spcPts val="0"/>
              </a:spcBef>
              <a:buClr>
                <a:srgbClr val="000000"/>
              </a:buClr>
              <a:buSzPts val="1200"/>
            </a:pPr>
            <a:r>
              <a:rPr lang="en-US" sz="2200" dirty="0"/>
              <a:t>BEPS project formally ends with fanfare with the  publication of 15 action items. </a:t>
            </a:r>
          </a:p>
          <a:p>
            <a:pPr marL="601200" marR="192405" lvl="1" indent="-150350">
              <a:lnSpc>
                <a:spcPct val="100000"/>
              </a:lnSpc>
              <a:spcBef>
                <a:spcPts val="0"/>
              </a:spcBef>
              <a:buClr>
                <a:srgbClr val="000000"/>
              </a:buClr>
              <a:buSzPts val="1200"/>
            </a:pPr>
            <a:r>
              <a:rPr lang="en-US" sz="2200" dirty="0"/>
              <a:t>But action 1 report, which focused on digital economy, provides inconclusive results with no concrete recommendations. </a:t>
            </a:r>
          </a:p>
          <a:p>
            <a:pPr marL="601200" marR="192405" lvl="1" indent="-150350">
              <a:lnSpc>
                <a:spcPct val="100000"/>
              </a:lnSpc>
              <a:spcBef>
                <a:spcPts val="0"/>
              </a:spcBef>
              <a:buClr>
                <a:srgbClr val="000000"/>
              </a:buClr>
              <a:buSzPts val="1200"/>
            </a:pPr>
            <a:r>
              <a:rPr lang="en-US" sz="2200" dirty="0"/>
              <a:t>Report states that it was expected that other measures developed in the BEPS Project will have substantial impact on BEPS issues in the digital economy and will mitigate some of the broader tax challenges of the digital economy.</a:t>
            </a:r>
          </a:p>
          <a:p>
            <a:pPr marL="601200" marR="192405" lvl="1" indent="-150350">
              <a:lnSpc>
                <a:spcPct val="100000"/>
              </a:lnSpc>
              <a:spcBef>
                <a:spcPts val="0"/>
              </a:spcBef>
              <a:buClr>
                <a:srgbClr val="000000"/>
              </a:buClr>
              <a:buSzPts val="1200"/>
            </a:pPr>
            <a:endParaRPr lang="en-US" sz="2000" dirty="0"/>
          </a:p>
          <a:p>
            <a:pPr marL="450850" marR="192405" lvl="1" indent="0">
              <a:lnSpc>
                <a:spcPct val="100000"/>
              </a:lnSpc>
              <a:spcBef>
                <a:spcPts val="0"/>
              </a:spcBef>
              <a:buClr>
                <a:srgbClr val="000000"/>
              </a:buClr>
              <a:buSzPts val="1200"/>
              <a:buNone/>
            </a:pPr>
            <a:endParaRPr lang="en-US" sz="1800" spc="-10" dirty="0">
              <a:latin typeface="Calibri"/>
              <a:cs typeface="Calibri"/>
            </a:endParaRPr>
          </a:p>
          <a:p>
            <a:pPr marL="601200" marR="192405" lvl="1" indent="-150350">
              <a:lnSpc>
                <a:spcPct val="100000"/>
              </a:lnSpc>
              <a:spcBef>
                <a:spcPts val="0"/>
              </a:spcBef>
              <a:buClr>
                <a:srgbClr val="000000"/>
              </a:buClr>
              <a:buSzPts val="1200"/>
            </a:pPr>
            <a:endParaRPr lang="en-US" sz="1800" dirty="0">
              <a:latin typeface="Calibri"/>
              <a:cs typeface="Calibri"/>
            </a:endParaRPr>
          </a:p>
          <a:p>
            <a:endParaRPr lang="en-US" sz="1700" dirty="0"/>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7</a:t>
            </a:fld>
            <a:endParaRPr lang="en-US" dirty="0"/>
          </a:p>
        </p:txBody>
      </p:sp>
    </p:spTree>
    <p:extLst>
      <p:ext uri="{BB962C8B-B14F-4D97-AF65-F5344CB8AC3E}">
        <p14:creationId xmlns:p14="http://schemas.microsoft.com/office/powerpoint/2010/main" val="19973368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6393-CAC4-4AC3-A9B9-F59C30F1BC17}"/>
              </a:ext>
            </a:extLst>
          </p:cNvPr>
          <p:cNvSpPr>
            <a:spLocks noGrp="1"/>
          </p:cNvSpPr>
          <p:nvPr>
            <p:ph type="ctrTitle"/>
          </p:nvPr>
        </p:nvSpPr>
        <p:spPr/>
        <p:txBody>
          <a:bodyPr>
            <a:noAutofit/>
          </a:bodyPr>
          <a:lstStyle/>
          <a:p>
            <a:r>
              <a:rPr lang="en-US" sz="3600" dirty="0">
                <a:latin typeface="Georgia" panose="02040502050405020303" pitchFamily="18" charset="0"/>
              </a:rPr>
              <a:t>Is the Two-Pillar Project fit for Purpose </a:t>
            </a:r>
            <a:br>
              <a:rPr lang="en-US" sz="3600" dirty="0">
                <a:latin typeface="Georgia" panose="02040502050405020303" pitchFamily="18" charset="0"/>
              </a:rPr>
            </a:br>
            <a:r>
              <a:rPr lang="en-US" sz="3600" dirty="0">
                <a:latin typeface="Georgia" panose="02040502050405020303" pitchFamily="18" charset="0"/>
              </a:rPr>
              <a:t>(and Better than the Alternatives)?</a:t>
            </a:r>
          </a:p>
        </p:txBody>
      </p:sp>
      <p:sp>
        <p:nvSpPr>
          <p:cNvPr id="3" name="Text Placeholder 2">
            <a:extLst>
              <a:ext uri="{FF2B5EF4-FFF2-40B4-BE49-F238E27FC236}">
                <a16:creationId xmlns:a16="http://schemas.microsoft.com/office/drawing/2014/main" id="{620C2865-9DBD-462B-81CC-7DFEABE24AF0}"/>
              </a:ext>
            </a:extLst>
          </p:cNvPr>
          <p:cNvSpPr>
            <a:spLocks noGrp="1"/>
          </p:cNvSpPr>
          <p:nvPr>
            <p:ph type="subTitle" idx="1"/>
          </p:nvPr>
        </p:nvSpPr>
        <p:spPr>
          <a:xfrm>
            <a:off x="711200" y="2131143"/>
            <a:ext cx="10769600" cy="3512574"/>
          </a:xfrm>
        </p:spPr>
        <p:txBody>
          <a:bodyPr/>
          <a:lstStyle/>
          <a:p>
            <a:pPr marL="152396" indent="0">
              <a:buNone/>
            </a:pPr>
            <a:r>
              <a:rPr lang="en-US" dirty="0"/>
              <a:t>Moderator: 	James Hines (University of Michigan) </a:t>
            </a:r>
          </a:p>
          <a:p>
            <a:pPr marL="152396" indent="0">
              <a:buNone/>
            </a:pPr>
            <a:r>
              <a:rPr lang="en-US" dirty="0"/>
              <a:t>Panelists: 	Allison Christians (McGill University) </a:t>
            </a:r>
          </a:p>
          <a:p>
            <a:pPr marL="152396" indent="0">
              <a:buNone/>
            </a:pPr>
            <a:r>
              <a:rPr lang="en-US" dirty="0"/>
              <a:t>			Michael Devereux (Oxford University) </a:t>
            </a:r>
          </a:p>
          <a:p>
            <a:pPr marL="152396" indent="0">
              <a:buNone/>
            </a:pPr>
            <a:r>
              <a:rPr lang="en-US" dirty="0"/>
              <a:t>			Paul Oosterhuis (Skadden) </a:t>
            </a:r>
          </a:p>
          <a:p>
            <a:pPr marL="152396" indent="0">
              <a:buNone/>
            </a:pPr>
            <a:r>
              <a:rPr lang="en-US" dirty="0"/>
              <a:t>			Diane Ring (Boston College)</a:t>
            </a:r>
          </a:p>
        </p:txBody>
      </p:sp>
    </p:spTree>
    <p:extLst>
      <p:ext uri="{BB962C8B-B14F-4D97-AF65-F5344CB8AC3E}">
        <p14:creationId xmlns:p14="http://schemas.microsoft.com/office/powerpoint/2010/main" val="1390331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A77F-10F5-420C-B3C3-C8ED773F8BBC}"/>
              </a:ext>
            </a:extLst>
          </p:cNvPr>
          <p:cNvSpPr>
            <a:spLocks noGrp="1"/>
          </p:cNvSpPr>
          <p:nvPr>
            <p:ph type="ctrTitle"/>
          </p:nvPr>
        </p:nvSpPr>
        <p:spPr/>
        <p:txBody>
          <a:bodyPr>
            <a:normAutofit/>
          </a:bodyPr>
          <a:lstStyle/>
          <a:p>
            <a:r>
              <a:rPr lang="en-US" sz="4267" dirty="0">
                <a:latin typeface="Georgia" panose="02040502050405020303" pitchFamily="18" charset="0"/>
              </a:rPr>
              <a:t>Luncheon Address</a:t>
            </a:r>
          </a:p>
        </p:txBody>
      </p:sp>
      <p:sp>
        <p:nvSpPr>
          <p:cNvPr id="3" name="Content Placeholder 2">
            <a:extLst>
              <a:ext uri="{FF2B5EF4-FFF2-40B4-BE49-F238E27FC236}">
                <a16:creationId xmlns:a16="http://schemas.microsoft.com/office/drawing/2014/main" id="{2D427D45-0820-481B-8141-A943443452DE}"/>
              </a:ext>
            </a:extLst>
          </p:cNvPr>
          <p:cNvSpPr>
            <a:spLocks noGrp="1"/>
          </p:cNvSpPr>
          <p:nvPr>
            <p:ph type="subTitle"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Introduction: 	John Samuels (ITPF) </a:t>
            </a:r>
          </a:p>
          <a:p>
            <a:pPr marL="0" indent="0">
              <a:buNone/>
            </a:pPr>
            <a:r>
              <a:rPr lang="en-US" sz="3200" dirty="0">
                <a:latin typeface="Arial" panose="020B0604020202020204" pitchFamily="34" charset="0"/>
                <a:cs typeface="Arial" panose="020B0604020202020204" pitchFamily="34" charset="0"/>
              </a:rPr>
              <a:t>Presenter: 	Itai Grinberg (Georgetown Law)</a:t>
            </a:r>
          </a:p>
        </p:txBody>
      </p:sp>
      <p:sp>
        <p:nvSpPr>
          <p:cNvPr id="4" name="Footer Placeholder 3">
            <a:extLst>
              <a:ext uri="{FF2B5EF4-FFF2-40B4-BE49-F238E27FC236}">
                <a16:creationId xmlns:a16="http://schemas.microsoft.com/office/drawing/2014/main" id="{971CEEE3-C153-4A06-9766-71A84AC90ABE}"/>
              </a:ext>
            </a:extLst>
          </p:cNvPr>
          <p:cNvSpPr>
            <a:spLocks noGrp="1"/>
          </p:cNvSpPr>
          <p:nvPr>
            <p:ph type="ftr" sz="quarter" idx="3"/>
          </p:nvPr>
        </p:nvSpPr>
        <p:spPr/>
        <p:txBody>
          <a:bodyPr/>
          <a:lstStyle/>
          <a:p>
            <a:r>
              <a:rPr lang="en-US" dirty="0"/>
              <a:t>ITPF Georgetown Jan 2023</a:t>
            </a:r>
          </a:p>
        </p:txBody>
      </p:sp>
      <p:sp>
        <p:nvSpPr>
          <p:cNvPr id="5" name="Slide Number Placeholder 4">
            <a:extLst>
              <a:ext uri="{FF2B5EF4-FFF2-40B4-BE49-F238E27FC236}">
                <a16:creationId xmlns:a16="http://schemas.microsoft.com/office/drawing/2014/main" id="{FCC25E4F-81A5-4580-9325-B03028030412}"/>
              </a:ext>
            </a:extLst>
          </p:cNvPr>
          <p:cNvSpPr>
            <a:spLocks noGrp="1"/>
          </p:cNvSpPr>
          <p:nvPr>
            <p:ph type="sldNum" sz="quarter" idx="4"/>
          </p:nvPr>
        </p:nvSpPr>
        <p:spPr/>
        <p:txBody>
          <a:bodyPr/>
          <a:lstStyle/>
          <a:p>
            <a:fld id="{C5309809-DFB2-4043-AC2E-1E2E27697E16}" type="slidenum">
              <a:rPr lang="en-US" smtClean="0"/>
              <a:t>71</a:t>
            </a:fld>
            <a:endParaRPr lang="en-US" dirty="0"/>
          </a:p>
        </p:txBody>
      </p:sp>
    </p:spTree>
    <p:extLst>
      <p:ext uri="{BB962C8B-B14F-4D97-AF65-F5344CB8AC3E}">
        <p14:creationId xmlns:p14="http://schemas.microsoft.com/office/powerpoint/2010/main" val="237645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BEPS is just the Start …</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rmAutofit fontScale="62500" lnSpcReduction="20000"/>
          </a:bodyPr>
          <a:lstStyle/>
          <a:p>
            <a:pPr marL="144000" marR="192405" lvl="0" indent="-150350" algn="l" rtl="0">
              <a:lnSpc>
                <a:spcPct val="100000"/>
              </a:lnSpc>
              <a:spcBef>
                <a:spcPts val="0"/>
              </a:spcBef>
              <a:spcAft>
                <a:spcPts val="600"/>
              </a:spcAft>
              <a:buClr>
                <a:srgbClr val="000000"/>
              </a:buClr>
              <a:buSzPts val="1200"/>
              <a:buChar char="•"/>
            </a:pPr>
            <a:r>
              <a:rPr lang="en-US" sz="3200" spc="-10" dirty="0">
                <a:latin typeface="Calibri"/>
                <a:cs typeface="Calibri"/>
              </a:rPr>
              <a:t>March 2017: G7 Meeting</a:t>
            </a:r>
            <a:endParaRPr lang="en-US" sz="3200" dirty="0"/>
          </a:p>
          <a:p>
            <a:pPr lvl="1">
              <a:spcBef>
                <a:spcPts val="0"/>
              </a:spcBef>
              <a:spcAft>
                <a:spcPts val="600"/>
              </a:spcAft>
            </a:pPr>
            <a:r>
              <a:rPr lang="en-US" sz="3200" dirty="0"/>
              <a:t>G7 calls on the IF to provide an update on work on taxation on digital economy in early 2018</a:t>
            </a:r>
          </a:p>
          <a:p>
            <a:pPr marL="457200" lvl="1" indent="0">
              <a:spcBef>
                <a:spcPts val="0"/>
              </a:spcBef>
              <a:spcAft>
                <a:spcPts val="600"/>
              </a:spcAft>
              <a:buNone/>
            </a:pPr>
            <a:endParaRPr lang="en-US" sz="3200" dirty="0"/>
          </a:p>
          <a:p>
            <a:pPr marL="144000" marR="192405" indent="-150350">
              <a:lnSpc>
                <a:spcPct val="100000"/>
              </a:lnSpc>
              <a:spcBef>
                <a:spcPts val="0"/>
              </a:spcBef>
              <a:spcAft>
                <a:spcPts val="600"/>
              </a:spcAft>
              <a:buClr>
                <a:srgbClr val="000000"/>
              </a:buClr>
              <a:buSzPts val="1200"/>
            </a:pPr>
            <a:r>
              <a:rPr lang="en-US" sz="3200" dirty="0"/>
              <a:t>June 2017: Progress Report</a:t>
            </a:r>
          </a:p>
          <a:p>
            <a:pPr lvl="1">
              <a:spcBef>
                <a:spcPts val="0"/>
              </a:spcBef>
              <a:spcAft>
                <a:spcPts val="600"/>
              </a:spcAft>
            </a:pPr>
            <a:r>
              <a:rPr lang="en-US" sz="3200" dirty="0"/>
              <a:t>BEPS progress report highlights work to be undertaken under action item 1 to, among other things, gather data for the monitoring of aspects of BEPS implementation, including action 1. </a:t>
            </a:r>
          </a:p>
          <a:p>
            <a:pPr lvl="1">
              <a:spcBef>
                <a:spcPts val="0"/>
              </a:spcBef>
              <a:spcAft>
                <a:spcPts val="600"/>
              </a:spcAft>
            </a:pPr>
            <a:r>
              <a:rPr lang="en-US" sz="3200" dirty="0"/>
              <a:t>Notes work being undertaken for delivery of interim report on taxation of digital economy in 2018 and final report in 2020.</a:t>
            </a:r>
          </a:p>
          <a:p>
            <a:pPr marL="457200" lvl="1" indent="0">
              <a:spcBef>
                <a:spcPts val="0"/>
              </a:spcBef>
              <a:spcAft>
                <a:spcPts val="600"/>
              </a:spcAft>
              <a:buNone/>
            </a:pPr>
            <a:endParaRPr lang="en-US" sz="3200" dirty="0"/>
          </a:p>
          <a:p>
            <a:pPr>
              <a:spcBef>
                <a:spcPts val="0"/>
              </a:spcBef>
              <a:spcAft>
                <a:spcPts val="600"/>
              </a:spcAft>
            </a:pPr>
            <a:r>
              <a:rPr lang="en-US" sz="3200" dirty="0"/>
              <a:t>March 2018: Interim Report</a:t>
            </a:r>
          </a:p>
          <a:p>
            <a:pPr lvl="1">
              <a:spcBef>
                <a:spcPts val="0"/>
              </a:spcBef>
              <a:spcAft>
                <a:spcPts val="600"/>
              </a:spcAft>
            </a:pPr>
            <a:r>
              <a:rPr lang="en-US" sz="3200" dirty="0"/>
              <a:t>Interim Report on Tax Challenges Arising from Digitalization makes commitment to “undertake a coherent and concurrent review of the two key aspects of the existing tax framework, (the profit allocation and nexus rules) that would consider the impacts of digitalization on the economy, relating to the principle of </a:t>
            </a:r>
            <a:r>
              <a:rPr lang="en-US" sz="3200" b="1" dirty="0"/>
              <a:t>aligning profits with underlying economic activities and value creation</a:t>
            </a:r>
            <a:r>
              <a:rPr lang="en-US" sz="3200" dirty="0"/>
              <a:t>. </a:t>
            </a:r>
          </a:p>
          <a:p>
            <a:pPr lvl="1">
              <a:spcBef>
                <a:spcPts val="0"/>
              </a:spcBef>
              <a:spcAft>
                <a:spcPts val="600"/>
              </a:spcAft>
            </a:pPr>
            <a:r>
              <a:rPr lang="en-US" sz="3200" dirty="0"/>
              <a:t>Talks about the need to “refin[e] the analysis of the value contribution of certain characteristics of highly digitalized business models” </a:t>
            </a:r>
          </a:p>
          <a:p>
            <a:pPr lvl="1"/>
            <a:endParaRPr lang="en-US" dirty="0"/>
          </a:p>
          <a:p>
            <a:pPr marL="601200" marR="192405" lvl="1" indent="-150350">
              <a:lnSpc>
                <a:spcPct val="100000"/>
              </a:lnSpc>
              <a:spcBef>
                <a:spcPts val="0"/>
              </a:spcBef>
              <a:buClr>
                <a:srgbClr val="000000"/>
              </a:buClr>
              <a:buSzPts val="1200"/>
            </a:pPr>
            <a:endParaRPr lang="en-US" sz="2000" dirty="0"/>
          </a:p>
          <a:p>
            <a:pPr marL="450850" marR="192405" lvl="1" indent="0">
              <a:lnSpc>
                <a:spcPct val="100000"/>
              </a:lnSpc>
              <a:spcBef>
                <a:spcPts val="0"/>
              </a:spcBef>
              <a:buClr>
                <a:srgbClr val="000000"/>
              </a:buClr>
              <a:buSzPts val="1200"/>
              <a:buNone/>
            </a:pPr>
            <a:endParaRPr lang="en-US" sz="1800" spc="-10" dirty="0">
              <a:latin typeface="Calibri"/>
              <a:cs typeface="Calibri"/>
            </a:endParaRPr>
          </a:p>
          <a:p>
            <a:pPr marL="601200" marR="192405" lvl="1" indent="-150350">
              <a:lnSpc>
                <a:spcPct val="100000"/>
              </a:lnSpc>
              <a:spcBef>
                <a:spcPts val="0"/>
              </a:spcBef>
              <a:buClr>
                <a:srgbClr val="000000"/>
              </a:buClr>
              <a:buSzPts val="1200"/>
            </a:pPr>
            <a:endParaRPr lang="en-US" sz="1800" dirty="0">
              <a:latin typeface="Calibri"/>
              <a:cs typeface="Calibri"/>
            </a:endParaRPr>
          </a:p>
          <a:p>
            <a:endParaRPr lang="en-US" sz="1700" dirty="0"/>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8</a:t>
            </a:fld>
            <a:endParaRPr lang="en-US" dirty="0"/>
          </a:p>
        </p:txBody>
      </p:sp>
    </p:spTree>
    <p:extLst>
      <p:ext uri="{BB962C8B-B14F-4D97-AF65-F5344CB8AC3E}">
        <p14:creationId xmlns:p14="http://schemas.microsoft.com/office/powerpoint/2010/main" val="4083439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457" y="71810"/>
            <a:ext cx="10515600" cy="1325563"/>
          </a:xfrm>
          <a:solidFill>
            <a:srgbClr val="0070C0"/>
          </a:solidFill>
        </p:spPr>
        <p:txBody>
          <a:bodyPr/>
          <a:lstStyle/>
          <a:p>
            <a:r>
              <a:rPr lang="en-GB" altLang="en-GB" dirty="0">
                <a:solidFill>
                  <a:schemeClr val="bg1"/>
                </a:solidFill>
              </a:rPr>
              <a:t>More Progress… or not?</a:t>
            </a:r>
            <a:endParaRPr lang="en-US" dirty="0">
              <a:solidFill>
                <a:schemeClr val="bg1"/>
              </a:solidFill>
            </a:endParaRPr>
          </a:p>
        </p:txBody>
      </p:sp>
      <p:sp>
        <p:nvSpPr>
          <p:cNvPr id="2" name="Content Placeholder 1"/>
          <p:cNvSpPr>
            <a:spLocks noGrp="1"/>
          </p:cNvSpPr>
          <p:nvPr>
            <p:ph sz="quarter" idx="4294967295"/>
          </p:nvPr>
        </p:nvSpPr>
        <p:spPr>
          <a:xfrm>
            <a:off x="591457" y="1738540"/>
            <a:ext cx="10515600" cy="4569823"/>
          </a:xfrm>
        </p:spPr>
        <p:txBody>
          <a:bodyPr>
            <a:noAutofit/>
          </a:bodyPr>
          <a:lstStyle/>
          <a:p>
            <a:pPr marL="144000" marR="195580" lvl="0" indent="-150350" algn="l" rtl="0">
              <a:lnSpc>
                <a:spcPct val="100000"/>
              </a:lnSpc>
              <a:spcBef>
                <a:spcPts val="0"/>
              </a:spcBef>
              <a:spcAft>
                <a:spcPts val="0"/>
              </a:spcAft>
              <a:buClr>
                <a:srgbClr val="000000"/>
              </a:buClr>
              <a:buSzPts val="1200"/>
              <a:buChar char="•"/>
            </a:pPr>
            <a:r>
              <a:rPr lang="en-US" sz="2000" u="none" strike="noStrike" cap="none" dirty="0">
                <a:latin typeface="Arial"/>
                <a:ea typeface="Arial"/>
                <a:cs typeface="Arial"/>
                <a:sym typeface="Arial"/>
              </a:rPr>
              <a:t>June 2018: Progress Report</a:t>
            </a:r>
          </a:p>
          <a:p>
            <a:pPr marL="601200" marR="195580" lvl="1" indent="-150350">
              <a:lnSpc>
                <a:spcPct val="100000"/>
              </a:lnSpc>
              <a:spcBef>
                <a:spcPts val="600"/>
              </a:spcBef>
              <a:buClr>
                <a:srgbClr val="000000"/>
              </a:buClr>
              <a:buSzPts val="1200"/>
            </a:pPr>
            <a:r>
              <a:rPr lang="en-US" dirty="0"/>
              <a:t>Acknowledges “divergences” among members of Inclusive Framework </a:t>
            </a:r>
          </a:p>
          <a:p>
            <a:pPr marL="601200" marR="195580" lvl="1" indent="-150350">
              <a:lnSpc>
                <a:spcPct val="100000"/>
              </a:lnSpc>
              <a:spcBef>
                <a:spcPts val="600"/>
              </a:spcBef>
              <a:buClr>
                <a:srgbClr val="000000"/>
              </a:buClr>
              <a:buSzPts val="1200"/>
            </a:pPr>
            <a:r>
              <a:rPr lang="en-US" dirty="0"/>
              <a:t>Members agreed to undertake a review of nexus and profit allocation rules re impacts of digitalization on the economy, relating to principle of aligning profits with underlying economic activities and value creation.</a:t>
            </a:r>
          </a:p>
          <a:p>
            <a:pPr marL="1058400" marR="195580" lvl="2" indent="-150350">
              <a:lnSpc>
                <a:spcPct val="100000"/>
              </a:lnSpc>
              <a:spcBef>
                <a:spcPts val="600"/>
              </a:spcBef>
              <a:buClr>
                <a:srgbClr val="000000"/>
              </a:buClr>
              <a:buSzPts val="1200"/>
            </a:pPr>
            <a:r>
              <a:rPr lang="en-US" sz="2400" dirty="0"/>
              <a:t>Described as 2 fundamental concepts relating to how taxing rights are allocated between jurisdictions and how profits are allocated to different activities.</a:t>
            </a:r>
          </a:p>
          <a:p>
            <a:pPr marL="1058400" marR="195580" lvl="2" indent="-150350">
              <a:lnSpc>
                <a:spcPct val="100000"/>
              </a:lnSpc>
              <a:spcBef>
                <a:spcPts val="600"/>
              </a:spcBef>
              <a:buClr>
                <a:srgbClr val="000000"/>
              </a:buClr>
              <a:buSzPts val="1200"/>
            </a:pPr>
            <a:r>
              <a:rPr lang="en-US" sz="2400" dirty="0"/>
              <a:t>To seek a consensus-based solution by 2020.</a:t>
            </a:r>
          </a:p>
          <a:p>
            <a:pPr marL="0" marR="195580" indent="0">
              <a:lnSpc>
                <a:spcPct val="100000"/>
              </a:lnSpc>
              <a:spcBef>
                <a:spcPts val="600"/>
              </a:spcBef>
              <a:buClr>
                <a:srgbClr val="000000"/>
              </a:buClr>
              <a:buSzPts val="1200"/>
              <a:buNone/>
            </a:pPr>
            <a:endParaRPr lang="en-US" u="none" strike="noStrike" cap="none" dirty="0">
              <a:latin typeface="Arial"/>
              <a:ea typeface="Arial"/>
              <a:cs typeface="Arial"/>
              <a:sym typeface="Arial"/>
            </a:endParaRPr>
          </a:p>
        </p:txBody>
      </p:sp>
      <p:sp>
        <p:nvSpPr>
          <p:cNvPr id="6" name="Footer Placeholder 5">
            <a:extLst>
              <a:ext uri="{FF2B5EF4-FFF2-40B4-BE49-F238E27FC236}">
                <a16:creationId xmlns:a16="http://schemas.microsoft.com/office/drawing/2014/main" id="{454073B8-5E3E-4550-A34A-3FCCAAE7035D}"/>
              </a:ext>
            </a:extLst>
          </p:cNvPr>
          <p:cNvSpPr>
            <a:spLocks noGrp="1"/>
          </p:cNvSpPr>
          <p:nvPr>
            <p:ph type="ftr" sz="quarter" idx="11"/>
          </p:nvPr>
        </p:nvSpPr>
        <p:spPr/>
        <p:txBody>
          <a:bodyPr/>
          <a:lstStyle/>
          <a:p>
            <a:r>
              <a:rPr lang="en-US" dirty="0"/>
              <a:t>ITPF Georgetown Jan 2023</a:t>
            </a:r>
          </a:p>
        </p:txBody>
      </p:sp>
      <p:sp>
        <p:nvSpPr>
          <p:cNvPr id="8" name="Slide Number Placeholder 7">
            <a:extLst>
              <a:ext uri="{FF2B5EF4-FFF2-40B4-BE49-F238E27FC236}">
                <a16:creationId xmlns:a16="http://schemas.microsoft.com/office/drawing/2014/main" id="{2FE03E0F-9E52-4B68-B228-03127E2CCAA7}"/>
              </a:ext>
            </a:extLst>
          </p:cNvPr>
          <p:cNvSpPr>
            <a:spLocks noGrp="1"/>
          </p:cNvSpPr>
          <p:nvPr>
            <p:ph type="sldNum" sz="quarter" idx="12"/>
          </p:nvPr>
        </p:nvSpPr>
        <p:spPr/>
        <p:txBody>
          <a:bodyPr/>
          <a:lstStyle/>
          <a:p>
            <a:fld id="{C5309809-DFB2-4043-AC2E-1E2E27697E16}" type="slidenum">
              <a:rPr lang="en-US" smtClean="0"/>
              <a:t>9</a:t>
            </a:fld>
            <a:endParaRPr lang="en-US" dirty="0"/>
          </a:p>
        </p:txBody>
      </p:sp>
    </p:spTree>
    <p:extLst>
      <p:ext uri="{BB962C8B-B14F-4D97-AF65-F5344CB8AC3E}">
        <p14:creationId xmlns:p14="http://schemas.microsoft.com/office/powerpoint/2010/main" val="331212811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resentation1" id="{B94186EA-B0B2-4E41-A351-6242F0C72D9D}" vid="{E142F899-578D-4885-93C2-118BB84F88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lobal - McDermott">
  <a:themeElements>
    <a:clrScheme name="McDermott Palette">
      <a:dk1>
        <a:srgbClr val="000000"/>
      </a:dk1>
      <a:lt1>
        <a:srgbClr val="FFFFFF"/>
      </a:lt1>
      <a:dk2>
        <a:srgbClr val="2D3028"/>
      </a:dk2>
      <a:lt2>
        <a:srgbClr val="C7C7C7"/>
      </a:lt2>
      <a:accent1>
        <a:srgbClr val="00A68E"/>
      </a:accent1>
      <a:accent2>
        <a:srgbClr val="278BCB"/>
      </a:accent2>
      <a:accent3>
        <a:srgbClr val="CAD23B"/>
      </a:accent3>
      <a:accent4>
        <a:srgbClr val="F27557"/>
      </a:accent4>
      <a:accent5>
        <a:srgbClr val="7379B9"/>
      </a:accent5>
      <a:accent6>
        <a:srgbClr val="A7A7A7"/>
      </a:accent6>
      <a:hlink>
        <a:srgbClr val="00A68E"/>
      </a:hlink>
      <a:folHlink>
        <a:srgbClr val="00A68E"/>
      </a:folHlink>
    </a:clrScheme>
    <a:fontScheme name="McDermot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6A8BD1D-F488-DF4A-9D27-D1E10C66B8D5}" vid="{84353DE0-7E1C-CE42-92A8-C1766D398FC3}"/>
    </a:ext>
  </a:extLst>
</a:theme>
</file>

<file path=ppt/theme/theme7.xml><?xml version="1.0" encoding="utf-8"?>
<a:theme xmlns:a="http://schemas.openxmlformats.org/drawingml/2006/main" name="GeorgetownTemplat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PowerPoint Bordeaux Palette">
    <a:dk1>
      <a:srgbClr val="000000"/>
    </a:dk1>
    <a:lt1>
      <a:srgbClr val="FFFFFF"/>
    </a:lt1>
    <a:dk2>
      <a:srgbClr val="7B0A14"/>
    </a:dk2>
    <a:lt2>
      <a:srgbClr val="FDB1AD"/>
    </a:lt2>
    <a:accent1>
      <a:srgbClr val="BF0509"/>
    </a:accent1>
    <a:accent2>
      <a:srgbClr val="FB3D32"/>
    </a:accent2>
    <a:accent3>
      <a:srgbClr val="FD8B84"/>
    </a:accent3>
    <a:accent4>
      <a:srgbClr val="FDB1AD"/>
    </a:accent4>
    <a:accent5>
      <a:srgbClr val="FFE3CC"/>
    </a:accent5>
    <a:accent6>
      <a:srgbClr val="7B0A14"/>
    </a:accent6>
    <a:hlink>
      <a:srgbClr val="FB3D32"/>
    </a:hlink>
    <a:folHlink>
      <a:srgbClr val="7B0A14"/>
    </a:folHlink>
  </a:clrScheme>
</a:themeOverride>
</file>

<file path=ppt/theme/themeOverride2.xml><?xml version="1.0" encoding="utf-8"?>
<a:themeOverride xmlns:a="http://schemas.openxmlformats.org/drawingml/2006/main">
  <a:clrScheme name="PwC PowerPoint Bordeaux Palette">
    <a:dk1>
      <a:srgbClr val="000000"/>
    </a:dk1>
    <a:lt1>
      <a:srgbClr val="FFFFFF"/>
    </a:lt1>
    <a:dk2>
      <a:srgbClr val="7B0A14"/>
    </a:dk2>
    <a:lt2>
      <a:srgbClr val="FDB1AD"/>
    </a:lt2>
    <a:accent1>
      <a:srgbClr val="BF0509"/>
    </a:accent1>
    <a:accent2>
      <a:srgbClr val="FB3D32"/>
    </a:accent2>
    <a:accent3>
      <a:srgbClr val="FD8B84"/>
    </a:accent3>
    <a:accent4>
      <a:srgbClr val="FDB1AD"/>
    </a:accent4>
    <a:accent5>
      <a:srgbClr val="FFE3CC"/>
    </a:accent5>
    <a:accent6>
      <a:srgbClr val="7B0A14"/>
    </a:accent6>
    <a:hlink>
      <a:srgbClr val="FB3D32"/>
    </a:hlink>
    <a:folHlink>
      <a:srgbClr val="7B0A14"/>
    </a:folHlink>
  </a:clrScheme>
</a:themeOverride>
</file>

<file path=docProps/app.xml><?xml version="1.0" encoding="utf-8"?>
<Properties xmlns="http://schemas.openxmlformats.org/officeDocument/2006/extended-properties" xmlns:vt="http://schemas.openxmlformats.org/officeDocument/2006/docPropsVTypes">
  <TotalTime>58</TotalTime>
  <Words>9016</Words>
  <Application>Microsoft Office PowerPoint</Application>
  <PresentationFormat>Widescreen</PresentationFormat>
  <Paragraphs>825</Paragraphs>
  <Slides>71</Slides>
  <Notes>43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71</vt:i4>
      </vt:variant>
    </vt:vector>
  </HeadingPairs>
  <TitlesOfParts>
    <vt:vector size="86" baseType="lpstr">
      <vt:lpstr>Arial</vt:lpstr>
      <vt:lpstr>Calibri</vt:lpstr>
      <vt:lpstr>Calibri Light</vt:lpstr>
      <vt:lpstr>Courier New</vt:lpstr>
      <vt:lpstr>Georgia</vt:lpstr>
      <vt:lpstr>Times New Roman</vt:lpstr>
      <vt:lpstr>Wingdings</vt:lpstr>
      <vt:lpstr>Office Theme</vt:lpstr>
      <vt:lpstr>Office Theme</vt:lpstr>
      <vt:lpstr>PwC</vt:lpstr>
      <vt:lpstr>PwC</vt:lpstr>
      <vt:lpstr>Office Theme</vt:lpstr>
      <vt:lpstr>Global - McDermott</vt:lpstr>
      <vt:lpstr>GeorgetownTemplate1</vt:lpstr>
      <vt:lpstr>PwC</vt:lpstr>
      <vt:lpstr>International Tax Policy Forum and  Georgetown University Law Center Conference </vt:lpstr>
      <vt:lpstr>Opening Remarks</vt:lpstr>
      <vt:lpstr>Agenda </vt:lpstr>
      <vt:lpstr>Primer: OECD/G20 Two-Pillar Project</vt:lpstr>
      <vt:lpstr>Pillar 1 Primer</vt:lpstr>
      <vt:lpstr>Pillar 1 Primer</vt:lpstr>
      <vt:lpstr>Back to the Beginning</vt:lpstr>
      <vt:lpstr>BEPS is just the Start …</vt:lpstr>
      <vt:lpstr>More Progress… or not?</vt:lpstr>
      <vt:lpstr>Digital Economy Taxation as Pillars</vt:lpstr>
      <vt:lpstr>Alternative Proposals</vt:lpstr>
      <vt:lpstr>Unified Approach – Oct 2019</vt:lpstr>
      <vt:lpstr>Jan 2020 Statement</vt:lpstr>
      <vt:lpstr>Statement – Jan 2020 (cont.)</vt:lpstr>
      <vt:lpstr>Amount A</vt:lpstr>
      <vt:lpstr>Report on Pillar 1 Blueprint – Oct 2020</vt:lpstr>
      <vt:lpstr>July 2021 Statement</vt:lpstr>
      <vt:lpstr>October 2021 Statement</vt:lpstr>
      <vt:lpstr>2022 Consultation Documents – Amount A</vt:lpstr>
      <vt:lpstr>The Latest</vt:lpstr>
      <vt:lpstr>Amount A – Outline of Concepts</vt:lpstr>
      <vt:lpstr>So Many Questions, So Few Answers</vt:lpstr>
      <vt:lpstr>So Many Questions, So Few Answers</vt:lpstr>
      <vt:lpstr>PowerPoint Presentation</vt:lpstr>
      <vt:lpstr>Pillar Two: An Overview</vt:lpstr>
      <vt:lpstr>What is Pillar Two?</vt:lpstr>
      <vt:lpstr>How did we get here?</vt:lpstr>
      <vt:lpstr>Where are we now?</vt:lpstr>
      <vt:lpstr>How does Pillar Two work?</vt:lpstr>
      <vt:lpstr>How does Pillar Two work?</vt:lpstr>
      <vt:lpstr>Where are we going?</vt:lpstr>
      <vt:lpstr>What does this mean for the international tax regime?</vt:lpstr>
      <vt:lpstr>Assessment of Pillar One</vt:lpstr>
      <vt:lpstr>PowerPoint Presentation</vt:lpstr>
      <vt:lpstr>Pillar One – Status</vt:lpstr>
      <vt:lpstr>Pillar One – Amount A Implementation Issues</vt:lpstr>
      <vt:lpstr>Pillar One – Amount B</vt:lpstr>
      <vt:lpstr>PowerPoint Presentation</vt:lpstr>
      <vt:lpstr>Outline</vt:lpstr>
      <vt:lpstr>Amount A Scope U.S. versus Non-U.S. companies </vt:lpstr>
      <vt:lpstr>U.S. Revenue Impact of Amount A (In-Scope U.S. Companies) – Main Determinants </vt:lpstr>
      <vt:lpstr>U.S. Revenue Impact of Amount A (In-Scope U.S. Companies) – Estimation Methodology</vt:lpstr>
      <vt:lpstr>U.S. Revenue Impact of Amount A (In-Scope U.S. Companies) – Estimation Methodology (contd.)</vt:lpstr>
      <vt:lpstr>U.S. Revenue Impact of Amount A (In-Scope U.S. Companies) – Estimation Methodology (contd.)</vt:lpstr>
      <vt:lpstr>U.S. Revenue Impact of Amount A (In-Scope U.S. Companies) –  No MDSH</vt:lpstr>
      <vt:lpstr>U.S. Revenue Impact of Amount A (In-Scope U.S. Companies) –  Implications of the MDSH</vt:lpstr>
      <vt:lpstr>Amount A subject to Allocation (In-Scope U.S. Companies) –  Implications of the MDSH</vt:lpstr>
      <vt:lpstr>Share of Amount A by Country (In-Scope U.S. Companies) –  Implications of the MDSH</vt:lpstr>
      <vt:lpstr>Conclusions</vt:lpstr>
      <vt:lpstr>Caveats and limitations</vt:lpstr>
      <vt:lpstr>PowerPoint Presentation</vt:lpstr>
      <vt:lpstr>Assessment of Pillar Two</vt:lpstr>
      <vt:lpstr>Issues in the Implementation of Pillar Two</vt:lpstr>
      <vt:lpstr>With Meaningful Adoption of Pillar Two Highly Likely, US Companies, as well as US Policymakers, Face Significant Challenges</vt:lpstr>
      <vt:lpstr>Complexity of Pillar Two Rules </vt:lpstr>
      <vt:lpstr>Status of GILTI and CAMT and Potential for Double Taxation</vt:lpstr>
      <vt:lpstr>Example: QDMTT Ordering Rule (10.5% GILTI rate) (1/2)</vt:lpstr>
      <vt:lpstr>Example: QDMTT ordering Rule (10.5% GILTI rate) (2/2)</vt:lpstr>
      <vt:lpstr>Conclusions: GILTI ordering rules</vt:lpstr>
      <vt:lpstr>Effect on US Tax Incentives</vt:lpstr>
      <vt:lpstr>Example: Loss of US R&amp;D Credit Due to UTPR </vt:lpstr>
      <vt:lpstr>Example: Loss of US R&amp;D Credit Due to UTPR (2/2)</vt:lpstr>
      <vt:lpstr>Potential Alternatives to Reduce the Impact on US Tax Incentives</vt:lpstr>
      <vt:lpstr>Is there a Better Way?  Considering the Role of Safe Harbors</vt:lpstr>
      <vt:lpstr>PowerPoint Presentation</vt:lpstr>
      <vt:lpstr>Assessment of pillar two</vt:lpstr>
      <vt:lpstr>Pillar two and bilateral income tax treaties</vt:lpstr>
      <vt:lpstr>Treaty issues raised by utpr</vt:lpstr>
      <vt:lpstr>Policy options</vt:lpstr>
      <vt:lpstr>Is the Two-Pillar Project fit for Purpose  (and Better than the Alternatives)?</vt:lpstr>
      <vt:lpstr>Luncheon Address</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Tax Policy Forum and Georgetown University Law Center Conference</dc:title>
  <dc:creator>Allison Street (US)</dc:creator>
  <cp:lastModifiedBy>Allison Street (US)</cp:lastModifiedBy>
  <cp:revision>4</cp:revision>
  <dcterms:created xsi:type="dcterms:W3CDTF">2023-01-10T18:51:24Z</dcterms:created>
  <dcterms:modified xsi:type="dcterms:W3CDTF">2023-01-12T20:26:29Z</dcterms:modified>
</cp:coreProperties>
</file>