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8"/>
  </p:handoutMasterIdLst>
  <p:sldIdLst>
    <p:sldId id="281" r:id="rId2"/>
    <p:sldId id="436" r:id="rId3"/>
    <p:sldId id="434" r:id="rId4"/>
    <p:sldId id="401" r:id="rId5"/>
    <p:sldId id="399" r:id="rId6"/>
    <p:sldId id="428" r:id="rId7"/>
  </p:sldIdLst>
  <p:sldSz cx="9144000" cy="6858000" type="screen4x3"/>
  <p:notesSz cx="6858000" cy="92662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660"/>
  </p:normalViewPr>
  <p:slideViewPr>
    <p:cSldViewPr>
      <p:cViewPr varScale="1">
        <p:scale>
          <a:sx n="79" d="100"/>
          <a:sy n="79" d="100"/>
        </p:scale>
        <p:origin x="28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5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3" tIns="46496" rIns="92993" bIns="46496" numCol="1" anchor="t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3" tIns="46496" rIns="92993" bIns="46496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110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3" tIns="46496" rIns="92993" bIns="46496" numCol="1" anchor="b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0110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93" tIns="46496" rIns="92993" bIns="46496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pPr>
              <a:defRPr/>
            </a:pPr>
            <a:fld id="{DCDAF1A1-DDB2-43C4-A7A5-3C2055FD1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5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AE57149-96C5-481A-B586-4192F3E404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D6079-6623-427D-983F-0959CC4670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D0C979-18E4-4978-B5BA-18F8D18FD3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D62CBB-9858-4277-B37C-AB047B19EF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573C1E9F-63D8-40C3-9CB2-50B8B82EBD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BAF62-3C0A-44D6-AB5A-D2D9081B4B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8356C-7C7D-4E04-9A47-00421BED53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E19824-E044-4AFC-A6FE-2EE271092E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266075-5CE7-4446-9638-889E59FA3E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1F2F12-A8CE-4EDE-819F-685A604833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C85FE5D0-4EA3-4265-9B61-6CB6DDF33D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10B53C29-A0C3-4012-B3E0-50895D10B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143000"/>
            <a:ext cx="7924800" cy="2286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Comments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1752600" y="4038600"/>
            <a:ext cx="67087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/>
              <a:t>Alan D. Viard</a:t>
            </a:r>
          </a:p>
          <a:p>
            <a:r>
              <a:rPr lang="en-US" sz="3200" dirty="0"/>
              <a:t>American Enterprise </a:t>
            </a:r>
            <a:r>
              <a:rPr lang="en-US" sz="3200" dirty="0" smtClean="0"/>
              <a:t>Institute</a:t>
            </a:r>
          </a:p>
          <a:p>
            <a:r>
              <a:rPr lang="en-US" sz="3200" dirty="0" smtClean="0"/>
              <a:t>March 31, 2014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dirty="0" smtClean="0"/>
              <a:t>Estimates of base erosion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Micro </a:t>
            </a:r>
            <a:r>
              <a:rPr lang="en-US" sz="2800" dirty="0"/>
              <a:t>data </a:t>
            </a:r>
            <a:r>
              <a:rPr lang="en-US" sz="2800" dirty="0" smtClean="0"/>
              <a:t>crucial, firms heterogeneous</a:t>
            </a:r>
          </a:p>
          <a:p>
            <a:r>
              <a:rPr lang="en-US" sz="2800" dirty="0" smtClean="0"/>
              <a:t>Financial constraints important</a:t>
            </a:r>
          </a:p>
          <a:p>
            <a:pPr eaLnBrk="1" hangingPunct="1"/>
            <a:r>
              <a:rPr lang="en-US" sz="2800" dirty="0" smtClean="0"/>
              <a:t>“Low” elasticity at high tax rates doesn’t rule out large profit shifting – significant profits can probably be shifted at low cost</a:t>
            </a:r>
          </a:p>
          <a:p>
            <a:pPr eaLnBrk="1" hangingPunct="1"/>
            <a:r>
              <a:rPr lang="en-US" sz="2800" dirty="0" smtClean="0"/>
              <a:t>Elasticity at high tax rates may be relevant for setting tax rates, not base-erosion rules</a:t>
            </a:r>
          </a:p>
          <a:p>
            <a:pPr eaLnBrk="1" hangingPunct="1"/>
            <a:r>
              <a:rPr lang="en-US" sz="2800" dirty="0" smtClean="0"/>
              <a:t>Distinguishing different types of base erosion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480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dirty="0" smtClean="0"/>
              <a:t>Choice of tax base	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Tax things that are less elastic</a:t>
            </a:r>
          </a:p>
          <a:p>
            <a:pPr eaLnBrk="1" hangingPunct="1"/>
            <a:r>
              <a:rPr lang="en-US" sz="2800" dirty="0" smtClean="0"/>
              <a:t>Tax close substitutes similarly</a:t>
            </a:r>
          </a:p>
          <a:p>
            <a:pPr eaLnBrk="1" hangingPunct="1"/>
            <a:r>
              <a:rPr lang="en-US" sz="2800" dirty="0" smtClean="0"/>
              <a:t>Reduce administrative costs – related to above points</a:t>
            </a:r>
          </a:p>
          <a:p>
            <a:r>
              <a:rPr lang="en-US" sz="2800" dirty="0"/>
              <a:t>Avoid </a:t>
            </a:r>
            <a:r>
              <a:rPr lang="en-US" sz="2800" dirty="0" smtClean="0"/>
              <a:t>taxing things </a:t>
            </a:r>
            <a:r>
              <a:rPr lang="en-US" sz="2800" dirty="0"/>
              <a:t>that </a:t>
            </a:r>
            <a:r>
              <a:rPr lang="en-US" sz="2800" dirty="0" smtClean="0"/>
              <a:t>are </a:t>
            </a:r>
            <a:r>
              <a:rPr lang="en-US" sz="2800" dirty="0"/>
              <a:t>already </a:t>
            </a:r>
            <a:r>
              <a:rPr lang="en-US" sz="2800" dirty="0" smtClean="0"/>
              <a:t>heavily taxed, or </a:t>
            </a:r>
            <a:r>
              <a:rPr lang="en-US" sz="2800" dirty="0"/>
              <a:t>otherwise </a:t>
            </a:r>
            <a:r>
              <a:rPr lang="en-US" sz="2800" dirty="0" smtClean="0"/>
              <a:t>under-supplied</a:t>
            </a:r>
          </a:p>
          <a:p>
            <a:pPr marL="0" indent="0">
              <a:buNone/>
            </a:pPr>
            <a:endParaRPr lang="en-US" sz="2800" dirty="0"/>
          </a:p>
          <a:p>
            <a:pPr marL="0" indent="0" eaLnBrk="1" hangingPunct="1">
              <a:buNone/>
            </a:pPr>
            <a:endParaRPr lang="en-US" sz="2800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7783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dirty="0" smtClean="0"/>
              <a:t>Combatting base erosion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Part of choosing the tax base</a:t>
            </a:r>
          </a:p>
          <a:p>
            <a:pPr eaLnBrk="1" hangingPunct="1"/>
            <a:r>
              <a:rPr lang="en-US" sz="2800" dirty="0" smtClean="0"/>
              <a:t>General strategy: Tighten tax base’s link to real activity</a:t>
            </a:r>
          </a:p>
          <a:p>
            <a:pPr eaLnBrk="1" hangingPunct="1"/>
            <a:r>
              <a:rPr lang="en-US" sz="2800" dirty="0" smtClean="0"/>
              <a:t>Real activity likely to be less elastic, but may already be taxed heavily, under-supplied</a:t>
            </a:r>
          </a:p>
          <a:p>
            <a:pPr eaLnBrk="1" hangingPunct="1"/>
            <a:r>
              <a:rPr lang="en-US" sz="2800" dirty="0" smtClean="0"/>
              <a:t>Piecemeal rules may result in disparate treatment of close substitutes</a:t>
            </a:r>
          </a:p>
          <a:p>
            <a:pPr eaLnBrk="1" hangingPunct="1"/>
            <a:r>
              <a:rPr lang="en-US" sz="2800" dirty="0" smtClean="0"/>
              <a:t>Some forms of real activity (sales?) may be less elastic than others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Source and residence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Linking tax to corporate residence combats erosion of source base – linking tax to source combats erosion of residence base</a:t>
            </a:r>
          </a:p>
          <a:p>
            <a:r>
              <a:rPr lang="en-US" sz="2800" dirty="0" smtClean="0"/>
              <a:t>Combatting erosion of residence base</a:t>
            </a:r>
            <a:endParaRPr lang="en-US" dirty="0" smtClean="0"/>
          </a:p>
          <a:p>
            <a:pPr lvl="1"/>
            <a:r>
              <a:rPr lang="en-US" dirty="0" smtClean="0"/>
              <a:t>Use past residence (anti-inversion rules)</a:t>
            </a:r>
            <a:endParaRPr lang="en-US" dirty="0"/>
          </a:p>
          <a:p>
            <a:pPr lvl="1"/>
            <a:r>
              <a:rPr lang="en-US" dirty="0" smtClean="0"/>
              <a:t>Tighten corporate residence’s link to real activity </a:t>
            </a:r>
          </a:p>
          <a:p>
            <a:r>
              <a:rPr lang="en-US" sz="2800" dirty="0" smtClean="0"/>
              <a:t>At least in long run, residence likely to be more elastic than source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Unilateral U.S. action against base erosion may not promote U.S. national wellbeing, but international cooperation likely to do so</a:t>
            </a:r>
          </a:p>
          <a:p>
            <a:r>
              <a:rPr lang="en-US" sz="2800" dirty="0" smtClean="0"/>
              <a:t>Shareholder residence likely to be best tax base – domestic and international advantages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3247</TotalTime>
  <Words>258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Franklin Gothic Book</vt:lpstr>
      <vt:lpstr>Perpetua</vt:lpstr>
      <vt:lpstr>Wingdings 2</vt:lpstr>
      <vt:lpstr>Equity</vt:lpstr>
      <vt:lpstr>Comments</vt:lpstr>
      <vt:lpstr>Estimates of base erosion</vt:lpstr>
      <vt:lpstr>Choice of tax base </vt:lpstr>
      <vt:lpstr>Combatting base erosion</vt:lpstr>
      <vt:lpstr>Source and residence</vt:lpstr>
      <vt:lpstr>The big picture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Christine</dc:creator>
  <cp:lastModifiedBy>Alan Viard</cp:lastModifiedBy>
  <cp:revision>226</cp:revision>
  <dcterms:created xsi:type="dcterms:W3CDTF">2005-06-21T23:05:59Z</dcterms:created>
  <dcterms:modified xsi:type="dcterms:W3CDTF">2014-03-28T17:20:46Z</dcterms:modified>
</cp:coreProperties>
</file>