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6"/>
    <p:sldMasterId id="2147483723" r:id="rId7"/>
    <p:sldMasterId id="2147483828" r:id="rId8"/>
    <p:sldMasterId id="2147487790" r:id="rId9"/>
    <p:sldMasterId id="2147487844" r:id="rId10"/>
    <p:sldMasterId id="2147487807" r:id="rId11"/>
    <p:sldMasterId id="2147487808" r:id="rId12"/>
    <p:sldMasterId id="2147487820" r:id="rId13"/>
    <p:sldMasterId id="2147487832" r:id="rId14"/>
    <p:sldMasterId id="2147483648" r:id="rId15"/>
  </p:sldMasterIdLst>
  <p:notesMasterIdLst>
    <p:notesMasterId r:id="rId42"/>
  </p:notesMasterIdLst>
  <p:handoutMasterIdLst>
    <p:handoutMasterId r:id="rId43"/>
  </p:handoutMasterIdLst>
  <p:sldIdLst>
    <p:sldId id="325" r:id="rId16"/>
    <p:sldId id="327" r:id="rId17"/>
    <p:sldId id="334" r:id="rId18"/>
    <p:sldId id="328"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32" r:id="rId34"/>
    <p:sldId id="336" r:id="rId35"/>
    <p:sldId id="337" r:id="rId36"/>
    <p:sldId id="338" r:id="rId37"/>
    <p:sldId id="335" r:id="rId38"/>
    <p:sldId id="339" r:id="rId39"/>
    <p:sldId id="340"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B027D4-A78B-486F-A327-BDC063A9A99F}">
          <p14:sldIdLst/>
        </p14:section>
        <p14:section name="Untitled Section" id="{20607EED-69FA-4063-9FFB-5AAD762BAC8C}">
          <p14:sldIdLst>
            <p14:sldId id="325"/>
            <p14:sldId id="327"/>
            <p14:sldId id="334"/>
            <p14:sldId id="328"/>
            <p14:sldId id="341"/>
            <p14:sldId id="342"/>
            <p14:sldId id="343"/>
            <p14:sldId id="344"/>
            <p14:sldId id="345"/>
            <p14:sldId id="346"/>
            <p14:sldId id="347"/>
            <p14:sldId id="348"/>
            <p14:sldId id="349"/>
            <p14:sldId id="350"/>
            <p14:sldId id="351"/>
            <p14:sldId id="352"/>
            <p14:sldId id="353"/>
            <p14:sldId id="354"/>
            <p14:sldId id="332"/>
            <p14:sldId id="336"/>
            <p14:sldId id="337"/>
            <p14:sldId id="338"/>
            <p14:sldId id="335"/>
            <p14:sldId id="339"/>
            <p14:sldId id="340"/>
            <p14:sldId id="3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DC243-E647-3192-8E1C-2B199F2DCADE}" name="VAN DENDER Kurt, CTP/TPS" initials="VDKC" userId="S::Kurt.VANDENDER@oecd.org::6d320d29-9160-4589-a185-43d62e9eb2e6" providerId="AD"/>
  <p188:author id="{EFC50D4A-0740-A553-456B-A4D757B908B0}" name="Michelle Huang (US)" initials="M(" userId="S::michelle.h.huang@pwc.com::80fadcd9-e125-47f3-a330-0a96a4fe1cb3" providerId="AD"/>
  <p188:author id="{91AC147A-A6AB-56C1-B69E-1CC677775C57}" name="HUGGER Felix, CTP/TPS" initials="HFC" userId="S::Felix.HUGGER@oecd.org::924351c6-731f-4109-b019-e23dea3dbc4c" providerId="AD"/>
  <p188:author id="{EBF33B7F-0F9E-0CB9-6D0F-6AA6771FA0AA}" name="O'REILLY Pierce, CTP/TPS" initials="OPC" userId="S::Pierce.OREILLY@oecd.org::4af55864-0ded-4578-beff-4d506501dd91" providerId="AD"/>
  <p188:author id="{E00DB28D-A5F8-A8C1-2748-124475A76E21}" name="BRADBURY David, CTP" initials="BDC" userId="S::David.BRADBURY@oecd.org::ab0748b3-ce23-460e-8ca3-8a553c0c4f79" providerId="AD"/>
  <p188:author id="{E713CCA1-2657-B864-73D9-C18E46045275}" name="GONZALEZ CABRAL Ana Cinta, CTP/TPS" initials="GCACC" userId="S::AnaCinta.GONZALEZCABRAL@oecd.org::214ffa72-4193-48ba-98d2-6cd158c4f0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MMER Michael, CTP/TPS" initials="SMC" lastIdx="9" clrIdx="6">
    <p:extLst>
      <p:ext uri="{19B8F6BF-5375-455C-9EA6-DF929625EA0E}">
        <p15:presenceInfo xmlns:p15="http://schemas.microsoft.com/office/powerpoint/2012/main" userId="S-1-5-21-2146598497-832928401-1254845835-179654" providerId="AD"/>
      </p:ext>
    </p:extLst>
  </p:cmAuthor>
  <p:cmAuthor id="1" name="HUGGER Felix, CTP/TPS" initials="HFC" lastIdx="59" clrIdx="0">
    <p:extLst>
      <p:ext uri="{19B8F6BF-5375-455C-9EA6-DF929625EA0E}">
        <p15:presenceInfo xmlns:p15="http://schemas.microsoft.com/office/powerpoint/2012/main" userId="S::Felix.HUGGER@oecd.org::924351c6-731f-4109-b019-e23dea3dbc4c" providerId="AD"/>
      </p:ext>
    </p:extLst>
  </p:cmAuthor>
  <p:cmAuthor id="2" name="GONZALEZ CABRAL Ana Cinta, CTP/TPS" initials="GCACC" lastIdx="65" clrIdx="1">
    <p:extLst>
      <p:ext uri="{19B8F6BF-5375-455C-9EA6-DF929625EA0E}">
        <p15:presenceInfo xmlns:p15="http://schemas.microsoft.com/office/powerpoint/2012/main" userId="S-1-5-21-2146598497-832928401-1254845835-183446" providerId="AD"/>
      </p:ext>
    </p:extLst>
  </p:cmAuthor>
  <p:cmAuthor id="3" name="HANAPPI Tibor, CTP/TPS" initials="HTC" lastIdx="49" clrIdx="2">
    <p:extLst>
      <p:ext uri="{19B8F6BF-5375-455C-9EA6-DF929625EA0E}">
        <p15:presenceInfo xmlns:p15="http://schemas.microsoft.com/office/powerpoint/2012/main" userId="S-1-5-21-2146598497-832928401-1254845835-87121" providerId="AD"/>
      </p:ext>
    </p:extLst>
  </p:cmAuthor>
  <p:cmAuthor id="4" name="O'REILLY Pierce, CTP/TPS" initials="OPC" lastIdx="78" clrIdx="3">
    <p:extLst>
      <p:ext uri="{19B8F6BF-5375-455C-9EA6-DF929625EA0E}">
        <p15:presenceInfo xmlns:p15="http://schemas.microsoft.com/office/powerpoint/2012/main" userId="S-1-5-21-2146598497-832928401-1254845835-57404" providerId="AD"/>
      </p:ext>
    </p:extLst>
  </p:cmAuthor>
  <p:cmAuthor id="5" name="WHYMAN David, CTP/TPS" initials="WDC" lastIdx="10" clrIdx="4">
    <p:extLst>
      <p:ext uri="{19B8F6BF-5375-455C-9EA6-DF929625EA0E}">
        <p15:presenceInfo xmlns:p15="http://schemas.microsoft.com/office/powerpoint/2012/main" userId="S-1-5-21-2146598497-832928401-1254845835-258184" providerId="AD"/>
      </p:ext>
    </p:extLst>
  </p:cmAuthor>
  <p:cmAuthor id="6" name="BRADBURY David, CTP/TPS" initials="BDC" lastIdx="40" clrIdx="5">
    <p:extLst>
      <p:ext uri="{19B8F6BF-5375-455C-9EA6-DF929625EA0E}">
        <p15:presenceInfo xmlns:p15="http://schemas.microsoft.com/office/powerpoint/2012/main" userId="S-1-5-21-2146598497-832928401-1254845835-61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393939"/>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11"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8/10/relationships/authors" Target="authors.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597162-A75E-1B2F-A2CB-AF36F83FB4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6D6413-EA9F-2184-197A-C849DB6C9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04/05/2024</a:t>
            </a:r>
            <a:endParaRPr lang="en-US"/>
          </a:p>
        </p:txBody>
      </p:sp>
      <p:sp>
        <p:nvSpPr>
          <p:cNvPr id="4" name="Footer Placeholder 3">
            <a:extLst>
              <a:ext uri="{FF2B5EF4-FFF2-40B4-BE49-F238E27FC236}">
                <a16:creationId xmlns:a16="http://schemas.microsoft.com/office/drawing/2014/main" id="{D185E217-6CAC-0A08-2BF1-282F59631B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98A455-6763-3DE5-D05A-F2B426EE18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7FC61-C110-415F-AEDD-3810CDCC83CC}" type="slidenum">
              <a:rPr lang="en-US" smtClean="0"/>
              <a:t>‹#›</a:t>
            </a:fld>
            <a:endParaRPr lang="en-US"/>
          </a:p>
        </p:txBody>
      </p:sp>
    </p:spTree>
    <p:extLst>
      <p:ext uri="{BB962C8B-B14F-4D97-AF65-F5344CB8AC3E}">
        <p14:creationId xmlns:p14="http://schemas.microsoft.com/office/powerpoint/2010/main" val="16409732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04/05/2024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87322-4BFB-4A34-AFB5-89DB201815D3}" type="slidenum">
              <a:rPr lang="en-GB" smtClean="0"/>
              <a:t>‹#›</a:t>
            </a:fld>
            <a:endParaRPr lang="en-GB"/>
          </a:p>
        </p:txBody>
      </p:sp>
    </p:spTree>
    <p:extLst>
      <p:ext uri="{BB962C8B-B14F-4D97-AF65-F5344CB8AC3E}">
        <p14:creationId xmlns:p14="http://schemas.microsoft.com/office/powerpoint/2010/main" val="221543100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GB"/>
              <a:t>04/05/2024</a:t>
            </a:r>
          </a:p>
        </p:txBody>
      </p:sp>
      <p:sp>
        <p:nvSpPr>
          <p:cNvPr id="5" name="Slide Number Placeholder 4"/>
          <p:cNvSpPr>
            <a:spLocks noGrp="1"/>
          </p:cNvSpPr>
          <p:nvPr>
            <p:ph type="sldNum" sz="quarter" idx="5"/>
          </p:nvPr>
        </p:nvSpPr>
        <p:spPr/>
        <p:txBody>
          <a:bodyPr/>
          <a:lstStyle/>
          <a:p>
            <a:fld id="{DF687322-4BFB-4A34-AFB5-89DB201815D3}" type="slidenum">
              <a:rPr lang="en-GB" smtClean="0"/>
              <a:t>1</a:t>
            </a:fld>
            <a:endParaRPr lang="en-GB"/>
          </a:p>
        </p:txBody>
      </p:sp>
    </p:spTree>
    <p:extLst>
      <p:ext uri="{BB962C8B-B14F-4D97-AF65-F5344CB8AC3E}">
        <p14:creationId xmlns:p14="http://schemas.microsoft.com/office/powerpoint/2010/main" val="153334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cbcdc167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cbcdc167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98F16176-AA3C-551E-3E55-0249B50B66F5}"/>
              </a:ext>
            </a:extLst>
          </p:cNvPr>
          <p:cNvSpPr>
            <a:spLocks noGrp="1"/>
          </p:cNvSpPr>
          <p:nvPr>
            <p:ph type="dt" idx="1"/>
          </p:nvPr>
        </p:nvSpPr>
        <p:spPr/>
        <p:txBody>
          <a:bodyPr/>
          <a:lstStyle/>
          <a:p>
            <a:r>
              <a:rPr lang="en-GB"/>
              <a:t>04/05/2024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bcdc167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0855FDB2-4FD8-B7FE-0049-E22DA2CBFF15}"/>
              </a:ext>
            </a:extLst>
          </p:cNvPr>
          <p:cNvSpPr>
            <a:spLocks noGrp="1"/>
          </p:cNvSpPr>
          <p:nvPr>
            <p:ph type="dt" idx="1"/>
          </p:nvPr>
        </p:nvSpPr>
        <p:spPr/>
        <p:txBody>
          <a:bodyPr/>
          <a:lstStyle/>
          <a:p>
            <a:r>
              <a:rPr lang="en-GB"/>
              <a:t>04/05/2024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A18CC-8CD5-44A1-85C9-5AFCC57AB0D5}" type="slidenum">
              <a:rPr lang="en-US" smtClean="0"/>
              <a:pPr/>
              <a:t>20</a:t>
            </a:fld>
            <a:endParaRPr lang="en-US"/>
          </a:p>
        </p:txBody>
      </p:sp>
    </p:spTree>
    <p:extLst>
      <p:ext uri="{BB962C8B-B14F-4D97-AF65-F5344CB8AC3E}">
        <p14:creationId xmlns:p14="http://schemas.microsoft.com/office/powerpoint/2010/main" val="120814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5E9DBFAB-D291-0289-938E-6E40325950A4}"/>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0B330503-9B1C-B1DE-873E-38AAF1E39C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90970CA2-E2CF-69BF-EF77-66EC30C115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C9336BEB-0257-9B01-A152-D217A00CCB84}"/>
              </a:ext>
            </a:extLst>
          </p:cNvPr>
          <p:cNvSpPr>
            <a:spLocks noGrp="1"/>
          </p:cNvSpPr>
          <p:nvPr>
            <p:ph type="dt" idx="1"/>
          </p:nvPr>
        </p:nvSpPr>
        <p:spPr/>
        <p:txBody>
          <a:bodyPr/>
          <a:lstStyle/>
          <a:p>
            <a:r>
              <a:rPr lang="en-GB"/>
              <a:t>04/05/2024</a:t>
            </a:r>
          </a:p>
        </p:txBody>
      </p:sp>
    </p:spTree>
    <p:extLst>
      <p:ext uri="{BB962C8B-B14F-4D97-AF65-F5344CB8AC3E}">
        <p14:creationId xmlns:p14="http://schemas.microsoft.com/office/powerpoint/2010/main" val="3715427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981200"/>
            <a:ext cx="12192000" cy="2152650"/>
          </a:xfrm>
          <a:prstGeom prst="rect">
            <a:avLst/>
          </a:prstGeom>
          <a:gradFill rotWithShape="1">
            <a:gsLst>
              <a:gs pos="0">
                <a:srgbClr val="B2B2B2"/>
              </a:gs>
              <a:gs pos="100000">
                <a:srgbClr val="000066"/>
              </a:gs>
            </a:gsLst>
            <a:lin ang="0" scaled="1"/>
          </a:gradFill>
          <a:ln w="9525">
            <a:noFill/>
            <a:miter lim="800000"/>
            <a:headEnd/>
            <a:tailEnd/>
          </a:ln>
          <a:effectLst/>
        </p:spPr>
        <p:txBody>
          <a:bodyPr wrap="none" anchor="ctr"/>
          <a:lstStyle/>
          <a:p>
            <a:pPr>
              <a:defRPr/>
            </a:pPr>
            <a:endParaRPr lang="en-US" sz="1800"/>
          </a:p>
        </p:txBody>
      </p:sp>
      <p:sp>
        <p:nvSpPr>
          <p:cNvPr id="5" name="Text Box 5"/>
          <p:cNvSpPr txBox="1">
            <a:spLocks noChangeArrowheads="1"/>
          </p:cNvSpPr>
          <p:nvPr/>
        </p:nvSpPr>
        <p:spPr bwMode="auto">
          <a:xfrm>
            <a:off x="0" y="5715000"/>
            <a:ext cx="2032000" cy="646331"/>
          </a:xfrm>
          <a:prstGeom prst="rect">
            <a:avLst/>
          </a:prstGeom>
          <a:noFill/>
          <a:ln w="9525">
            <a:noFill/>
            <a:miter lim="800000"/>
            <a:headEnd/>
            <a:tailEnd/>
          </a:ln>
          <a:effectLst/>
        </p:spPr>
        <p:txBody>
          <a:bodyPr>
            <a:spAutoFit/>
          </a:bodyPr>
          <a:lstStyle/>
          <a:p>
            <a:pPr algn="ctr">
              <a:spcBef>
                <a:spcPct val="50000"/>
              </a:spcBef>
              <a:defRPr/>
            </a:pPr>
            <a:r>
              <a:rPr lang="en-US" sz="1800">
                <a:solidFill>
                  <a:srgbClr val="000066"/>
                </a:solidFill>
                <a:latin typeface="Times New Roman" pitchFamily="18" charset="0"/>
              </a:rPr>
              <a:t>Joint Committee on Taxation</a:t>
            </a:r>
          </a:p>
        </p:txBody>
      </p:sp>
      <p:sp>
        <p:nvSpPr>
          <p:cNvPr id="6" name="Rectangle 7"/>
          <p:cNvSpPr>
            <a:spLocks noChangeArrowheads="1"/>
          </p:cNvSpPr>
          <p:nvPr/>
        </p:nvSpPr>
        <p:spPr bwMode="auto">
          <a:xfrm>
            <a:off x="1" y="2005014"/>
            <a:ext cx="1993900" cy="2122487"/>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7" name="Line 8"/>
          <p:cNvSpPr>
            <a:spLocks noChangeShapeType="1"/>
          </p:cNvSpPr>
          <p:nvPr/>
        </p:nvSpPr>
        <p:spPr bwMode="auto">
          <a:xfrm>
            <a:off x="2032000" y="0"/>
            <a:ext cx="0" cy="6858000"/>
          </a:xfrm>
          <a:prstGeom prst="line">
            <a:avLst/>
          </a:prstGeom>
          <a:noFill/>
          <a:ln w="19050">
            <a:solidFill>
              <a:srgbClr val="000066"/>
            </a:solidFill>
            <a:round/>
            <a:headEnd/>
            <a:tailEnd/>
          </a:ln>
          <a:effectLst/>
        </p:spPr>
        <p:txBody>
          <a:bodyPr/>
          <a:lstStyle/>
          <a:p>
            <a:pPr>
              <a:defRPr/>
            </a:pPr>
            <a:endParaRPr lang="en-US" sz="1800"/>
          </a:p>
        </p:txBody>
      </p:sp>
      <p:sp>
        <p:nvSpPr>
          <p:cNvPr id="8" name="Line 9"/>
          <p:cNvSpPr>
            <a:spLocks noChangeShapeType="1"/>
          </p:cNvSpPr>
          <p:nvPr/>
        </p:nvSpPr>
        <p:spPr bwMode="auto">
          <a:xfrm>
            <a:off x="0" y="4087813"/>
            <a:ext cx="12192000" cy="0"/>
          </a:xfrm>
          <a:prstGeom prst="line">
            <a:avLst/>
          </a:prstGeom>
          <a:noFill/>
          <a:ln w="9525">
            <a:solidFill>
              <a:schemeClr val="bg1"/>
            </a:solidFill>
            <a:round/>
            <a:headEnd/>
            <a:tailEnd/>
          </a:ln>
          <a:effectLst/>
        </p:spPr>
        <p:txBody>
          <a:bodyPr/>
          <a:lstStyle/>
          <a:p>
            <a:pPr>
              <a:defRPr/>
            </a:pPr>
            <a:endParaRPr lang="en-US" sz="1800"/>
          </a:p>
        </p:txBody>
      </p:sp>
      <p:sp>
        <p:nvSpPr>
          <p:cNvPr id="9" name="Line 10"/>
          <p:cNvSpPr>
            <a:spLocks noChangeShapeType="1"/>
          </p:cNvSpPr>
          <p:nvPr/>
        </p:nvSpPr>
        <p:spPr bwMode="auto">
          <a:xfrm>
            <a:off x="12700" y="2041525"/>
            <a:ext cx="12192000" cy="0"/>
          </a:xfrm>
          <a:prstGeom prst="line">
            <a:avLst/>
          </a:prstGeom>
          <a:noFill/>
          <a:ln w="9525">
            <a:solidFill>
              <a:schemeClr val="bg1"/>
            </a:solidFill>
            <a:round/>
            <a:headEnd/>
            <a:tailEnd/>
          </a:ln>
          <a:effectLst/>
        </p:spPr>
        <p:txBody>
          <a:bodyPr/>
          <a:lstStyle/>
          <a:p>
            <a:pPr>
              <a:defRPr/>
            </a:pPr>
            <a:endParaRPr lang="en-US" sz="1800"/>
          </a:p>
        </p:txBody>
      </p:sp>
      <p:pic>
        <p:nvPicPr>
          <p:cNvPr id="10" name="Picture 11" descr="jcteagledarkblue1"/>
          <p:cNvPicPr>
            <a:picLocks noChangeAspect="1" noChangeArrowheads="1"/>
          </p:cNvPicPr>
          <p:nvPr/>
        </p:nvPicPr>
        <p:blipFill>
          <a:blip r:embed="rId2" cstate="print"/>
          <a:srcRect/>
          <a:stretch>
            <a:fillRect/>
          </a:stretch>
        </p:blipFill>
        <p:spPr bwMode="auto">
          <a:xfrm>
            <a:off x="101600" y="2362201"/>
            <a:ext cx="1778000" cy="1190625"/>
          </a:xfrm>
          <a:prstGeom prst="rect">
            <a:avLst/>
          </a:prstGeom>
          <a:noFill/>
          <a:ln w="9525">
            <a:noFill/>
            <a:miter lim="800000"/>
            <a:headEnd/>
            <a:tailEnd/>
          </a:ln>
        </p:spPr>
      </p:pic>
      <p:sp>
        <p:nvSpPr>
          <p:cNvPr id="101379" name="Rectangle 3"/>
          <p:cNvSpPr>
            <a:spLocks noGrp="1" noChangeArrowheads="1"/>
          </p:cNvSpPr>
          <p:nvPr>
            <p:ph type="ctrTitle"/>
          </p:nvPr>
        </p:nvSpPr>
        <p:spPr>
          <a:xfrm>
            <a:off x="2269067" y="2206626"/>
            <a:ext cx="9766300" cy="1470025"/>
          </a:xfrm>
        </p:spPr>
        <p:txBody>
          <a:bodyPr/>
          <a:lstStyle>
            <a:lvl1pPr>
              <a:defRPr>
                <a:solidFill>
                  <a:schemeClr val="bg1"/>
                </a:solidFill>
              </a:defRPr>
            </a:lvl1pPr>
          </a:lstStyle>
          <a:p>
            <a:r>
              <a:rPr lang="en-US"/>
              <a:t>Click to edit Master title style</a:t>
            </a:r>
          </a:p>
        </p:txBody>
      </p:sp>
      <p:sp>
        <p:nvSpPr>
          <p:cNvPr id="101380" name="Rectangle 4"/>
          <p:cNvSpPr>
            <a:spLocks noGrp="1" noChangeArrowheads="1"/>
          </p:cNvSpPr>
          <p:nvPr>
            <p:ph type="subTitle" idx="1"/>
          </p:nvPr>
        </p:nvSpPr>
        <p:spPr>
          <a:xfrm>
            <a:off x="2192868" y="4216400"/>
            <a:ext cx="9819217" cy="2133600"/>
          </a:xfrm>
        </p:spPr>
        <p:txBody>
          <a:bodyPr/>
          <a:lstStyle>
            <a:lvl1pPr marL="0" indent="0" algn="ctr">
              <a:buFont typeface="Wingdings" pitchFamily="2" charset="2"/>
              <a:buNone/>
              <a:defRPr/>
            </a:lvl1pPr>
          </a:lstStyle>
          <a:p>
            <a:r>
              <a:rPr lang="en-US"/>
              <a:t>Click to edit Master subtitle style</a:t>
            </a:r>
          </a:p>
        </p:txBody>
      </p:sp>
      <p:sp>
        <p:nvSpPr>
          <p:cNvPr id="11" name="Rectangle 6"/>
          <p:cNvSpPr>
            <a:spLocks noGrp="1" noChangeArrowheads="1"/>
          </p:cNvSpPr>
          <p:nvPr>
            <p:ph type="dt" sz="half" idx="10"/>
          </p:nvPr>
        </p:nvSpPr>
        <p:spPr bwMode="auto">
          <a:xfrm>
            <a:off x="11074400" y="6477000"/>
            <a:ext cx="1016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66"/>
                </a:solidFill>
                <a:latin typeface="+mn-lt"/>
              </a:defRPr>
            </a:lvl1pPr>
          </a:lstStyle>
          <a:p>
            <a:pPr>
              <a:defRPr/>
            </a:pPr>
            <a:endParaRPr lang="en-US"/>
          </a:p>
        </p:txBody>
      </p:sp>
    </p:spTree>
    <p:extLst>
      <p:ext uri="{BB962C8B-B14F-4D97-AF65-F5344CB8AC3E}">
        <p14:creationId xmlns:p14="http://schemas.microsoft.com/office/powerpoint/2010/main" val="37149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0882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6A1E4F-7611-4AE6-A23D-ABEC3512DB95}"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1B52-85CE-4EA2-B025-1949662078DC}" type="slidenum">
              <a:rPr lang="en-US" smtClean="0"/>
              <a:pPr/>
              <a:t>‹#›</a:t>
            </a:fld>
            <a:endParaRPr lang="en-US"/>
          </a:p>
        </p:txBody>
      </p:sp>
      <p:pic>
        <p:nvPicPr>
          <p:cNvPr id="7" name="Picture 2" descr="C:\Users\Alan\Desktop\stationery\Burchlogo blue.jpg"/>
          <p:cNvPicPr>
            <a:picLocks noChangeAspect="1" noChangeArrowheads="1"/>
          </p:cNvPicPr>
          <p:nvPr userDrawn="1"/>
        </p:nvPicPr>
        <p:blipFill>
          <a:blip r:embed="rId2" cstate="print"/>
          <a:srcRect/>
          <a:stretch>
            <a:fillRect/>
          </a:stretch>
        </p:blipFill>
        <p:spPr bwMode="auto">
          <a:xfrm>
            <a:off x="10121810" y="1"/>
            <a:ext cx="2070201" cy="1360627"/>
          </a:xfrm>
          <a:prstGeom prst="rect">
            <a:avLst/>
          </a:prstGeom>
          <a:noFill/>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347200" cy="1143000"/>
          </a:xfrm>
        </p:spPr>
        <p:txBody>
          <a:bodyPr anchor="t"/>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A1E4F-7611-4AE6-A23D-ABEC3512DB95}"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1B52-85CE-4EA2-B025-1949662078DC}" type="slidenum">
              <a:rPr lang="en-US" smtClean="0"/>
              <a:pPr/>
              <a:t>‹#›</a:t>
            </a:fld>
            <a:endParaRPr lang="en-US"/>
          </a:p>
        </p:txBody>
      </p:sp>
      <p:pic>
        <p:nvPicPr>
          <p:cNvPr id="7" name="Picture 2" descr="C:\Users\Alan\Desktop\stationery\Burchlogo blue.jpg"/>
          <p:cNvPicPr>
            <a:picLocks noChangeAspect="1" noChangeArrowheads="1"/>
          </p:cNvPicPr>
          <p:nvPr userDrawn="1"/>
        </p:nvPicPr>
        <p:blipFill>
          <a:blip r:embed="rId2" cstate="print"/>
          <a:srcRect/>
          <a:stretch>
            <a:fillRect/>
          </a:stretch>
        </p:blipFill>
        <p:spPr bwMode="auto">
          <a:xfrm>
            <a:off x="10121810" y="1"/>
            <a:ext cx="2070201" cy="1360627"/>
          </a:xfrm>
          <a:prstGeom prst="rect">
            <a:avLst/>
          </a:prstGeom>
          <a:noFill/>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A1E4F-7611-4AE6-A23D-ABEC3512DB95}"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6A1E4F-7611-4AE6-A23D-ABEC3512DB95}"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6A1E4F-7611-4AE6-A23D-ABEC3512DB95}" type="datetimeFigureOut">
              <a:rPr lang="en-US" smtClean="0"/>
              <a:pPr/>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E6A1E4F-7611-4AE6-A23D-ABEC3512DB95}"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1B52-85CE-4EA2-B025-1949662078DC}" type="slidenum">
              <a:rPr lang="en-US" smtClean="0"/>
              <a:pPr/>
              <a:t>‹#›</a:t>
            </a:fld>
            <a:endParaRPr lang="en-US"/>
          </a:p>
        </p:txBody>
      </p:sp>
      <p:pic>
        <p:nvPicPr>
          <p:cNvPr id="6" name="Picture 2" descr="C:\Users\Alan\Desktop\stationery\Burchlogo blue.jpg"/>
          <p:cNvPicPr>
            <a:picLocks noChangeAspect="1" noChangeArrowheads="1"/>
          </p:cNvPicPr>
          <p:nvPr userDrawn="1"/>
        </p:nvPicPr>
        <p:blipFill>
          <a:blip r:embed="rId2" cstate="print"/>
          <a:srcRect/>
          <a:stretch>
            <a:fillRect/>
          </a:stretch>
        </p:blipFill>
        <p:spPr bwMode="auto">
          <a:xfrm>
            <a:off x="10121810" y="1"/>
            <a:ext cx="2070201" cy="1360627"/>
          </a:xfrm>
          <a:prstGeom prst="rect">
            <a:avLst/>
          </a:prstGeom>
          <a:noFill/>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A1E4F-7611-4AE6-A23D-ABEC3512DB95}" type="datetimeFigureOut">
              <a:rPr lang="en-US" smtClean="0"/>
              <a:pPr/>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1B52-85CE-4EA2-B025-1949662078DC}" type="slidenum">
              <a:rPr lang="en-US" smtClean="0"/>
              <a:pPr/>
              <a:t>‹#›</a:t>
            </a:fld>
            <a:endParaRPr lang="en-US"/>
          </a:p>
        </p:txBody>
      </p:sp>
      <p:pic>
        <p:nvPicPr>
          <p:cNvPr id="5" name="Picture 2" descr="C:\Users\Alan\Desktop\stationery\Burchlogo blue.jpg"/>
          <p:cNvPicPr>
            <a:picLocks noChangeAspect="1" noChangeArrowheads="1"/>
          </p:cNvPicPr>
          <p:nvPr userDrawn="1"/>
        </p:nvPicPr>
        <p:blipFill>
          <a:blip r:embed="rId2" cstate="print"/>
          <a:srcRect/>
          <a:stretch>
            <a:fillRect/>
          </a:stretch>
        </p:blipFill>
        <p:spPr bwMode="auto">
          <a:xfrm>
            <a:off x="10121810" y="1"/>
            <a:ext cx="2070201" cy="1360627"/>
          </a:xfrm>
          <a:prstGeom prst="rect">
            <a:avLst/>
          </a:prstGeom>
          <a:noFill/>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A1E4F-7611-4AE6-A23D-ABEC3512DB95}"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A1E4F-7611-4AE6-A23D-ABEC3512DB95}"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A1E4F-7611-4AE6-A23D-ABEC3512DB95}"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3467" y="180976"/>
            <a:ext cx="2465917" cy="6296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180976"/>
            <a:ext cx="7196667" cy="629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5774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A1E4F-7611-4AE6-A23D-ABEC3512DB95}"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1B52-85CE-4EA2-B025-1949662078DC}"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180-2E14-43F1-DB2F-271DA4F2A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6ACA39-6450-4B1D-3894-187C28E2F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C633C2-78C7-93A2-6FBC-6FA24487DAB5}"/>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138B4780-58C6-7B1D-6819-940BB191C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600E5-ACD7-949A-9CB4-829CE99778C8}"/>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239584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2B43-3C93-7BB5-2D19-697649F49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CAF6-4B2B-F21A-C594-B72C72607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E22B-EF3E-3B2B-8076-C8B1C57F318C}"/>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B46DA738-DA08-64CA-8AA9-9D9FE839E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F26B3-C3BC-66C2-5360-244CD657F54E}"/>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19991518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8DB0-6F40-49DC-D814-14EAAF45E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F1D85-DAF3-F0E0-33FD-F98623821B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0FA3B-9933-7646-53DB-F1A9EDC66F68}"/>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D653758E-3E4D-4720-E829-318439BCA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5D028-C056-8D70-9154-CAB8BAF69FCB}"/>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28582808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956-35D1-1A09-0F8C-D5186FB59C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E09CA-773F-7F07-4FE2-4F618E16F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777C9-0F73-B745-05AA-178D97B60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3CCCE-146F-FCD7-01C5-5DAE91704F49}"/>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6" name="Footer Placeholder 5">
            <a:extLst>
              <a:ext uri="{FF2B5EF4-FFF2-40B4-BE49-F238E27FC236}">
                <a16:creationId xmlns:a16="http://schemas.microsoft.com/office/drawing/2014/main" id="{0C8265E7-ACD1-9679-870C-AA6AF2CDF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BB306-6BB1-48C3-49F8-61DE08ECB520}"/>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37514241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05CB-52B1-5A44-7C7E-A635F35FE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D4DE8-B274-FA16-8281-2ECEB848F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794C1-FC67-FB30-19DA-BDED541F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5EC846-42F9-4DB0-7041-9E5BF9880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7D3D1-03BC-23A6-EB71-0F443C850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640CD-CF5F-BD60-4CEF-96BFBECEC14B}"/>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8" name="Footer Placeholder 7">
            <a:extLst>
              <a:ext uri="{FF2B5EF4-FFF2-40B4-BE49-F238E27FC236}">
                <a16:creationId xmlns:a16="http://schemas.microsoft.com/office/drawing/2014/main" id="{184DFE97-5515-CC83-C650-8664FA098E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BBA74A-F9E2-AA5D-452D-F9025A34FF5B}"/>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7534662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A639-5703-F772-13BC-BD7268358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ED271-B8D6-EAC3-16B7-3710043DD875}"/>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4" name="Footer Placeholder 3">
            <a:extLst>
              <a:ext uri="{FF2B5EF4-FFF2-40B4-BE49-F238E27FC236}">
                <a16:creationId xmlns:a16="http://schemas.microsoft.com/office/drawing/2014/main" id="{27BD1D78-57E3-F617-F327-CEC1857A2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D2172C-BC92-D0A7-C2CB-C0F8A8AF6CC7}"/>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2912127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5AEF7-D204-3CB0-BFA8-4D880BBC0497}"/>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3" name="Footer Placeholder 2">
            <a:extLst>
              <a:ext uri="{FF2B5EF4-FFF2-40B4-BE49-F238E27FC236}">
                <a16:creationId xmlns:a16="http://schemas.microsoft.com/office/drawing/2014/main" id="{9E6AF54C-B6AE-1F5C-D0DE-C26F91D882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62EE3-FF40-EB1B-03E9-4282A554BDF4}"/>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33348367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EF58-FEC4-C0D5-8976-0206E1EF2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80AFC5-7027-628C-36F4-029033F48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2BBF7-B70B-9B88-B537-B48455BF0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28482-04F5-4A7A-78AF-4FB7573C250E}"/>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6" name="Footer Placeholder 5">
            <a:extLst>
              <a:ext uri="{FF2B5EF4-FFF2-40B4-BE49-F238E27FC236}">
                <a16:creationId xmlns:a16="http://schemas.microsoft.com/office/drawing/2014/main" id="{B0AA54F1-B189-C590-82D6-8808D3C05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6624B-5D67-47B1-70D5-53B5D18EC9EA}"/>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2290787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C4B2-5EB1-85FE-184A-49382BB36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F196D8-68A0-7253-10BD-67A77B3E9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D4C328-6458-0050-D889-73BD5468B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8E524-3580-090F-2258-FD76E0C38B5E}"/>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6" name="Footer Placeholder 5">
            <a:extLst>
              <a:ext uri="{FF2B5EF4-FFF2-40B4-BE49-F238E27FC236}">
                <a16:creationId xmlns:a16="http://schemas.microsoft.com/office/drawing/2014/main" id="{BA1B07CA-5A28-5353-E588-B5B5089AC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22341-4690-E3C1-3A55-F4860C683E04}"/>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377892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55496"/>
          </a:xfrm>
        </p:spPr>
        <p:txBody>
          <a:bodyPr anchor="b" anchorCtr="0">
            <a:normAutofit/>
          </a:bodyPr>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2607717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DE19-0E02-3661-4CD2-8CA952E6B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F857C-FB50-0BD8-7F87-8019A0004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B29F8-E401-D7C3-5BF7-262527CD57EA}"/>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15005E14-AC25-AB09-0A15-B5B7DBF3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646F8-18EC-A73E-970B-1E9AD23CAC56}"/>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566685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D1BCC-F86E-CF59-B5DB-3BD18B5B4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6A868-434E-5E59-EB6A-EF0EA2608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98FCD-E865-AEDF-7784-AF60A0591E9A}"/>
              </a:ext>
            </a:extLst>
          </p:cNvPr>
          <p:cNvSpPr>
            <a:spLocks noGrp="1"/>
          </p:cNvSpPr>
          <p:nvPr>
            <p:ph type="dt" sz="half" idx="10"/>
          </p:nvPr>
        </p:nvSpPr>
        <p:spPr/>
        <p:txBody>
          <a:body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06B86F7C-25DD-75E5-48AA-EC9E8C831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0CC70-67C4-BF61-380C-F67A8E327B77}"/>
              </a:ext>
            </a:extLst>
          </p:cNvPr>
          <p:cNvSpPr>
            <a:spLocks noGrp="1"/>
          </p:cNvSpPr>
          <p:nvPr>
            <p:ph type="sldNum" sz="quarter" idx="12"/>
          </p:nvPr>
        </p:nvSpPr>
        <p:spPr/>
        <p:txBody>
          <a:bodyPr/>
          <a:lstStyle/>
          <a:p>
            <a:fld id="{4F71230E-B619-49E3-BBFC-C7F3E74413C4}" type="slidenum">
              <a:rPr lang="en-US" smtClean="0"/>
              <a:t>‹#›</a:t>
            </a:fld>
            <a:endParaRPr lang="en-US"/>
          </a:p>
        </p:txBody>
      </p:sp>
    </p:spTree>
    <p:extLst>
      <p:ext uri="{BB962C8B-B14F-4D97-AF65-F5344CB8AC3E}">
        <p14:creationId xmlns:p14="http://schemas.microsoft.com/office/powerpoint/2010/main" val="22021202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5394-E0B8-4F3C-3F2D-9D5066759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0A3351-2D52-98BA-E422-E033BB6A2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59505C-FAE6-0D0B-AB09-633EBE836598}"/>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830BA331-0F78-9787-F78A-0A54221E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C1B62-3905-BE21-111B-7549B52AD1BE}"/>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5636025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5809-6E61-8FE2-68B3-E63FDEB28F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51C1D-C2AA-1DBE-55FD-B3986EB70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12E67-CC5B-94E9-4AD1-803D8E5956D2}"/>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77C217AA-7B6B-A1D1-88F6-ECB56C84A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E5AB5-F8E0-2AE4-7373-B5359321B78F}"/>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7582586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906A-BD56-166E-E87C-066E6890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DBD3C2-8F17-6004-758A-AEAF8FF5D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582E96-B21B-57F6-8E60-A165A5163335}"/>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D0249A2B-16A4-97F2-999D-30B5E4317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12B87-80FA-B982-52B2-DD6EC5E9F778}"/>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2146459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16D1-3B93-0E75-A8DA-798411E39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C2D8-CF44-311E-07E9-A475BDA9A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53F16-3AD9-45A8-9CF6-3FC5F651C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0C2A95-BF3F-6AE2-C7C9-018F6410E457}"/>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6" name="Footer Placeholder 5">
            <a:extLst>
              <a:ext uri="{FF2B5EF4-FFF2-40B4-BE49-F238E27FC236}">
                <a16:creationId xmlns:a16="http://schemas.microsoft.com/office/drawing/2014/main" id="{E98B7D10-11CE-E2CE-ADD1-EF0B8498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6CC97-256B-F24D-41AC-D219CDF7FE9F}"/>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15241636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929A-34C5-DC73-5977-B328B0953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7671-F977-9821-63DB-2A9369DB7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DCD6A-C789-639F-CBDE-D3554AF5C6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CAC307-2D1B-FB95-96F9-94DEE28E7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BB4AC-EFFA-524B-6C0D-BBFB9CC4E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8934D-7272-75D1-9AE0-87063236FF86}"/>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8" name="Footer Placeholder 7">
            <a:extLst>
              <a:ext uri="{FF2B5EF4-FFF2-40B4-BE49-F238E27FC236}">
                <a16:creationId xmlns:a16="http://schemas.microsoft.com/office/drawing/2014/main" id="{7B31C638-6240-5482-C950-9D2261A91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F1C74-259E-F848-64CF-25E1C4BB90DB}"/>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692993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311C-B6CA-9358-DA12-BF5EFF031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EB7DE-8474-0665-4606-0AB9BF1BC14D}"/>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4" name="Footer Placeholder 3">
            <a:extLst>
              <a:ext uri="{FF2B5EF4-FFF2-40B4-BE49-F238E27FC236}">
                <a16:creationId xmlns:a16="http://schemas.microsoft.com/office/drawing/2014/main" id="{5FE79E70-E8FE-24BC-5A51-9E48141BF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38CD3C-C5EF-87EA-D692-46C4C0EDA58D}"/>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2231775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8B23A-67D6-6B49-B1C8-992D73DBFCDE}"/>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3" name="Footer Placeholder 2">
            <a:extLst>
              <a:ext uri="{FF2B5EF4-FFF2-40B4-BE49-F238E27FC236}">
                <a16:creationId xmlns:a16="http://schemas.microsoft.com/office/drawing/2014/main" id="{44D6DC45-1478-DB4D-FD8C-62AA28855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486B0-E197-761F-E892-1E31CDF0AF81}"/>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2154376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905C-8024-41FA-247B-7B53D3BA3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E31A7-647D-3022-CBA4-D2F8AF873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A654CD-2FC9-DE68-BB1C-DB5A9FA58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FA729-7350-F6B7-8231-C8DC96DA9A45}"/>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6" name="Footer Placeholder 5">
            <a:extLst>
              <a:ext uri="{FF2B5EF4-FFF2-40B4-BE49-F238E27FC236}">
                <a16:creationId xmlns:a16="http://schemas.microsoft.com/office/drawing/2014/main" id="{ECB89667-9DA1-C48D-2D23-877EFEDC9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2A08B-316A-0BD0-2D71-56B1853E0BEE}"/>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81353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5422302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6708-99CA-5AE4-70DC-B8B0E519A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C44AA-50BF-51D3-868E-FECDF96C0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59DB2-7E02-BD5C-D058-D929407FC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796A3-3690-C6B5-9618-DEB08811CF4F}"/>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6" name="Footer Placeholder 5">
            <a:extLst>
              <a:ext uri="{FF2B5EF4-FFF2-40B4-BE49-F238E27FC236}">
                <a16:creationId xmlns:a16="http://schemas.microsoft.com/office/drawing/2014/main" id="{65153374-30B4-E6B3-A9A4-4CFDA85CC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EFF1E-9FC9-B575-9ECF-23338CFE3F86}"/>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14233305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8195-327D-DD0E-E72B-B8D68B93B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2C2CE-5E0D-F7D7-49F0-61C1672EC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3BDF9-89E1-5C60-1AF1-1409A628DE35}"/>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1CBB9914-0507-6F2E-0630-02DD9FCB4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71E10-A5CE-6093-51C1-2F650EAC7FEA}"/>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5550658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FD394-57DB-FFC9-C0DC-7CBBA643EF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DA3411-25F1-ED4D-858A-F02DB2C3F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E65CD-D236-A06D-5201-36C6637F62D3}"/>
              </a:ext>
            </a:extLst>
          </p:cNvPr>
          <p:cNvSpPr>
            <a:spLocks noGrp="1"/>
          </p:cNvSpPr>
          <p:nvPr>
            <p:ph type="dt" sz="half" idx="10"/>
          </p:nvPr>
        </p:nvSpPr>
        <p:spPr/>
        <p:txBody>
          <a:body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5A3BD7A2-4B32-31DE-8E0E-C60317901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908DA-0880-4D7F-A7D8-0293E1A39211}"/>
              </a:ext>
            </a:extLst>
          </p:cNvPr>
          <p:cNvSpPr>
            <a:spLocks noGrp="1"/>
          </p:cNvSpPr>
          <p:nvPr>
            <p:ph type="sldNum" sz="quarter" idx="12"/>
          </p:nvPr>
        </p:nvSpPr>
        <p:spPr/>
        <p:txBody>
          <a:bodyPr/>
          <a:lstStyle/>
          <a:p>
            <a:fld id="{49F9162F-65E8-D444-B47E-A7E4D152ED87}" type="slidenum">
              <a:rPr lang="en-US" smtClean="0"/>
              <a:t>‹#›</a:t>
            </a:fld>
            <a:endParaRPr lang="en-US"/>
          </a:p>
        </p:txBody>
      </p:sp>
    </p:spTree>
    <p:extLst>
      <p:ext uri="{BB962C8B-B14F-4D97-AF65-F5344CB8AC3E}">
        <p14:creationId xmlns:p14="http://schemas.microsoft.com/office/powerpoint/2010/main" val="3902469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414-8CAD-4E5D-B056-59F6918E94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7876D-CAF7-4E50-9F8F-A92C834D2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667B44-F678-4A82-8A55-3763A2F7BEF6}"/>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56936C3A-C89B-455A-BB60-5BA315855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0D2E6-8434-40BC-9473-A094D60BE689}"/>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1468158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4121-384A-44A3-A439-1164F1BAF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80478-23DA-4F99-B84A-05E7287E53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41458-2C08-4051-A749-77F7D0DC2EF0}"/>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A1E75DB1-7444-467D-88D7-62396362E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DA399-1E90-41E9-99BC-2E1D3FAD0FA4}"/>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1926096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76D1-CC1F-4D2B-B748-9336C75EF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99DE61-3009-4B5E-9D07-1346A96E7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FEC69-9FCD-44B3-BB38-F9BB8B332237}"/>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3427D174-4DA9-483A-BA59-AD57113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E9061-15D4-4D43-B558-1B97FB379392}"/>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14025758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5B2E-D629-497B-8893-6496D721C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D757-EEB9-4957-AD14-D5CED37080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BFAFC-D837-42CA-8650-677227024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32994A-A0F4-4A8C-86A8-54129395DA16}"/>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6" name="Footer Placeholder 5">
            <a:extLst>
              <a:ext uri="{FF2B5EF4-FFF2-40B4-BE49-F238E27FC236}">
                <a16:creationId xmlns:a16="http://schemas.microsoft.com/office/drawing/2014/main" id="{3BB48BF9-B743-4A36-B7FA-144B17FA2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4212E-331E-44FB-8BAA-2139749387A5}"/>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24681120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84B0-E63B-459E-A47B-996EDDF1B6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AA285-C807-4637-96F4-03F801D48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B3356-3A3F-479A-944B-7F29A9D13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2C0E8-26AE-40A4-B24C-1B437206B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3B2E5-91AF-4EF2-841F-E194CCB3E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ED0EE-819B-42D0-8BFC-91F68D94A164}"/>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8" name="Footer Placeholder 7">
            <a:extLst>
              <a:ext uri="{FF2B5EF4-FFF2-40B4-BE49-F238E27FC236}">
                <a16:creationId xmlns:a16="http://schemas.microsoft.com/office/drawing/2014/main" id="{055DE9C7-610B-463D-BD3C-E7B181FD4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CC0189-6ECE-46D5-9266-E363CEEBF0C9}"/>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12291831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C693-4806-44A0-AE36-1CED277B1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97A77-C09D-46B7-8615-D56E3BB7AC36}"/>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4" name="Footer Placeholder 3">
            <a:extLst>
              <a:ext uri="{FF2B5EF4-FFF2-40B4-BE49-F238E27FC236}">
                <a16:creationId xmlns:a16="http://schemas.microsoft.com/office/drawing/2014/main" id="{46D20238-853D-473E-84BF-F83D95B02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B6F24-7F7F-49E0-B816-5936DF7D9AA2}"/>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2845252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8C15C-2C77-4B7E-B55A-A91ACBD08669}"/>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3" name="Footer Placeholder 2">
            <a:extLst>
              <a:ext uri="{FF2B5EF4-FFF2-40B4-BE49-F238E27FC236}">
                <a16:creationId xmlns:a16="http://schemas.microsoft.com/office/drawing/2014/main" id="{9A32EFBD-5B99-40C6-8E3F-2B5C7A533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DA399-747E-4D1C-BF78-F1FDC4B9D628}"/>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254981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1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571B43E-7EFD-FC49-8203-0C37C621BF50}"/>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05800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94A6-5DD1-494B-9794-3245B4C0B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163F13-2A4C-4ED6-818B-2F99DE4CE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3B4661-D7FC-4507-AAE2-FB15F2FF4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F7A45-A314-435A-AE19-0D2EDCBF2BA7}"/>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6" name="Footer Placeholder 5">
            <a:extLst>
              <a:ext uri="{FF2B5EF4-FFF2-40B4-BE49-F238E27FC236}">
                <a16:creationId xmlns:a16="http://schemas.microsoft.com/office/drawing/2014/main" id="{83F094E1-63ED-4F92-9847-2E5DE5821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1BF4DF-3F2B-4754-AE5C-B497931FECE7}"/>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35860852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51B3-A72F-4CB9-BFDB-1998F8743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50782-209B-4F63-B5EF-ECDFBB448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F60095-0017-4F1E-8D6F-9E67B5F0B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A56FF-C3A1-4D5F-99CF-A2F50C2C8321}"/>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6" name="Footer Placeholder 5">
            <a:extLst>
              <a:ext uri="{FF2B5EF4-FFF2-40B4-BE49-F238E27FC236}">
                <a16:creationId xmlns:a16="http://schemas.microsoft.com/office/drawing/2014/main" id="{EC76E863-8C04-417D-83B0-D0A7AE789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15A1F-2396-4067-B63B-435780E8B122}"/>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42723024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09BD-25FE-4065-A944-C2455E16C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60518-D60A-4498-B3C2-9350D548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ABD3A-9D2E-4B24-9FB9-5F01409AF7C7}"/>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F5E49633-7A4C-4DC9-8E1A-3A4367D65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93E16-D7AC-4C86-8FDA-9F9C480DEA55}"/>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26154383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75477-0D7D-4232-A620-623C8F499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D4674-8EBD-4792-9B56-956EEE7A94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0D09F-3573-4837-92ED-F8EC80BEB229}"/>
              </a:ext>
            </a:extLst>
          </p:cNvPr>
          <p:cNvSpPr>
            <a:spLocks noGrp="1"/>
          </p:cNvSpPr>
          <p:nvPr>
            <p:ph type="dt" sz="half" idx="10"/>
          </p:nvPr>
        </p:nvSpPr>
        <p:spPr/>
        <p:txBody>
          <a:body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51FAB7F6-B5B5-435E-95C7-28A9017EB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FCE30-BE32-418E-8CF2-0408F5E0B00D}"/>
              </a:ext>
            </a:extLst>
          </p:cNvPr>
          <p:cNvSpPr>
            <a:spLocks noGrp="1"/>
          </p:cNvSpPr>
          <p:nvPr>
            <p:ph type="sldNum" sz="quarter" idx="12"/>
          </p:nvPr>
        </p:nvSpPr>
        <p:spPr/>
        <p:txBody>
          <a:bodyPr/>
          <a:lstStyle/>
          <a:p>
            <a:fld id="{0799B5F3-D4CB-4E63-B7E1-61E885924283}" type="slidenum">
              <a:rPr lang="en-US" smtClean="0"/>
              <a:t>‹#›</a:t>
            </a:fld>
            <a:endParaRPr lang="en-US"/>
          </a:p>
        </p:txBody>
      </p:sp>
    </p:spTree>
    <p:extLst>
      <p:ext uri="{BB962C8B-B14F-4D97-AF65-F5344CB8AC3E}">
        <p14:creationId xmlns:p14="http://schemas.microsoft.com/office/powerpoint/2010/main" val="33793623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Standard Slid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20C2-6604-99D9-6C6F-25B1780AB30C}"/>
              </a:ext>
            </a:extLst>
          </p:cNvPr>
          <p:cNvPicPr>
            <a:picLocks noChangeAspect="1"/>
          </p:cNvPicPr>
          <p:nvPr userDrawn="1"/>
        </p:nvPicPr>
        <p:blipFill>
          <a:blip r:embed="rId2"/>
          <a:srcRect/>
          <a:stretch/>
        </p:blipFill>
        <p:spPr>
          <a:xfrm>
            <a:off x="381" y="214"/>
            <a:ext cx="12191238" cy="6857571"/>
          </a:xfrm>
          <a:prstGeom prst="rect">
            <a:avLst/>
          </a:prstGeom>
        </p:spPr>
      </p:pic>
      <p:sp>
        <p:nvSpPr>
          <p:cNvPr id="2" name="Title 1">
            <a:extLst>
              <a:ext uri="{FF2B5EF4-FFF2-40B4-BE49-F238E27FC236}">
                <a16:creationId xmlns:a16="http://schemas.microsoft.com/office/drawing/2014/main" id="{A258ED71-7B34-A44D-8D9C-873A9E3AA026}"/>
              </a:ext>
            </a:extLst>
          </p:cNvPr>
          <p:cNvSpPr>
            <a:spLocks noGrp="1"/>
          </p:cNvSpPr>
          <p:nvPr>
            <p:ph type="title" hasCustomPrompt="1"/>
          </p:nvPr>
        </p:nvSpPr>
        <p:spPr>
          <a:xfrm>
            <a:off x="838200" y="1"/>
            <a:ext cx="10515600" cy="1105764"/>
          </a:xfrm>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HEADER</a:t>
            </a:r>
          </a:p>
        </p:txBody>
      </p:sp>
      <p:sp>
        <p:nvSpPr>
          <p:cNvPr id="5" name="Slide Number Placeholder 4">
            <a:extLst>
              <a:ext uri="{FF2B5EF4-FFF2-40B4-BE49-F238E27FC236}">
                <a16:creationId xmlns:a16="http://schemas.microsoft.com/office/drawing/2014/main" id="{CC55BA5F-4572-704E-9017-E8B4455853F0}"/>
              </a:ext>
            </a:extLst>
          </p:cNvPr>
          <p:cNvSpPr>
            <a:spLocks noGrp="1"/>
          </p:cNvSpPr>
          <p:nvPr>
            <p:ph type="sldNum" sz="quarter" idx="12"/>
          </p:nvPr>
        </p:nvSpPr>
        <p:spPr>
          <a:xfrm>
            <a:off x="9302262" y="6356350"/>
            <a:ext cx="2743200" cy="365125"/>
          </a:xfrm>
        </p:spPr>
        <p:txBody>
          <a:bodyPr/>
          <a:lstStyle>
            <a:lvl1pPr>
              <a:defRPr sz="1000" b="1">
                <a:solidFill>
                  <a:srgbClr val="213560"/>
                </a:solidFill>
              </a:defRPr>
            </a:lvl1pPr>
          </a:lstStyle>
          <a:p>
            <a:fld id="{CC5FE333-490F-584F-9752-DF5853AB34FE}" type="slidenum">
              <a:rPr lang="en-US" smtClean="0"/>
              <a:pPr/>
              <a:t>‹#›</a:t>
            </a:fld>
            <a:endParaRPr lang="en-US" dirty="0"/>
          </a:p>
        </p:txBody>
      </p:sp>
      <p:sp>
        <p:nvSpPr>
          <p:cNvPr id="16" name="Text Placeholder 15">
            <a:extLst>
              <a:ext uri="{FF2B5EF4-FFF2-40B4-BE49-F238E27FC236}">
                <a16:creationId xmlns:a16="http://schemas.microsoft.com/office/drawing/2014/main" id="{87B73D18-205D-6740-87E9-16F5D798FE3A}"/>
              </a:ext>
            </a:extLst>
          </p:cNvPr>
          <p:cNvSpPr>
            <a:spLocks noGrp="1"/>
          </p:cNvSpPr>
          <p:nvPr>
            <p:ph type="body" sz="quarter" idx="15" hasCustomPrompt="1"/>
          </p:nvPr>
        </p:nvSpPr>
        <p:spPr>
          <a:xfrm>
            <a:off x="838198" y="2262554"/>
            <a:ext cx="6113584" cy="3805593"/>
          </a:xfrm>
        </p:spPr>
        <p:txBody>
          <a:bodyPr>
            <a:normAutofit/>
          </a:bodyPr>
          <a:lstStyle>
            <a:lvl1pPr marL="0" indent="0">
              <a:buNone/>
              <a:defRPr sz="2800" b="0" i="0">
                <a:solidFill>
                  <a:schemeClr val="tx1"/>
                </a:solidFill>
                <a:latin typeface="Arial" panose="020B0604020202020204" pitchFamily="34" charset="0"/>
                <a:cs typeface="Arial" panose="020B0604020202020204" pitchFamily="34" charset="0"/>
              </a:defRPr>
            </a:lvl1pPr>
            <a:lvl2pPr marL="1143000" indent="-457200">
              <a:buFont typeface="Arial" charset="0"/>
              <a:buChar char="•"/>
              <a:defRPr sz="2000" i="1">
                <a:solidFill>
                  <a:schemeClr val="tx1"/>
                </a:solidFill>
              </a:defRPr>
            </a:lvl2pPr>
          </a:lstStyle>
          <a:p>
            <a:r>
              <a:rPr lang="en-US" dirty="0">
                <a:solidFill>
                  <a:schemeClr val="tx1"/>
                </a:solidFill>
              </a:rPr>
              <a:t>Introductory paragraph of information for list below.</a:t>
            </a:r>
          </a:p>
          <a:p>
            <a:pPr marL="457200" indent="-457200">
              <a:buFont typeface="Arial" charset="0"/>
              <a:buChar char="•"/>
            </a:pPr>
            <a:r>
              <a:rPr lang="en-US" dirty="0">
                <a:solidFill>
                  <a:schemeClr val="tx1"/>
                </a:solidFill>
              </a:rPr>
              <a:t>List item 1</a:t>
            </a:r>
          </a:p>
          <a:p>
            <a:pPr marL="457200" indent="-457200">
              <a:buFont typeface="Arial" charset="0"/>
              <a:buChar char="•"/>
            </a:pPr>
            <a:r>
              <a:rPr lang="en-US" dirty="0">
                <a:solidFill>
                  <a:schemeClr val="tx1"/>
                </a:solidFill>
              </a:rPr>
              <a:t>List item 2</a:t>
            </a:r>
          </a:p>
          <a:p>
            <a:pPr marL="1143000" lvl="1" indent="-457200">
              <a:buFont typeface="Arial" charset="0"/>
              <a:buChar char="•"/>
            </a:pPr>
            <a:r>
              <a:rPr lang="en-US" dirty="0"/>
              <a:t>Additional item A</a:t>
            </a:r>
          </a:p>
          <a:p>
            <a:pPr marL="1143000" lvl="1" indent="-457200">
              <a:buFont typeface="Arial" charset="0"/>
              <a:buChar char="•"/>
            </a:pPr>
            <a:r>
              <a:rPr lang="en-US" dirty="0"/>
              <a:t>Additional item B</a:t>
            </a:r>
          </a:p>
        </p:txBody>
      </p:sp>
      <p:sp>
        <p:nvSpPr>
          <p:cNvPr id="18" name="Picture Placeholder 17">
            <a:extLst>
              <a:ext uri="{FF2B5EF4-FFF2-40B4-BE49-F238E27FC236}">
                <a16:creationId xmlns:a16="http://schemas.microsoft.com/office/drawing/2014/main" id="{9C41C834-685A-BC41-9EE0-9B2DF919E298}"/>
              </a:ext>
            </a:extLst>
          </p:cNvPr>
          <p:cNvSpPr>
            <a:spLocks noGrp="1"/>
          </p:cNvSpPr>
          <p:nvPr>
            <p:ph type="pic" sz="quarter" idx="16"/>
          </p:nvPr>
        </p:nvSpPr>
        <p:spPr>
          <a:xfrm>
            <a:off x="7480058" y="1482491"/>
            <a:ext cx="4043728" cy="4566617"/>
          </a:xfrm>
        </p:spPr>
        <p:txBody>
          <a:bodyPr/>
          <a:lstStyle/>
          <a:p>
            <a:endParaRPr lang="en-US"/>
          </a:p>
        </p:txBody>
      </p:sp>
      <p:sp>
        <p:nvSpPr>
          <p:cNvPr id="10" name="Text Placeholder 15">
            <a:extLst>
              <a:ext uri="{FF2B5EF4-FFF2-40B4-BE49-F238E27FC236}">
                <a16:creationId xmlns:a16="http://schemas.microsoft.com/office/drawing/2014/main" id="{B97AEB64-07AC-F44C-A547-747C2A4B55C5}"/>
              </a:ext>
            </a:extLst>
          </p:cNvPr>
          <p:cNvSpPr>
            <a:spLocks noGrp="1"/>
          </p:cNvSpPr>
          <p:nvPr>
            <p:ph type="body" sz="quarter" idx="17" hasCustomPrompt="1"/>
          </p:nvPr>
        </p:nvSpPr>
        <p:spPr>
          <a:xfrm>
            <a:off x="838198" y="1501532"/>
            <a:ext cx="6113584" cy="556357"/>
          </a:xfrm>
        </p:spPr>
        <p:txBody>
          <a:bodyPr>
            <a:normAutofit/>
          </a:bodyPr>
          <a:lstStyle>
            <a:lvl1pPr marL="0" indent="0">
              <a:buNone/>
              <a:defRPr sz="3200" b="1" i="0">
                <a:solidFill>
                  <a:srgbClr val="213560"/>
                </a:solidFill>
                <a:latin typeface="Arial Black" panose="020B0604020202020204" pitchFamily="34" charset="0"/>
                <a:cs typeface="Arial Black" panose="020B0604020202020204" pitchFamily="34" charset="0"/>
              </a:defRPr>
            </a:lvl1pPr>
          </a:lstStyle>
          <a:p>
            <a:pPr lvl="0"/>
            <a:r>
              <a:rPr lang="en-US" dirty="0"/>
              <a:t>Heading for content.</a:t>
            </a:r>
          </a:p>
        </p:txBody>
      </p:sp>
    </p:spTree>
    <p:extLst>
      <p:ext uri="{BB962C8B-B14F-4D97-AF65-F5344CB8AC3E}">
        <p14:creationId xmlns:p14="http://schemas.microsoft.com/office/powerpoint/2010/main" val="14976185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Standard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DBBDB9-2C28-8B1C-FF1E-381636947114}"/>
              </a:ext>
            </a:extLst>
          </p:cNvPr>
          <p:cNvPicPr>
            <a:picLocks noChangeAspect="1"/>
          </p:cNvPicPr>
          <p:nvPr userDrawn="1"/>
        </p:nvPicPr>
        <p:blipFill>
          <a:blip r:embed="rId2"/>
          <a:srcRect/>
          <a:stretch/>
        </p:blipFill>
        <p:spPr>
          <a:xfrm>
            <a:off x="381" y="214"/>
            <a:ext cx="12191238" cy="6857571"/>
          </a:xfrm>
          <a:prstGeom prst="rect">
            <a:avLst/>
          </a:prstGeom>
        </p:spPr>
      </p:pic>
      <p:sp>
        <p:nvSpPr>
          <p:cNvPr id="2" name="Title 1">
            <a:extLst>
              <a:ext uri="{FF2B5EF4-FFF2-40B4-BE49-F238E27FC236}">
                <a16:creationId xmlns:a16="http://schemas.microsoft.com/office/drawing/2014/main" id="{A258ED71-7B34-A44D-8D9C-873A9E3AA026}"/>
              </a:ext>
            </a:extLst>
          </p:cNvPr>
          <p:cNvSpPr>
            <a:spLocks noGrp="1"/>
          </p:cNvSpPr>
          <p:nvPr>
            <p:ph type="title" hasCustomPrompt="1"/>
          </p:nvPr>
        </p:nvSpPr>
        <p:spPr>
          <a:xfrm>
            <a:off x="838200" y="1"/>
            <a:ext cx="10515600" cy="1105764"/>
          </a:xfrm>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HEADER</a:t>
            </a:r>
          </a:p>
        </p:txBody>
      </p:sp>
      <p:sp>
        <p:nvSpPr>
          <p:cNvPr id="5" name="Slide Number Placeholder 4">
            <a:extLst>
              <a:ext uri="{FF2B5EF4-FFF2-40B4-BE49-F238E27FC236}">
                <a16:creationId xmlns:a16="http://schemas.microsoft.com/office/drawing/2014/main" id="{CC55BA5F-4572-704E-9017-E8B4455853F0}"/>
              </a:ext>
            </a:extLst>
          </p:cNvPr>
          <p:cNvSpPr>
            <a:spLocks noGrp="1"/>
          </p:cNvSpPr>
          <p:nvPr>
            <p:ph type="sldNum" sz="quarter" idx="12"/>
          </p:nvPr>
        </p:nvSpPr>
        <p:spPr>
          <a:xfrm>
            <a:off x="9302262" y="6356350"/>
            <a:ext cx="2743200" cy="365125"/>
          </a:xfrm>
        </p:spPr>
        <p:txBody>
          <a:bodyPr/>
          <a:lstStyle>
            <a:lvl1pPr>
              <a:defRPr sz="1000" b="1">
                <a:solidFill>
                  <a:srgbClr val="213560"/>
                </a:solidFill>
              </a:defRPr>
            </a:lvl1pPr>
          </a:lstStyle>
          <a:p>
            <a:fld id="{CC5FE333-490F-584F-9752-DF5853AB34FE}" type="slidenum">
              <a:rPr lang="en-US" smtClean="0"/>
              <a:pPr/>
              <a:t>‹#›</a:t>
            </a:fld>
            <a:endParaRPr lang="en-US" dirty="0"/>
          </a:p>
        </p:txBody>
      </p:sp>
      <p:sp>
        <p:nvSpPr>
          <p:cNvPr id="9" name="Content Placeholder 8">
            <a:extLst>
              <a:ext uri="{FF2B5EF4-FFF2-40B4-BE49-F238E27FC236}">
                <a16:creationId xmlns:a16="http://schemas.microsoft.com/office/drawing/2014/main" id="{67CB7F17-D139-0D4A-B894-7065CB9123D9}"/>
              </a:ext>
            </a:extLst>
          </p:cNvPr>
          <p:cNvSpPr>
            <a:spLocks noGrp="1"/>
          </p:cNvSpPr>
          <p:nvPr>
            <p:ph sz="quarter" idx="13" hasCustomPrompt="1"/>
          </p:nvPr>
        </p:nvSpPr>
        <p:spPr>
          <a:xfrm>
            <a:off x="838199" y="4108939"/>
            <a:ext cx="6113585" cy="1940169"/>
          </a:xfrm>
        </p:spPr>
        <p:txBody>
          <a:bodyPr/>
          <a:lstStyle>
            <a:lvl1pPr marL="457200" indent="-4572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i="1"/>
            </a:lvl2pPr>
            <a:lvl3pPr>
              <a:defRPr i="1"/>
            </a:lvl3pPr>
            <a:lvl4pPr>
              <a:defRPr i="1"/>
            </a:lvl4pPr>
            <a:lvl5pPr>
              <a:defRPr i="1"/>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07517578-AECC-C746-A4E0-BB6F8EF869AD}"/>
              </a:ext>
            </a:extLst>
          </p:cNvPr>
          <p:cNvSpPr>
            <a:spLocks noGrp="1"/>
          </p:cNvSpPr>
          <p:nvPr>
            <p:ph sz="quarter" idx="14" hasCustomPrompt="1"/>
          </p:nvPr>
        </p:nvSpPr>
        <p:spPr>
          <a:xfrm>
            <a:off x="838198" y="2262555"/>
            <a:ext cx="6113585" cy="155916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Introductory paragraph or information</a:t>
            </a:r>
          </a:p>
        </p:txBody>
      </p:sp>
      <p:sp>
        <p:nvSpPr>
          <p:cNvPr id="16" name="Text Placeholder 15">
            <a:extLst>
              <a:ext uri="{FF2B5EF4-FFF2-40B4-BE49-F238E27FC236}">
                <a16:creationId xmlns:a16="http://schemas.microsoft.com/office/drawing/2014/main" id="{87B73D18-205D-6740-87E9-16F5D798FE3A}"/>
              </a:ext>
            </a:extLst>
          </p:cNvPr>
          <p:cNvSpPr>
            <a:spLocks noGrp="1"/>
          </p:cNvSpPr>
          <p:nvPr>
            <p:ph type="body" sz="quarter" idx="15" hasCustomPrompt="1"/>
          </p:nvPr>
        </p:nvSpPr>
        <p:spPr>
          <a:xfrm>
            <a:off x="838198" y="1501532"/>
            <a:ext cx="6113584" cy="556357"/>
          </a:xfrm>
        </p:spPr>
        <p:txBody>
          <a:bodyPr>
            <a:normAutofit/>
          </a:bodyPr>
          <a:lstStyle>
            <a:lvl1pPr marL="0" indent="0">
              <a:buNone/>
              <a:defRPr sz="3200" b="1" i="0">
                <a:solidFill>
                  <a:srgbClr val="213560"/>
                </a:solidFill>
                <a:latin typeface="Arial Black" panose="020B0604020202020204" pitchFamily="34" charset="0"/>
                <a:cs typeface="Arial Black" panose="020B0604020202020204" pitchFamily="34" charset="0"/>
              </a:defRPr>
            </a:lvl1pPr>
          </a:lstStyle>
          <a:p>
            <a:pPr lvl="0"/>
            <a:r>
              <a:rPr lang="en-US" dirty="0"/>
              <a:t>Heading for content.</a:t>
            </a:r>
          </a:p>
        </p:txBody>
      </p:sp>
      <p:sp>
        <p:nvSpPr>
          <p:cNvPr id="18" name="Picture Placeholder 17">
            <a:extLst>
              <a:ext uri="{FF2B5EF4-FFF2-40B4-BE49-F238E27FC236}">
                <a16:creationId xmlns:a16="http://schemas.microsoft.com/office/drawing/2014/main" id="{9C41C834-685A-BC41-9EE0-9B2DF919E298}"/>
              </a:ext>
            </a:extLst>
          </p:cNvPr>
          <p:cNvSpPr>
            <a:spLocks noGrp="1"/>
          </p:cNvSpPr>
          <p:nvPr>
            <p:ph type="pic" sz="quarter" idx="16"/>
          </p:nvPr>
        </p:nvSpPr>
        <p:spPr>
          <a:xfrm>
            <a:off x="7480058" y="1482491"/>
            <a:ext cx="4043728" cy="4566617"/>
          </a:xfrm>
        </p:spPr>
        <p:txBody>
          <a:bodyPr/>
          <a:lstStyle/>
          <a:p>
            <a:endParaRPr lang="en-US"/>
          </a:p>
        </p:txBody>
      </p:sp>
    </p:spTree>
    <p:extLst>
      <p:ext uri="{BB962C8B-B14F-4D97-AF65-F5344CB8AC3E}">
        <p14:creationId xmlns:p14="http://schemas.microsoft.com/office/powerpoint/2010/main" val="2192263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accent6"/>
              </a:solidFill>
            </a:endParaRPr>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C2DF81D-CFC9-CA4F-9296-0DF32281B17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72692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39173764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Picture 4">
            <a:extLst>
              <a:ext uri="{FF2B5EF4-FFF2-40B4-BE49-F238E27FC236}">
                <a16:creationId xmlns:a16="http://schemas.microsoft.com/office/drawing/2014/main" id="{A9644956-77CE-C94F-9DC1-ACB7D92E8927}"/>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6491510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10337737" y="5330952"/>
            <a:ext cx="1636776" cy="1351185"/>
          </a:xfrm>
          <a:prstGeom prst="rect">
            <a:avLst/>
          </a:prstGeom>
        </p:spPr>
      </p:pic>
    </p:spTree>
    <p:extLst>
      <p:ext uri="{BB962C8B-B14F-4D97-AF65-F5344CB8AC3E}">
        <p14:creationId xmlns:p14="http://schemas.microsoft.com/office/powerpoint/2010/main" val="3746488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9" name="Group 8">
            <a:extLst>
              <a:ext uri="{FF2B5EF4-FFF2-40B4-BE49-F238E27FC236}">
                <a16:creationId xmlns:a16="http://schemas.microsoft.com/office/drawing/2014/main" id="{E91E7E14-05A1-3C44-AC4F-3B254DA49C58}"/>
              </a:ext>
            </a:extLst>
          </p:cNvPr>
          <p:cNvGrpSpPr/>
          <p:nvPr userDrawn="1"/>
        </p:nvGrpSpPr>
        <p:grpSpPr>
          <a:xfrm>
            <a:off x="0" y="0"/>
            <a:ext cx="12192000" cy="6858000"/>
            <a:chOff x="0" y="0"/>
            <a:chExt cx="12192000" cy="6858000"/>
          </a:xfrm>
        </p:grpSpPr>
        <p:grpSp>
          <p:nvGrpSpPr>
            <p:cNvPr id="5" name="Group 4">
              <a:extLst>
                <a:ext uri="{FF2B5EF4-FFF2-40B4-BE49-F238E27FC236}">
                  <a16:creationId xmlns:a16="http://schemas.microsoft.com/office/drawing/2014/main" id="{30AF71D2-4341-774D-95E6-2A6EC9FAB977}"/>
                </a:ext>
              </a:extLst>
            </p:cNvPr>
            <p:cNvGrpSpPr>
              <a:grpSpLocks noChangeAspect="1"/>
            </p:cNvGrpSpPr>
            <p:nvPr userDrawn="1"/>
          </p:nvGrpSpPr>
          <p:grpSpPr>
            <a:xfrm>
              <a:off x="0" y="0"/>
              <a:ext cx="12192000" cy="6858000"/>
              <a:chOff x="152400" y="152400"/>
              <a:chExt cx="12196763" cy="6862763"/>
            </a:xfrm>
          </p:grpSpPr>
          <p:sp>
            <p:nvSpPr>
              <p:cNvPr id="6" name="Freeform 5">
                <a:extLst>
                  <a:ext uri="{FF2B5EF4-FFF2-40B4-BE49-F238E27FC236}">
                    <a16:creationId xmlns:a16="http://schemas.microsoft.com/office/drawing/2014/main" id="{EB6FF182-420C-CE44-A08A-9911616955D9}"/>
                  </a:ext>
                </a:extLst>
              </p:cNvPr>
              <p:cNvSpPr>
                <a:spLocks noChangeAspect="1"/>
              </p:cNvSpPr>
              <p:nvPr/>
            </p:nvSpPr>
            <p:spPr bwMode="hidden">
              <a:xfrm>
                <a:off x="152400" y="3775075"/>
                <a:ext cx="9142413" cy="777875"/>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BE432B1-2C50-3E4E-AD63-D3F80C22CFAE}"/>
                  </a:ext>
                </a:extLst>
              </p:cNvPr>
              <p:cNvSpPr>
                <a:spLocks noChangeAspect="1"/>
              </p:cNvSpPr>
              <p:nvPr/>
            </p:nvSpPr>
            <p:spPr bwMode="white">
              <a:xfrm>
                <a:off x="152400" y="152400"/>
                <a:ext cx="12196763" cy="6862763"/>
              </a:xfrm>
              <a:custGeom>
                <a:avLst/>
                <a:gdLst>
                  <a:gd name="T0" fmla="*/ 19187 w 25599"/>
                  <a:gd name="T1" fmla="*/ 0 h 14399"/>
                  <a:gd name="T2" fmla="*/ 19187 w 25599"/>
                  <a:gd name="T3" fmla="*/ 0 h 14399"/>
                  <a:gd name="T4" fmla="*/ 19187 w 25599"/>
                  <a:gd name="T5" fmla="*/ 6949 h 14399"/>
                  <a:gd name="T6" fmla="*/ 0 w 25599"/>
                  <a:gd name="T7" fmla="*/ 6949 h 14399"/>
                  <a:gd name="T8" fmla="*/ 0 w 25599"/>
                  <a:gd name="T9" fmla="*/ 7602 h 14399"/>
                  <a:gd name="T10" fmla="*/ 19187 w 25599"/>
                  <a:gd name="T11" fmla="*/ 7602 h 14399"/>
                  <a:gd name="T12" fmla="*/ 19187 w 25599"/>
                  <a:gd name="T13" fmla="*/ 9234 h 14399"/>
                  <a:gd name="T14" fmla="*/ 0 w 25599"/>
                  <a:gd name="T15" fmla="*/ 9234 h 14399"/>
                  <a:gd name="T16" fmla="*/ 0 w 25599"/>
                  <a:gd name="T17" fmla="*/ 9887 h 14399"/>
                  <a:gd name="T18" fmla="*/ 19187 w 25599"/>
                  <a:gd name="T19" fmla="*/ 9887 h 14399"/>
                  <a:gd name="T20" fmla="*/ 19187 w 25599"/>
                  <a:gd name="T21" fmla="*/ 14399 h 14399"/>
                  <a:gd name="T22" fmla="*/ 19839 w 25599"/>
                  <a:gd name="T23" fmla="*/ 14399 h 14399"/>
                  <a:gd name="T24" fmla="*/ 19839 w 25599"/>
                  <a:gd name="T25" fmla="*/ 9887 h 14399"/>
                  <a:gd name="T26" fmla="*/ 25599 w 25599"/>
                  <a:gd name="T27" fmla="*/ 9887 h 14399"/>
                  <a:gd name="T28" fmla="*/ 25599 w 25599"/>
                  <a:gd name="T29" fmla="*/ 9234 h 14399"/>
                  <a:gd name="T30" fmla="*/ 19839 w 25599"/>
                  <a:gd name="T31" fmla="*/ 9234 h 14399"/>
                  <a:gd name="T32" fmla="*/ 19839 w 25599"/>
                  <a:gd name="T33" fmla="*/ 7602 h 14399"/>
                  <a:gd name="T34" fmla="*/ 25599 w 25599"/>
                  <a:gd name="T35" fmla="*/ 7602 h 14399"/>
                  <a:gd name="T36" fmla="*/ 25599 w 25599"/>
                  <a:gd name="T37" fmla="*/ 6949 h 14399"/>
                  <a:gd name="T38" fmla="*/ 19839 w 25599"/>
                  <a:gd name="T39" fmla="*/ 6949 h 14399"/>
                  <a:gd name="T40" fmla="*/ 19839 w 25599"/>
                  <a:gd name="T41" fmla="*/ 0 h 14399"/>
                  <a:gd name="T42" fmla="*/ 19187 w 25599"/>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99" h="14399">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9">
              <a:extLst>
                <a:ext uri="{FF2B5EF4-FFF2-40B4-BE49-F238E27FC236}">
                  <a16:creationId xmlns:a16="http://schemas.microsoft.com/office/drawing/2014/main" id="{642E31FB-8697-8E4D-9430-7773E9181739}"/>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3" name="Subtitle 2"/>
          <p:cNvSpPr>
            <a:spLocks noGrp="1"/>
          </p:cNvSpPr>
          <p:nvPr userDrawn="1">
            <p:ph type="subTitle" idx="1" hasCustomPrompt="1"/>
          </p:nvPr>
        </p:nvSpPr>
        <p:spPr>
          <a:xfrm>
            <a:off x="442914" y="3713607"/>
            <a:ext cx="5473699" cy="592074"/>
          </a:xfrm>
          <a:noFill/>
        </p:spPr>
        <p:txBody>
          <a:bodyPr lIns="0" tIns="0" rIns="0" bIns="0" anchor="ctr" anchorCtr="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2" name="Title 1"/>
          <p:cNvSpPr>
            <a:spLocks noGrp="1"/>
          </p:cNvSpPr>
          <p:nvPr userDrawn="1">
            <p:ph type="ctrTitle" hasCustomPrompt="1"/>
          </p:nvPr>
        </p:nvSpPr>
        <p:spPr>
          <a:xfrm>
            <a:off x="442914" y="428624"/>
            <a:ext cx="7418386" cy="1884391"/>
          </a:xfrm>
        </p:spPr>
        <p:txBody>
          <a:bodyPr anchor="b" anchorCtr="0"/>
          <a:lstStyle>
            <a:lvl1pPr algn="l">
              <a:lnSpc>
                <a:spcPct val="85000"/>
              </a:lnSpc>
              <a:defRPr sz="4500">
                <a:solidFill>
                  <a:schemeClr val="bg1"/>
                </a:solidFill>
              </a:defRPr>
            </a:lvl1pPr>
          </a:lstStyle>
          <a:p>
            <a:r>
              <a:rPr lang="en-US"/>
              <a:t>[Presentation title]</a:t>
            </a:r>
            <a:endParaRPr lang="en-GB"/>
          </a:p>
        </p:txBody>
      </p:sp>
    </p:spTree>
    <p:extLst>
      <p:ext uri="{BB962C8B-B14F-4D97-AF65-F5344CB8AC3E}">
        <p14:creationId xmlns:p14="http://schemas.microsoft.com/office/powerpoint/2010/main" val="129189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60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280371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1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9A901F27-1E18-0046-A577-0550B326C420}"/>
              </a:ext>
            </a:extLst>
          </p:cNvPr>
          <p:cNvGrpSpPr/>
          <p:nvPr userDrawn="1"/>
        </p:nvGrpSpPr>
        <p:grpSpPr>
          <a:xfrm>
            <a:off x="0" y="0"/>
            <a:ext cx="12192000" cy="6858000"/>
            <a:chOff x="0" y="0"/>
            <a:chExt cx="12192000" cy="6858000"/>
          </a:xfrm>
        </p:grpSpPr>
        <p:sp>
          <p:nvSpPr>
            <p:cNvPr id="6" name="Freeform: Shape 8">
              <a:extLst>
                <a:ext uri="{FF2B5EF4-FFF2-40B4-BE49-F238E27FC236}">
                  <a16:creationId xmlns:a16="http://schemas.microsoft.com/office/drawing/2014/main" id="{2B6306E4-EA3A-6A40-90F3-BFF139CD1856}"/>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6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88617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97423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5103159" y="-1"/>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D5065365-ACD4-4445-B744-F720FB8FF28C}"/>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89B02B9A-C678-D74D-B142-58CA492CDC0C}"/>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695867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5103158" y="0"/>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27BE733A-F034-2C46-AB70-A0813595ECD7}"/>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D80AA576-2E0A-D146-9C52-8C67B6E45DE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34346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5103158"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41675EB2-67BA-8341-AFDE-B097C16A2531}"/>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0A64D3-5A58-A74D-827A-3B01DDFF5E00}"/>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587134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5103159"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19670607-F478-BE4E-8608-89949C7D5279}"/>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3C790A76-DC9A-CA48-8F96-B38E81026F9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39518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5334000" y="0"/>
            <a:ext cx="6858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442914" y="750888"/>
            <a:ext cx="4675186" cy="2678112"/>
          </a:xfrm>
        </p:spPr>
        <p:txBody>
          <a:bodyPr anchor="b" anchorCtr="0"/>
          <a:lstStyle>
            <a:lvl1pPr algn="l">
              <a:lnSpc>
                <a:spcPct val="85000"/>
              </a:lnSpc>
              <a:defRPr sz="44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956185"/>
            <a:ext cx="4675187"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948574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2123520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7418387"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11771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116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11306175"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3EB0F34F-6B8E-584C-9E9F-165D07878245}"/>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258172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46C406C8-2617-D442-A446-EA4D0CC6D9A3}"/>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16472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09E4EFE4-848B-FB4C-92AC-48F9C8C7E472}"/>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2165727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B2913943-67C1-A441-988B-505B7F0D23BF}"/>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31623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D1B9031D-3AD3-5746-B707-659608332137}"/>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2323019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A31698C3-BF03-D940-AA4E-1704020681B6}"/>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139664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4F60C409-BC93-7948-9808-660EF10182CF}"/>
              </a:ext>
            </a:extLst>
          </p:cNvPr>
          <p:cNvSpPr>
            <a:spLocks noGrp="1"/>
          </p:cNvSpPr>
          <p:nvPr>
            <p:ph type="ftr" sz="quarter" idx="19"/>
          </p:nvPr>
        </p:nvSpPr>
        <p:spPr/>
        <p:txBody>
          <a:bodyPr/>
          <a:lstStyle/>
          <a:p>
            <a:pPr algn="l"/>
            <a:endParaRPr lang="en-US"/>
          </a:p>
        </p:txBody>
      </p:sp>
    </p:spTree>
    <p:extLst>
      <p:ext uri="{BB962C8B-B14F-4D97-AF65-F5344CB8AC3E}">
        <p14:creationId xmlns:p14="http://schemas.microsoft.com/office/powerpoint/2010/main" val="104570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616CD684-D4FE-F645-A29A-2F42832D27B2}"/>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2335327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3D69DEA3-5E99-424B-BE2E-8D9202AD4FC0}"/>
              </a:ext>
            </a:extLst>
          </p:cNvPr>
          <p:cNvSpPr>
            <a:spLocks noGrp="1"/>
          </p:cNvSpPr>
          <p:nvPr>
            <p:ph type="ftr" sz="quarter" idx="24"/>
          </p:nvPr>
        </p:nvSpPr>
        <p:spPr/>
        <p:txBody>
          <a:bodyPr/>
          <a:lstStyle/>
          <a:p>
            <a:pPr algn="l"/>
            <a:endParaRPr lang="en-US"/>
          </a:p>
        </p:txBody>
      </p:sp>
    </p:spTree>
    <p:extLst>
      <p:ext uri="{BB962C8B-B14F-4D97-AF65-F5344CB8AC3E}">
        <p14:creationId xmlns:p14="http://schemas.microsoft.com/office/powerpoint/2010/main" val="159377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B0226472-611E-0C4D-B900-2140DFE78BD1}"/>
              </a:ext>
            </a:extLst>
          </p:cNvPr>
          <p:cNvSpPr>
            <a:spLocks noGrp="1"/>
          </p:cNvSpPr>
          <p:nvPr>
            <p:ph type="ftr" sz="quarter" idx="24"/>
          </p:nvPr>
        </p:nvSpPr>
        <p:spPr/>
        <p:txBody>
          <a:bodyPr/>
          <a:lstStyle/>
          <a:p>
            <a:pPr algn="l"/>
            <a:endParaRPr lang="en-US"/>
          </a:p>
        </p:txBody>
      </p:sp>
    </p:spTree>
    <p:extLst>
      <p:ext uri="{BB962C8B-B14F-4D97-AF65-F5344CB8AC3E}">
        <p14:creationId xmlns:p14="http://schemas.microsoft.com/office/powerpoint/2010/main" val="353220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1" y="1295400"/>
            <a:ext cx="4813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50101" y="1295400"/>
            <a:ext cx="481541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778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p:txBody>
          <a:bodyPr/>
          <a:lstStyle/>
          <a:p>
            <a:endParaRPr lang="en-US"/>
          </a:p>
        </p:txBody>
      </p:sp>
      <p:sp>
        <p:nvSpPr>
          <p:cNvPr id="4" name="Footer Placeholder 3">
            <a:extLst>
              <a:ext uri="{FF2B5EF4-FFF2-40B4-BE49-F238E27FC236}">
                <a16:creationId xmlns:a16="http://schemas.microsoft.com/office/drawing/2014/main" id="{728D71E4-CBC9-3648-9D74-CDE027F0E958}"/>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103481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515B6EC7-613B-094E-83F4-DA4B13BB5333}"/>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2919097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0E5A4581-58A2-5947-96BD-212EB8536951}"/>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466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6039EA78-0E25-1E49-9BAA-8BB4D19EDF64}"/>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1233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00AD96B6-4E2D-5D4D-9281-01075C08C040}"/>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3641426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978E0517-3586-2A46-900E-429A592FD731}"/>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155611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p:txBody>
          <a:bodyPr/>
          <a:lstStyle/>
          <a:p>
            <a:endParaRPr lang="en-US"/>
          </a:p>
        </p:txBody>
      </p:sp>
      <p:sp>
        <p:nvSpPr>
          <p:cNvPr id="5" name="Footer Placeholder 4">
            <a:extLst>
              <a:ext uri="{FF2B5EF4-FFF2-40B4-BE49-F238E27FC236}">
                <a16:creationId xmlns:a16="http://schemas.microsoft.com/office/drawing/2014/main" id="{6B079912-E66E-9D45-8060-9249926E269D}"/>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552856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p:txBody>
          <a:bodyPr/>
          <a:lstStyle/>
          <a:p>
            <a:endParaRPr lang="en-US"/>
          </a:p>
        </p:txBody>
      </p:sp>
      <p:sp>
        <p:nvSpPr>
          <p:cNvPr id="5" name="Footer Placeholder 4">
            <a:extLst>
              <a:ext uri="{FF2B5EF4-FFF2-40B4-BE49-F238E27FC236}">
                <a16:creationId xmlns:a16="http://schemas.microsoft.com/office/drawing/2014/main" id="{2669CF68-145B-AD42-A079-345D6E783D1E}"/>
              </a:ext>
            </a:extLst>
          </p:cNvPr>
          <p:cNvSpPr>
            <a:spLocks noGrp="1"/>
          </p:cNvSpPr>
          <p:nvPr>
            <p:ph type="ftr" sz="quarter" idx="21"/>
          </p:nvPr>
        </p:nvSpPr>
        <p:spPr/>
        <p:txBody>
          <a:bodyPr/>
          <a:lstStyle/>
          <a:p>
            <a:pPr algn="l"/>
            <a:endParaRPr lang="en-US"/>
          </a:p>
        </p:txBody>
      </p:sp>
    </p:spTree>
    <p:extLst>
      <p:ext uri="{BB962C8B-B14F-4D97-AF65-F5344CB8AC3E}">
        <p14:creationId xmlns:p14="http://schemas.microsoft.com/office/powerpoint/2010/main" val="254347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p:txBody>
          <a:bodyPr/>
          <a:lstStyle/>
          <a:p>
            <a:endParaRPr lang="en-US"/>
          </a:p>
        </p:txBody>
      </p:sp>
      <p:sp>
        <p:nvSpPr>
          <p:cNvPr id="5" name="Footer Placeholder 4">
            <a:extLst>
              <a:ext uri="{FF2B5EF4-FFF2-40B4-BE49-F238E27FC236}">
                <a16:creationId xmlns:a16="http://schemas.microsoft.com/office/drawing/2014/main" id="{E698595F-E08B-3E4B-8E63-3152F1690C5D}"/>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3129817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p:txBody>
          <a:bodyPr/>
          <a:lstStyle/>
          <a:p>
            <a:endParaRPr lang="en-US"/>
          </a:p>
        </p:txBody>
      </p:sp>
      <p:sp>
        <p:nvSpPr>
          <p:cNvPr id="3" name="Footer Placeholder 2">
            <a:extLst>
              <a:ext uri="{FF2B5EF4-FFF2-40B4-BE49-F238E27FC236}">
                <a16:creationId xmlns:a16="http://schemas.microsoft.com/office/drawing/2014/main" id="{4FA46C5C-0050-F948-8DC9-450AE0734966}"/>
              </a:ext>
            </a:extLst>
          </p:cNvPr>
          <p:cNvSpPr>
            <a:spLocks noGrp="1"/>
          </p:cNvSpPr>
          <p:nvPr>
            <p:ph type="ftr" sz="quarter" idx="26"/>
          </p:nvPr>
        </p:nvSpPr>
        <p:spPr/>
        <p:txBody>
          <a:bodyPr/>
          <a:lstStyle/>
          <a:p>
            <a:pPr algn="l"/>
            <a:endParaRPr lang="en-US"/>
          </a:p>
        </p:txBody>
      </p:sp>
    </p:spTree>
    <p:extLst>
      <p:ext uri="{BB962C8B-B14F-4D97-AF65-F5344CB8AC3E}">
        <p14:creationId xmlns:p14="http://schemas.microsoft.com/office/powerpoint/2010/main" val="112746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621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p:txBody>
          <a:bodyPr/>
          <a:lstStyle/>
          <a:p>
            <a:endParaRPr lang="en-US"/>
          </a:p>
        </p:txBody>
      </p:sp>
      <p:sp>
        <p:nvSpPr>
          <p:cNvPr id="3" name="Footer Placeholder 2">
            <a:extLst>
              <a:ext uri="{FF2B5EF4-FFF2-40B4-BE49-F238E27FC236}">
                <a16:creationId xmlns:a16="http://schemas.microsoft.com/office/drawing/2014/main" id="{07FAA743-55F3-AE49-BD56-1FC09BDF7C6A}"/>
              </a:ext>
            </a:extLst>
          </p:cNvPr>
          <p:cNvSpPr>
            <a:spLocks noGrp="1"/>
          </p:cNvSpPr>
          <p:nvPr>
            <p:ph type="ftr" sz="quarter" idx="25"/>
          </p:nvPr>
        </p:nvSpPr>
        <p:spPr/>
        <p:txBody>
          <a:bodyPr/>
          <a:lstStyle/>
          <a:p>
            <a:pPr algn="l"/>
            <a:endParaRPr lang="en-US"/>
          </a:p>
        </p:txBody>
      </p:sp>
    </p:spTree>
    <p:extLst>
      <p:ext uri="{BB962C8B-B14F-4D97-AF65-F5344CB8AC3E}">
        <p14:creationId xmlns:p14="http://schemas.microsoft.com/office/powerpoint/2010/main" val="7269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p:txBody>
          <a:bodyPr/>
          <a:lstStyle/>
          <a:p>
            <a:endParaRPr lang="en-US"/>
          </a:p>
        </p:txBody>
      </p:sp>
      <p:sp>
        <p:nvSpPr>
          <p:cNvPr id="3" name="Footer Placeholder 2">
            <a:extLst>
              <a:ext uri="{FF2B5EF4-FFF2-40B4-BE49-F238E27FC236}">
                <a16:creationId xmlns:a16="http://schemas.microsoft.com/office/drawing/2014/main" id="{C9625D97-D89C-574F-8C1D-AA1E4D4B3FAB}"/>
              </a:ext>
            </a:extLst>
          </p:cNvPr>
          <p:cNvSpPr>
            <a:spLocks noGrp="1"/>
          </p:cNvSpPr>
          <p:nvPr>
            <p:ph type="ftr" sz="quarter" idx="28"/>
          </p:nvPr>
        </p:nvSpPr>
        <p:spPr/>
        <p:txBody>
          <a:bodyPr/>
          <a:lstStyle/>
          <a:p>
            <a:pPr algn="l"/>
            <a:endParaRPr lang="en-US"/>
          </a:p>
        </p:txBody>
      </p:sp>
    </p:spTree>
    <p:extLst>
      <p:ext uri="{BB962C8B-B14F-4D97-AF65-F5344CB8AC3E}">
        <p14:creationId xmlns:p14="http://schemas.microsoft.com/office/powerpoint/2010/main" val="1512142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p:txBody>
          <a:bodyPr/>
          <a:lstStyle/>
          <a:p>
            <a:endParaRPr lang="en-US"/>
          </a:p>
        </p:txBody>
      </p:sp>
      <p:sp>
        <p:nvSpPr>
          <p:cNvPr id="4" name="Footer Placeholder 3">
            <a:extLst>
              <a:ext uri="{FF2B5EF4-FFF2-40B4-BE49-F238E27FC236}">
                <a16:creationId xmlns:a16="http://schemas.microsoft.com/office/drawing/2014/main" id="{9089E013-6DD8-C341-9F6F-8AA53BE6CA02}"/>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911374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a:t>00%</a:t>
            </a:r>
            <a:endParaRPr lang="en-GB"/>
          </a:p>
        </p:txBody>
      </p:sp>
      <p:sp>
        <p:nvSpPr>
          <p:cNvPr id="3" name="Content Placeholder 2"/>
          <p:cNvSpPr>
            <a:spLocks noGrp="1"/>
          </p:cNvSpPr>
          <p:nvPr>
            <p:ph idx="1" hasCustomPrompt="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444418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a:t>00%</a:t>
            </a:r>
            <a:endParaRPr lang="en-GB"/>
          </a:p>
        </p:txBody>
      </p:sp>
      <p:sp>
        <p:nvSpPr>
          <p:cNvPr id="13" name="Text Placeholder 9"/>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a:t>00%</a:t>
            </a:r>
            <a:endParaRPr lang="en-GB"/>
          </a:p>
        </p:txBody>
      </p:sp>
      <p:sp>
        <p:nvSpPr>
          <p:cNvPr id="14" name="Text Placeholder 9"/>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a:t>00%</a:t>
            </a:r>
            <a:endParaRPr lang="en-GB"/>
          </a:p>
        </p:txBody>
      </p:sp>
      <p:sp>
        <p:nvSpPr>
          <p:cNvPr id="6" name="Title 5"/>
          <p:cNvSpPr>
            <a:spLocks noGrp="1"/>
          </p:cNvSpPr>
          <p:nvPr>
            <p:ph type="title" hasCustomPrompt="1"/>
          </p:nvPr>
        </p:nvSpPr>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3F3B578-7307-3B4F-9573-5B25CD8634E9}"/>
              </a:ext>
            </a:extLst>
          </p:cNvPr>
          <p:cNvSpPr>
            <a:spLocks noGrp="1"/>
          </p:cNvSpPr>
          <p:nvPr>
            <p:ph type="dt" sz="half" idx="21"/>
          </p:nvPr>
        </p:nvSpPr>
        <p:spPr/>
        <p:txBody>
          <a:bodyPr/>
          <a:lstStyle/>
          <a:p>
            <a:endParaRPr lang="en-US"/>
          </a:p>
        </p:txBody>
      </p:sp>
      <p:sp>
        <p:nvSpPr>
          <p:cNvPr id="4" name="Footer Placeholder 3">
            <a:extLst>
              <a:ext uri="{FF2B5EF4-FFF2-40B4-BE49-F238E27FC236}">
                <a16:creationId xmlns:a16="http://schemas.microsoft.com/office/drawing/2014/main" id="{A4D65346-FB7D-7243-B361-2D5958F844E6}"/>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626635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9" name="Date Placeholder 8">
            <a:extLst>
              <a:ext uri="{FF2B5EF4-FFF2-40B4-BE49-F238E27FC236}">
                <a16:creationId xmlns:a16="http://schemas.microsoft.com/office/drawing/2014/main" id="{534FC478-2103-444D-A788-6C385FEADA19}"/>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50208723-B803-0D42-8863-6E0ACA5FA81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B9D3C748-DE6A-F649-888F-43A3773D1D4D}"/>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240EE541-D951-5343-8A19-5BC13B8C9665}"/>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7C4A7C0D-ED32-3C4A-A6FA-92C1A14555DB}"/>
              </a:ext>
            </a:extLst>
          </p:cNvPr>
          <p:cNvSpPr>
            <a:spLocks noGrp="1"/>
          </p:cNvSpPr>
          <p:nvPr>
            <p:ph type="ftr" sz="quarter" idx="15"/>
          </p:nvPr>
        </p:nvSpPr>
        <p:spPr/>
        <p:txBody>
          <a:bodyPr/>
          <a:lstStyle/>
          <a:p>
            <a:pPr algn="l"/>
            <a:endParaRPr lang="en-US"/>
          </a:p>
        </p:txBody>
      </p:sp>
      <p:sp>
        <p:nvSpPr>
          <p:cNvPr id="10" name="Slide Number Placeholder 9">
            <a:extLst>
              <a:ext uri="{FF2B5EF4-FFF2-40B4-BE49-F238E27FC236}">
                <a16:creationId xmlns:a16="http://schemas.microsoft.com/office/drawing/2014/main" id="{2C2BE143-A791-F940-BA69-8C99703B699E}"/>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endParaRPr lang="en-GB"/>
          </a:p>
        </p:txBody>
      </p:sp>
      <p:sp>
        <p:nvSpPr>
          <p:cNvPr id="4" name="Title 3"/>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3368A692-B2AF-6448-8025-A2D10476E94B}"/>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F6BD465-CD15-EC45-83F1-C724AC166A8A}"/>
              </a:ext>
            </a:extLst>
          </p:cNvPr>
          <p:cNvSpPr>
            <a:spLocks noGrp="1"/>
          </p:cNvSpPr>
          <p:nvPr>
            <p:ph type="ftr" sz="quarter" idx="15"/>
          </p:nvPr>
        </p:nvSpPr>
        <p:spPr/>
        <p:txBody>
          <a:bodyPr/>
          <a:lstStyle/>
          <a:p>
            <a:pPr algn="l"/>
            <a:endParaRPr lang="en-US"/>
          </a:p>
        </p:txBody>
      </p:sp>
      <p:sp>
        <p:nvSpPr>
          <p:cNvPr id="9" name="Slide Number Placeholder 8">
            <a:extLst>
              <a:ext uri="{FF2B5EF4-FFF2-40B4-BE49-F238E27FC236}">
                <a16:creationId xmlns:a16="http://schemas.microsoft.com/office/drawing/2014/main" id="{C8247A16-A0E7-4A40-BC88-A10C50CA51F4}"/>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p:txBody>
          <a:bodyPr/>
          <a:lstStyle/>
          <a:p>
            <a:endParaRPr lang="en-US"/>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p:txBody>
          <a:bodyPr/>
          <a:lstStyle/>
          <a:p>
            <a:pPr algn="l"/>
            <a:endParaRPr lang="en-US"/>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554471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p:txBody>
          <a:bodyPr/>
          <a:lstStyle/>
          <a:p>
            <a:pPr algn="l"/>
            <a:endParaRPr lang="en-US"/>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874301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356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761E6323-CD0D-424F-880F-557372819009}"/>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873285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15615330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p:txBody>
          <a:bodyPr/>
          <a:lstStyle/>
          <a:p>
            <a:pPr algn="l"/>
            <a:endParaRPr lang="en-US"/>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24423923"/>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83899445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33DF2FE2-E936-7745-91D2-A6D8CA7F5D9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54FEE05-057D-214D-903C-F8FD6A36D286}"/>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4DD12AF3-FC08-E446-85E1-796189A8489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95667841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BB60EFE-B508-D848-9B02-A73119F1803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C3B4447-C39F-954F-B842-43560F6E9D0C}"/>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F9D7BB50-999D-5745-BB53-011066651024}"/>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69272667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9925268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42285408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12102663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824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23785889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2558926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1686717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3874444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839088E2-6117-534E-A3B5-65400594E309}"/>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1531588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03092CA8-9C8A-8146-8F00-4833507614AE}"/>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079579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bg1"/>
                </a:solidFill>
              </a:rPr>
              <a:t>pwc.com</a:t>
            </a:r>
          </a:p>
        </p:txBody>
      </p:sp>
    </p:spTree>
    <p:extLst>
      <p:ext uri="{BB962C8B-B14F-4D97-AF65-F5344CB8AC3E}">
        <p14:creationId xmlns:p14="http://schemas.microsoft.com/office/powerpoint/2010/main" val="86949977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tx1"/>
                </a:solidFill>
              </a:rPr>
              <a:t>pwc.com</a:t>
            </a: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3E8-E772-472B-B530-2DD57A7F4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EA77C-A7E0-4B1D-8731-A2400DDCB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27BD1-376E-4277-939A-A6404403FE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CD3FD8-A373-423D-9CE2-FBC5FA2D7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366D-A4A8-44FE-B673-6F02501BAB75}"/>
              </a:ext>
            </a:extLst>
          </p:cNvPr>
          <p:cNvSpPr>
            <a:spLocks noGrp="1"/>
          </p:cNvSpPr>
          <p:nvPr>
            <p:ph type="sldNum" sz="quarter" idx="12"/>
          </p:nvPr>
        </p:nvSpPr>
        <p:spPr/>
        <p:txBody>
          <a:bodyPr/>
          <a:lstStyle/>
          <a:p>
            <a:fld id="{ADB5BCB3-8605-4CED-81A3-47A42B0F8B97}" type="slidenum">
              <a:rPr lang="en-US" smtClean="0"/>
              <a:t>‹#›</a:t>
            </a:fld>
            <a:endParaRPr lang="en-US"/>
          </a:p>
        </p:txBody>
      </p:sp>
    </p:spTree>
    <p:extLst>
      <p:ext uri="{BB962C8B-B14F-4D97-AF65-F5344CB8AC3E}">
        <p14:creationId xmlns:p14="http://schemas.microsoft.com/office/powerpoint/2010/main" val="602652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200" baseline="0">
                <a:solidFill>
                  <a:schemeClr val="bg1"/>
                </a:solidFill>
              </a:defRPr>
            </a:lvl1pPr>
          </a:lstStyle>
          <a:p>
            <a:r>
              <a:rPr lang="en-US" noProof="0"/>
              <a:t>Click to edit Master title style</a:t>
            </a:r>
            <a:endParaRPr lang="en-GB" noProof="0"/>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cxnSp>
        <p:nvCxnSpPr>
          <p:cNvPr id="11" name="Shape 10"/>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2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5543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Date Placeholder 1">
            <a:extLst>
              <a:ext uri="{FF2B5EF4-FFF2-40B4-BE49-F238E27FC236}">
                <a16:creationId xmlns:a16="http://schemas.microsoft.com/office/drawing/2014/main" id="{AB641DB6-E03C-B4EF-A744-58A821A720DC}"/>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FA414BC-EBE5-8452-615B-4DB5F5A17DD1}"/>
              </a:ext>
            </a:extLst>
          </p:cNvPr>
          <p:cNvSpPr>
            <a:spLocks noGrp="1"/>
          </p:cNvSpPr>
          <p:nvPr>
            <p:ph type="ftr" sz="quarter" idx="14"/>
          </p:nvPr>
        </p:nvSpPr>
        <p:spPr/>
        <p:txBody>
          <a:bodyPr/>
          <a:lstStyle/>
          <a:p>
            <a:pPr algn="l"/>
            <a:endParaRPr lang="en-US"/>
          </a:p>
        </p:txBody>
      </p:sp>
    </p:spTree>
    <p:extLst>
      <p:ext uri="{BB962C8B-B14F-4D97-AF65-F5344CB8AC3E}">
        <p14:creationId xmlns:p14="http://schemas.microsoft.com/office/powerpoint/2010/main" val="3757832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981200"/>
            <a:ext cx="12192000" cy="2152650"/>
          </a:xfrm>
          <a:prstGeom prst="rect">
            <a:avLst/>
          </a:prstGeom>
          <a:gradFill rotWithShape="1">
            <a:gsLst>
              <a:gs pos="0">
                <a:srgbClr val="B2B2B2"/>
              </a:gs>
              <a:gs pos="100000">
                <a:srgbClr val="000066"/>
              </a:gs>
            </a:gsLst>
            <a:lin ang="0" scaled="1"/>
          </a:gradFill>
          <a:ln w="9525">
            <a:noFill/>
            <a:miter lim="800000"/>
            <a:headEnd/>
            <a:tailEnd/>
          </a:ln>
          <a:effectLst/>
        </p:spPr>
        <p:txBody>
          <a:bodyPr wrap="none" anchor="ctr"/>
          <a:lstStyle/>
          <a:p>
            <a:pPr>
              <a:defRPr/>
            </a:pPr>
            <a:endParaRPr lang="en-US" sz="1800"/>
          </a:p>
        </p:txBody>
      </p:sp>
      <p:sp>
        <p:nvSpPr>
          <p:cNvPr id="5" name="Text Box 5"/>
          <p:cNvSpPr txBox="1">
            <a:spLocks noChangeArrowheads="1"/>
          </p:cNvSpPr>
          <p:nvPr/>
        </p:nvSpPr>
        <p:spPr bwMode="auto">
          <a:xfrm>
            <a:off x="0" y="5715000"/>
            <a:ext cx="2032000" cy="646331"/>
          </a:xfrm>
          <a:prstGeom prst="rect">
            <a:avLst/>
          </a:prstGeom>
          <a:noFill/>
          <a:ln w="9525">
            <a:noFill/>
            <a:miter lim="800000"/>
            <a:headEnd/>
            <a:tailEnd/>
          </a:ln>
          <a:effectLst/>
        </p:spPr>
        <p:txBody>
          <a:bodyPr wrap="square">
            <a:spAutoFit/>
          </a:bodyPr>
          <a:lstStyle/>
          <a:p>
            <a:pPr algn="ctr">
              <a:spcBef>
                <a:spcPct val="50000"/>
              </a:spcBef>
              <a:defRPr/>
            </a:pPr>
            <a:r>
              <a:rPr lang="en-US" sz="1800">
                <a:solidFill>
                  <a:srgbClr val="000066"/>
                </a:solidFill>
                <a:latin typeface="Times New Roman" pitchFamily="18" charset="0"/>
              </a:rPr>
              <a:t>Joint Committee on Taxation</a:t>
            </a:r>
          </a:p>
        </p:txBody>
      </p:sp>
      <p:sp>
        <p:nvSpPr>
          <p:cNvPr id="6" name="Rectangle 7"/>
          <p:cNvSpPr>
            <a:spLocks noChangeArrowheads="1"/>
          </p:cNvSpPr>
          <p:nvPr/>
        </p:nvSpPr>
        <p:spPr bwMode="auto">
          <a:xfrm>
            <a:off x="1" y="2005014"/>
            <a:ext cx="1993900" cy="2122487"/>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7" name="Line 8"/>
          <p:cNvSpPr>
            <a:spLocks noChangeShapeType="1"/>
          </p:cNvSpPr>
          <p:nvPr/>
        </p:nvSpPr>
        <p:spPr bwMode="auto">
          <a:xfrm>
            <a:off x="2032000" y="0"/>
            <a:ext cx="0" cy="6858000"/>
          </a:xfrm>
          <a:prstGeom prst="line">
            <a:avLst/>
          </a:prstGeom>
          <a:noFill/>
          <a:ln w="19050">
            <a:solidFill>
              <a:srgbClr val="000066"/>
            </a:solidFill>
            <a:round/>
            <a:headEnd/>
            <a:tailEnd/>
          </a:ln>
          <a:effectLst/>
        </p:spPr>
        <p:txBody>
          <a:bodyPr/>
          <a:lstStyle/>
          <a:p>
            <a:pPr>
              <a:defRPr/>
            </a:pPr>
            <a:endParaRPr lang="en-US" sz="1800"/>
          </a:p>
        </p:txBody>
      </p:sp>
      <p:sp>
        <p:nvSpPr>
          <p:cNvPr id="8" name="Line 9"/>
          <p:cNvSpPr>
            <a:spLocks noChangeShapeType="1"/>
          </p:cNvSpPr>
          <p:nvPr/>
        </p:nvSpPr>
        <p:spPr bwMode="auto">
          <a:xfrm>
            <a:off x="0" y="4087813"/>
            <a:ext cx="12192000" cy="0"/>
          </a:xfrm>
          <a:prstGeom prst="line">
            <a:avLst/>
          </a:prstGeom>
          <a:noFill/>
          <a:ln w="9525">
            <a:solidFill>
              <a:schemeClr val="bg1"/>
            </a:solidFill>
            <a:round/>
            <a:headEnd/>
            <a:tailEnd/>
          </a:ln>
          <a:effectLst/>
        </p:spPr>
        <p:txBody>
          <a:bodyPr/>
          <a:lstStyle/>
          <a:p>
            <a:pPr>
              <a:defRPr/>
            </a:pPr>
            <a:endParaRPr lang="en-US" sz="1800"/>
          </a:p>
        </p:txBody>
      </p:sp>
      <p:sp>
        <p:nvSpPr>
          <p:cNvPr id="9" name="Line 10"/>
          <p:cNvSpPr>
            <a:spLocks noChangeShapeType="1"/>
          </p:cNvSpPr>
          <p:nvPr/>
        </p:nvSpPr>
        <p:spPr bwMode="auto">
          <a:xfrm>
            <a:off x="12700" y="2041525"/>
            <a:ext cx="12192000" cy="0"/>
          </a:xfrm>
          <a:prstGeom prst="line">
            <a:avLst/>
          </a:prstGeom>
          <a:noFill/>
          <a:ln w="9525">
            <a:solidFill>
              <a:schemeClr val="bg1"/>
            </a:solidFill>
            <a:round/>
            <a:headEnd/>
            <a:tailEnd/>
          </a:ln>
          <a:effectLst/>
        </p:spPr>
        <p:txBody>
          <a:bodyPr/>
          <a:lstStyle/>
          <a:p>
            <a:pPr>
              <a:defRPr/>
            </a:pPr>
            <a:endParaRPr lang="en-US" sz="1800"/>
          </a:p>
        </p:txBody>
      </p:sp>
      <p:pic>
        <p:nvPicPr>
          <p:cNvPr id="10" name="Picture 11" descr="jcteagledarkblue1"/>
          <p:cNvPicPr>
            <a:picLocks noChangeAspect="1" noChangeArrowheads="1"/>
          </p:cNvPicPr>
          <p:nvPr/>
        </p:nvPicPr>
        <p:blipFill>
          <a:blip r:embed="rId2" cstate="print"/>
          <a:srcRect/>
          <a:stretch>
            <a:fillRect/>
          </a:stretch>
        </p:blipFill>
        <p:spPr bwMode="auto">
          <a:xfrm>
            <a:off x="101600" y="2362201"/>
            <a:ext cx="1778000" cy="1190625"/>
          </a:xfrm>
          <a:prstGeom prst="rect">
            <a:avLst/>
          </a:prstGeom>
          <a:noFill/>
          <a:ln w="9525">
            <a:noFill/>
            <a:miter lim="800000"/>
            <a:headEnd/>
            <a:tailEnd/>
          </a:ln>
        </p:spPr>
      </p:pic>
      <p:sp>
        <p:nvSpPr>
          <p:cNvPr id="101379" name="Rectangle 3"/>
          <p:cNvSpPr>
            <a:spLocks noGrp="1" noChangeArrowheads="1"/>
          </p:cNvSpPr>
          <p:nvPr>
            <p:ph type="ctrTitle"/>
          </p:nvPr>
        </p:nvSpPr>
        <p:spPr>
          <a:xfrm>
            <a:off x="2269067" y="2206626"/>
            <a:ext cx="9766300" cy="1470025"/>
          </a:xfrm>
        </p:spPr>
        <p:txBody>
          <a:bodyPr/>
          <a:lstStyle>
            <a:lvl1pPr>
              <a:defRPr>
                <a:solidFill>
                  <a:schemeClr val="bg1"/>
                </a:solidFill>
              </a:defRPr>
            </a:lvl1pPr>
          </a:lstStyle>
          <a:p>
            <a:r>
              <a:rPr lang="en-US"/>
              <a:t>Click to edit Master title style</a:t>
            </a:r>
          </a:p>
        </p:txBody>
      </p:sp>
      <p:sp>
        <p:nvSpPr>
          <p:cNvPr id="101380" name="Rectangle 4"/>
          <p:cNvSpPr>
            <a:spLocks noGrp="1" noChangeArrowheads="1"/>
          </p:cNvSpPr>
          <p:nvPr>
            <p:ph type="subTitle" idx="1"/>
          </p:nvPr>
        </p:nvSpPr>
        <p:spPr>
          <a:xfrm>
            <a:off x="2192868" y="4216400"/>
            <a:ext cx="9819217" cy="2133600"/>
          </a:xfrm>
        </p:spPr>
        <p:txBody>
          <a:bodyPr/>
          <a:lstStyle>
            <a:lvl1pPr marL="0" indent="0" algn="ctr">
              <a:buFont typeface="Wingdings" pitchFamily="2" charset="2"/>
              <a:buNone/>
              <a:defRPr/>
            </a:lvl1pPr>
          </a:lstStyle>
          <a:p>
            <a:r>
              <a:rPr lang="en-US"/>
              <a:t>Click to edit Master subtitle style</a:t>
            </a:r>
          </a:p>
        </p:txBody>
      </p:sp>
      <p:sp>
        <p:nvSpPr>
          <p:cNvPr id="11" name="Rectangle 6"/>
          <p:cNvSpPr>
            <a:spLocks noGrp="1" noChangeArrowheads="1"/>
          </p:cNvSpPr>
          <p:nvPr>
            <p:ph type="dt" sz="half" idx="10"/>
          </p:nvPr>
        </p:nvSpPr>
        <p:spPr bwMode="auto">
          <a:xfrm>
            <a:off x="11074400" y="6477000"/>
            <a:ext cx="1016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66"/>
                </a:solidFill>
                <a:latin typeface="+mn-lt"/>
              </a:defRPr>
            </a:lvl1pPr>
          </a:lstStyle>
          <a:p>
            <a:pPr>
              <a:defRPr/>
            </a:pP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99358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0086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1201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7085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8125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614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04505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26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6814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9705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0479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24100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0632421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10337737" y="5330952"/>
            <a:ext cx="1636776" cy="1351185"/>
          </a:xfrm>
          <a:prstGeom prst="rect">
            <a:avLst/>
          </a:prstGeom>
        </p:spPr>
      </p:pic>
    </p:spTree>
    <p:extLst>
      <p:ext uri="{BB962C8B-B14F-4D97-AF65-F5344CB8AC3E}">
        <p14:creationId xmlns:p14="http://schemas.microsoft.com/office/powerpoint/2010/main" val="4045859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499" y="134360"/>
            <a:ext cx="10195540" cy="382587"/>
          </a:xfrm>
          <a:prstGeom prst="rect">
            <a:avLst/>
          </a:prstGeom>
        </p:spPr>
        <p:txBody>
          <a:bodyPr>
            <a:noAutofit/>
          </a:bodyPr>
          <a:lstStyle>
            <a:lvl1pPr>
              <a:defRPr sz="2200" b="1" cap="none" baseline="0">
                <a:solidFill>
                  <a:schemeClr val="tx1"/>
                </a:solidFill>
              </a:defRPr>
            </a:lvl1pPr>
          </a:lstStyle>
          <a:p>
            <a:r>
              <a:rPr lang="en-US"/>
              <a:t>General Slide − 1 Column</a:t>
            </a:r>
          </a:p>
        </p:txBody>
      </p:sp>
      <p:cxnSp>
        <p:nvCxnSpPr>
          <p:cNvPr id="4" name="Straight Connector 3"/>
          <p:cNvCxnSpPr/>
          <p:nvPr userDrawn="1"/>
        </p:nvCxnSpPr>
        <p:spPr>
          <a:xfrm>
            <a:off x="273052" y="571500"/>
            <a:ext cx="11703049"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272778" y="821379"/>
            <a:ext cx="11214548" cy="5436808"/>
          </a:xfrm>
        </p:spPr>
        <p:txBody>
          <a:bodyPr/>
          <a:lstStyle>
            <a:lvl2pPr>
              <a:defRPr>
                <a:solidFill>
                  <a:schemeClr val="accent6"/>
                </a:solidFill>
              </a:defRPr>
            </a:lvl2pPr>
            <a:lvl3pPr>
              <a:defRPr/>
            </a:lvl3pPr>
            <a:lvl4pPr>
              <a:defRPr/>
            </a:lvl4pPr>
            <a:lvl5pPr>
              <a:defRPr/>
            </a:lvl5pPr>
          </a:lstStyle>
          <a:p>
            <a:pPr lvl="0"/>
            <a:r>
              <a:rPr lang="en-US"/>
              <a:t>Type text or press “tab” to start with first-level bullet</a:t>
            </a:r>
          </a:p>
          <a:p>
            <a:pPr lvl="1"/>
            <a:r>
              <a:rPr lang="en-US"/>
              <a:t>First-level bullet</a:t>
            </a:r>
          </a:p>
          <a:p>
            <a:pPr lvl="2"/>
            <a:r>
              <a:rPr lang="en-US"/>
              <a:t>Second-level bullet</a:t>
            </a:r>
          </a:p>
          <a:p>
            <a:pPr lvl="3"/>
            <a:r>
              <a:rPr lang="en-US"/>
              <a:t>Third-level bullet</a:t>
            </a:r>
          </a:p>
          <a:p>
            <a:pPr lvl="4"/>
            <a:r>
              <a:rPr lang="en-US"/>
              <a:t>Fourth-level bullet</a:t>
            </a:r>
          </a:p>
        </p:txBody>
      </p:sp>
    </p:spTree>
    <p:extLst>
      <p:ext uri="{BB962C8B-B14F-4D97-AF65-F5344CB8AC3E}">
        <p14:creationId xmlns:p14="http://schemas.microsoft.com/office/powerpoint/2010/main" val="2484730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actice/Client Cover">
    <p:spTree>
      <p:nvGrpSpPr>
        <p:cNvPr id="1" name=""/>
        <p:cNvGrpSpPr/>
        <p:nvPr/>
      </p:nvGrpSpPr>
      <p:grpSpPr>
        <a:xfrm>
          <a:off x="0" y="0"/>
          <a:ext cx="0" cy="0"/>
          <a:chOff x="0" y="0"/>
          <a:chExt cx="0" cy="0"/>
        </a:xfrm>
      </p:grpSpPr>
      <p:sp>
        <p:nvSpPr>
          <p:cNvPr id="13" name="Rectangle 12"/>
          <p:cNvSpPr/>
          <p:nvPr userDrawn="1"/>
        </p:nvSpPr>
        <p:spPr>
          <a:xfrm>
            <a:off x="10077976" y="1"/>
            <a:ext cx="2114025"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593174" y="284560"/>
            <a:ext cx="9739036" cy="541036"/>
          </a:xfrm>
          <a:prstGeom prst="rect">
            <a:avLst/>
          </a:prstGeom>
          <a:noFill/>
        </p:spPr>
        <p:txBody>
          <a:bodyPr anchor="b" anchorCtr="0">
            <a:noAutofit/>
          </a:bodyPr>
          <a:lstStyle>
            <a:lvl1pPr>
              <a:lnSpc>
                <a:spcPts val="3500"/>
              </a:lnSpc>
              <a:defRPr sz="3600" b="1" cap="none" baseline="0">
                <a:solidFill>
                  <a:schemeClr val="tx1"/>
                </a:solidFill>
              </a:defRPr>
            </a:lvl1pPr>
          </a:lstStyle>
          <a:p>
            <a:r>
              <a:rPr lang="en-US"/>
              <a:t>Title of Presentation</a:t>
            </a:r>
          </a:p>
        </p:txBody>
      </p:sp>
      <p:sp>
        <p:nvSpPr>
          <p:cNvPr id="17" name="Date Placeholder 3"/>
          <p:cNvSpPr>
            <a:spLocks noGrp="1"/>
          </p:cNvSpPr>
          <p:nvPr>
            <p:ph type="dt" sz="half" idx="2"/>
          </p:nvPr>
        </p:nvSpPr>
        <p:spPr>
          <a:xfrm>
            <a:off x="592671" y="1447553"/>
            <a:ext cx="1416148" cy="163134"/>
          </a:xfrm>
          <a:prstGeom prst="rect">
            <a:avLst/>
          </a:prstGeom>
        </p:spPr>
        <p:txBody>
          <a:bodyPr vert="horz" lIns="0" tIns="0" rIns="0" bIns="0" rtlCol="0" anchor="t" anchorCtr="0"/>
          <a:lstStyle>
            <a:lvl1pPr algn="l">
              <a:defRPr sz="1000">
                <a:solidFill>
                  <a:schemeClr val="accent6"/>
                </a:solidFill>
              </a:defRPr>
            </a:lvl1pPr>
          </a:lstStyle>
          <a:p>
            <a:fld id="{600AA2D6-D01A-4015-B571-9D4570FA2CB9}" type="datetime1">
              <a:rPr lang="en-US" smtClean="0"/>
              <a:pPr/>
              <a:t>6/27/2025</a:t>
            </a:fld>
            <a:endParaRPr lang="en-US"/>
          </a:p>
        </p:txBody>
      </p:sp>
      <p:sp>
        <p:nvSpPr>
          <p:cNvPr id="18" name="Text Placeholder 2"/>
          <p:cNvSpPr>
            <a:spLocks noGrp="1"/>
          </p:cNvSpPr>
          <p:nvPr>
            <p:ph type="body" sz="quarter" idx="10" hasCustomPrompt="1"/>
          </p:nvPr>
        </p:nvSpPr>
        <p:spPr>
          <a:xfrm>
            <a:off x="598872" y="1677213"/>
            <a:ext cx="11001967" cy="173129"/>
          </a:xfrm>
        </p:spPr>
        <p:txBody>
          <a:bodyPr lIns="0" tIns="0" rIns="0" bIns="0">
            <a:noAutofit/>
          </a:bodyPr>
          <a:lstStyle>
            <a:lvl1pPr algn="l">
              <a:spcBef>
                <a:spcPts val="0"/>
              </a:spcBef>
              <a:spcAft>
                <a:spcPts val="0"/>
              </a:spcAft>
              <a:buFontTx/>
              <a:buNone/>
              <a:defRPr sz="1000" b="0">
                <a:solidFill>
                  <a:schemeClr val="accent6"/>
                </a:solidFill>
              </a:defRPr>
            </a:lvl1pPr>
          </a:lstStyle>
          <a:p>
            <a:pPr lvl="0"/>
            <a:r>
              <a:rPr lang="en-US"/>
              <a:t>Presented by Names</a:t>
            </a:r>
          </a:p>
        </p:txBody>
      </p:sp>
      <p:sp>
        <p:nvSpPr>
          <p:cNvPr id="5" name="Picture Placeholder 4"/>
          <p:cNvSpPr>
            <a:spLocks noGrp="1"/>
          </p:cNvSpPr>
          <p:nvPr>
            <p:ph type="pic" sz="quarter" idx="14"/>
          </p:nvPr>
        </p:nvSpPr>
        <p:spPr>
          <a:xfrm>
            <a:off x="607485" y="2063750"/>
            <a:ext cx="10957983" cy="3525044"/>
          </a:xfrm>
        </p:spPr>
        <p:txBody>
          <a:bodyPr/>
          <a:lstStyle/>
          <a:p>
            <a:r>
              <a:rPr lang="en-US"/>
              <a:t>Click icon to add picture</a:t>
            </a:r>
          </a:p>
        </p:txBody>
      </p:sp>
      <p:cxnSp>
        <p:nvCxnSpPr>
          <p:cNvPr id="11" name="Straight Connector 10"/>
          <p:cNvCxnSpPr/>
          <p:nvPr userDrawn="1"/>
        </p:nvCxnSpPr>
        <p:spPr>
          <a:xfrm>
            <a:off x="597425" y="1922128"/>
            <a:ext cx="109728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592671" y="856404"/>
            <a:ext cx="10941051" cy="511001"/>
          </a:xfrm>
        </p:spPr>
        <p:txBody>
          <a:bodyPr/>
          <a:lstStyle>
            <a:lvl1pPr>
              <a:spcBef>
                <a:spcPts val="0"/>
              </a:spcBef>
              <a:spcAft>
                <a:spcPts val="0"/>
              </a:spcAft>
              <a:buFontTx/>
              <a:buNone/>
              <a:defRPr sz="2000" b="1">
                <a:solidFill>
                  <a:schemeClr val="accent6"/>
                </a:solidFill>
              </a:defRPr>
            </a:lvl1pPr>
            <a:lvl2pPr marL="45720" indent="0">
              <a:buFontTx/>
              <a:buNone/>
              <a:defRPr/>
            </a:lvl2pPr>
            <a:lvl3pPr marL="283464" indent="0">
              <a:buFontTx/>
              <a:buNone/>
              <a:defRPr/>
            </a:lvl3pPr>
            <a:lvl4pPr marL="521208" indent="0">
              <a:buFontTx/>
              <a:buNone/>
              <a:defRPr/>
            </a:lvl4pPr>
            <a:lvl5pPr marL="795528" indent="0">
              <a:buFontTx/>
              <a:buNone/>
              <a:defRPr/>
            </a:lvl5pPr>
          </a:lstStyle>
          <a:p>
            <a:pPr lvl="0"/>
            <a:r>
              <a:rPr lang="en-US"/>
              <a:t>Subtitle Goes Here</a:t>
            </a:r>
          </a:p>
        </p:txBody>
      </p:sp>
      <p:sp>
        <p:nvSpPr>
          <p:cNvPr id="19" name="Rectangle 18"/>
          <p:cNvSpPr/>
          <p:nvPr userDrawn="1"/>
        </p:nvSpPr>
        <p:spPr>
          <a:xfrm>
            <a:off x="606723" y="5587069"/>
            <a:ext cx="10965095" cy="788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 Placeholder 2"/>
          <p:cNvSpPr>
            <a:spLocks noGrp="1"/>
          </p:cNvSpPr>
          <p:nvPr>
            <p:ph type="body" sz="quarter" idx="15" hasCustomPrompt="1"/>
          </p:nvPr>
        </p:nvSpPr>
        <p:spPr>
          <a:xfrm>
            <a:off x="829579" y="5715084"/>
            <a:ext cx="10491832" cy="524055"/>
          </a:xfrm>
        </p:spPr>
        <p:txBody>
          <a:bodyPr lIns="0" tIns="0" rIns="0" bIns="0" anchor="ctr" anchorCtr="0">
            <a:noAutofit/>
          </a:bodyPr>
          <a:lstStyle>
            <a:lvl1pPr marL="0" marR="0" indent="0" algn="r" defTabSz="914400" rtl="0" eaLnBrk="1" fontAlgn="auto" latinLnBrk="0" hangingPunct="1">
              <a:lnSpc>
                <a:spcPct val="100000"/>
              </a:lnSpc>
              <a:spcBef>
                <a:spcPts val="0"/>
              </a:spcBef>
              <a:spcAft>
                <a:spcPts val="0"/>
              </a:spcAft>
              <a:buClr>
                <a:schemeClr val="bg1"/>
              </a:buClr>
              <a:buSzTx/>
              <a:buFontTx/>
              <a:buNone/>
              <a:tabLst/>
              <a:defRPr sz="2000" b="0" baseline="0">
                <a:solidFill>
                  <a:schemeClr val="bg2"/>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a:t>Practice Area/Client Name Goes Here</a:t>
            </a:r>
          </a:p>
        </p:txBody>
      </p:sp>
      <p:sp>
        <p:nvSpPr>
          <p:cNvPr id="15" name="Rectangle 14"/>
          <p:cNvSpPr/>
          <p:nvPr userDrawn="1"/>
        </p:nvSpPr>
        <p:spPr>
          <a:xfrm>
            <a:off x="0" y="6425968"/>
            <a:ext cx="12192000" cy="43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026" y="391573"/>
            <a:ext cx="1100831" cy="283464"/>
          </a:xfrm>
          <a:prstGeom prst="rect">
            <a:avLst/>
          </a:prstGeom>
        </p:spPr>
      </p:pic>
      <p:cxnSp>
        <p:nvCxnSpPr>
          <p:cNvPr id="21" name="Straight Connector 20"/>
          <p:cNvCxnSpPr/>
          <p:nvPr userDrawn="1"/>
        </p:nvCxnSpPr>
        <p:spPr>
          <a:xfrm>
            <a:off x="597425" y="6480951"/>
            <a:ext cx="109728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965343" y="6571581"/>
            <a:ext cx="4745485"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a:solidFill>
                  <a:schemeClr val="accent6"/>
                </a:solidFill>
                <a:latin typeface="Arial" pitchFamily="34" charset="0"/>
                <a:ea typeface="+mn-ea"/>
                <a:cs typeface="Arial" pitchFamily="34" charset="0"/>
              </a:rPr>
              <a:t>© Skadden, Arps, Slate, Meagher &amp; </a:t>
            </a:r>
            <a:r>
              <a:rPr lang="en-US" sz="700" b="0" i="0" u="none" strike="noStrike" kern="1200" baseline="0" err="1">
                <a:solidFill>
                  <a:schemeClr val="accent6"/>
                </a:solidFill>
                <a:latin typeface="Arial" pitchFamily="34" charset="0"/>
                <a:ea typeface="+mn-ea"/>
                <a:cs typeface="Arial" pitchFamily="34" charset="0"/>
              </a:rPr>
              <a:t>Flom</a:t>
            </a:r>
            <a:r>
              <a:rPr lang="en-US" sz="700" b="0" i="0" u="none" strike="noStrike" kern="1200" baseline="0">
                <a:solidFill>
                  <a:schemeClr val="accent6"/>
                </a:solidFill>
                <a:latin typeface="Arial" pitchFamily="34" charset="0"/>
                <a:ea typeface="+mn-ea"/>
                <a:cs typeface="Arial" pitchFamily="34" charset="0"/>
              </a:rPr>
              <a:t> LLP and Affiliates. All rights reserved.</a:t>
            </a:r>
          </a:p>
        </p:txBody>
      </p:sp>
    </p:spTree>
    <p:extLst>
      <p:ext uri="{BB962C8B-B14F-4D97-AF65-F5344CB8AC3E}">
        <p14:creationId xmlns:p14="http://schemas.microsoft.com/office/powerpoint/2010/main" val="328625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9.xml"/><Relationship Id="rId1" Type="http://schemas.openxmlformats.org/officeDocument/2006/relationships/slideLayout" Target="../slideLayouts/slideLayout98.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8.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133600" y="1295400"/>
            <a:ext cx="983191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5" name="Rectangle 3"/>
          <p:cNvSpPr>
            <a:spLocks noChangeArrowheads="1"/>
          </p:cNvSpPr>
          <p:nvPr/>
        </p:nvSpPr>
        <p:spPr bwMode="auto">
          <a:xfrm>
            <a:off x="0" y="0"/>
            <a:ext cx="2032000" cy="6858000"/>
          </a:xfrm>
          <a:prstGeom prst="rect">
            <a:avLst/>
          </a:prstGeom>
          <a:gradFill rotWithShape="1">
            <a:gsLst>
              <a:gs pos="0">
                <a:srgbClr val="B2B2B2"/>
              </a:gs>
              <a:gs pos="100000">
                <a:srgbClr val="000066"/>
              </a:gs>
            </a:gsLst>
            <a:lin ang="5400000" scaled="1"/>
          </a:gradFill>
          <a:ln w="9525">
            <a:noFill/>
            <a:miter lim="800000"/>
            <a:headEnd/>
            <a:tailEnd/>
          </a:ln>
          <a:effectLst/>
        </p:spPr>
        <p:txBody>
          <a:bodyPr wrap="none" anchor="ctr"/>
          <a:lstStyle/>
          <a:p>
            <a:pPr>
              <a:defRPr/>
            </a:pPr>
            <a:endParaRPr lang="en-US" sz="1800"/>
          </a:p>
        </p:txBody>
      </p:sp>
      <p:sp>
        <p:nvSpPr>
          <p:cNvPr id="100356" name="Rectangle 4"/>
          <p:cNvSpPr>
            <a:spLocks noChangeArrowheads="1"/>
          </p:cNvSpPr>
          <p:nvPr/>
        </p:nvSpPr>
        <p:spPr bwMode="auto">
          <a:xfrm>
            <a:off x="0" y="0"/>
            <a:ext cx="2032000" cy="1219200"/>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100357" name="Line 5"/>
          <p:cNvSpPr>
            <a:spLocks noChangeShapeType="1"/>
          </p:cNvSpPr>
          <p:nvPr/>
        </p:nvSpPr>
        <p:spPr bwMode="auto">
          <a:xfrm>
            <a:off x="0" y="1219200"/>
            <a:ext cx="12192000" cy="0"/>
          </a:xfrm>
          <a:prstGeom prst="line">
            <a:avLst/>
          </a:prstGeom>
          <a:noFill/>
          <a:ln w="19050">
            <a:solidFill>
              <a:srgbClr val="000066"/>
            </a:solidFill>
            <a:round/>
            <a:headEnd/>
            <a:tailEnd/>
          </a:ln>
          <a:effectLst/>
        </p:spPr>
        <p:txBody>
          <a:bodyPr/>
          <a:lstStyle/>
          <a:p>
            <a:pPr>
              <a:defRPr/>
            </a:pPr>
            <a:endParaRPr lang="en-US" sz="1800"/>
          </a:p>
        </p:txBody>
      </p:sp>
      <p:sp>
        <p:nvSpPr>
          <p:cNvPr id="100358" name="Text Box 6"/>
          <p:cNvSpPr txBox="1">
            <a:spLocks noChangeArrowheads="1"/>
          </p:cNvSpPr>
          <p:nvPr/>
        </p:nvSpPr>
        <p:spPr bwMode="auto">
          <a:xfrm>
            <a:off x="0" y="5715000"/>
            <a:ext cx="2032000" cy="6463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latin typeface="Times New Roman" pitchFamily="18" charset="0"/>
              </a:rPr>
              <a:t>Joint Committee on Taxation</a:t>
            </a:r>
          </a:p>
        </p:txBody>
      </p:sp>
      <p:sp>
        <p:nvSpPr>
          <p:cNvPr id="4103" name="Rectangle 7"/>
          <p:cNvSpPr>
            <a:spLocks noGrp="1" noChangeArrowheads="1"/>
          </p:cNvSpPr>
          <p:nvPr>
            <p:ph type="title"/>
          </p:nvPr>
        </p:nvSpPr>
        <p:spPr bwMode="auto">
          <a:xfrm>
            <a:off x="2178051" y="180976"/>
            <a:ext cx="9821333"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60" name="Line 8"/>
          <p:cNvSpPr>
            <a:spLocks noChangeShapeType="1"/>
          </p:cNvSpPr>
          <p:nvPr/>
        </p:nvSpPr>
        <p:spPr bwMode="auto">
          <a:xfrm>
            <a:off x="1970617" y="-1588"/>
            <a:ext cx="0" cy="6858001"/>
          </a:xfrm>
          <a:prstGeom prst="line">
            <a:avLst/>
          </a:prstGeom>
          <a:noFill/>
          <a:ln w="9525">
            <a:solidFill>
              <a:schemeClr val="bg1"/>
            </a:solidFill>
            <a:round/>
            <a:headEnd/>
            <a:tailEnd/>
          </a:ln>
          <a:effectLst/>
        </p:spPr>
        <p:txBody>
          <a:bodyPr/>
          <a:lstStyle/>
          <a:p>
            <a:pPr>
              <a:defRPr/>
            </a:pPr>
            <a:endParaRPr lang="en-US" sz="1800"/>
          </a:p>
        </p:txBody>
      </p:sp>
      <p:sp>
        <p:nvSpPr>
          <p:cNvPr id="100361" name="Text Box 9"/>
          <p:cNvSpPr txBox="1">
            <a:spLocks noChangeArrowheads="1"/>
          </p:cNvSpPr>
          <p:nvPr/>
        </p:nvSpPr>
        <p:spPr bwMode="auto">
          <a:xfrm>
            <a:off x="6400800" y="6324601"/>
            <a:ext cx="508000" cy="366713"/>
          </a:xfrm>
          <a:prstGeom prst="rect">
            <a:avLst/>
          </a:prstGeom>
          <a:noFill/>
          <a:ln w="9525">
            <a:noFill/>
            <a:miter lim="800000"/>
            <a:headEnd/>
            <a:tailEnd/>
          </a:ln>
          <a:effectLst/>
        </p:spPr>
        <p:txBody>
          <a:bodyPr>
            <a:spAutoFit/>
          </a:bodyPr>
          <a:lstStyle/>
          <a:p>
            <a:pPr>
              <a:spcBef>
                <a:spcPct val="50000"/>
              </a:spcBef>
              <a:defRPr/>
            </a:pPr>
            <a:endParaRPr lang="en-US" sz="1800"/>
          </a:p>
        </p:txBody>
      </p:sp>
      <p:sp>
        <p:nvSpPr>
          <p:cNvPr id="100362" name="Rectangle 10"/>
          <p:cNvSpPr>
            <a:spLocks noChangeArrowheads="1"/>
          </p:cNvSpPr>
          <p:nvPr/>
        </p:nvSpPr>
        <p:spPr bwMode="auto">
          <a:xfrm>
            <a:off x="6900334" y="6472239"/>
            <a:ext cx="335348" cy="246221"/>
          </a:xfrm>
          <a:prstGeom prst="rect">
            <a:avLst/>
          </a:prstGeom>
          <a:noFill/>
          <a:ln w="9525">
            <a:noFill/>
            <a:miter lim="800000"/>
            <a:headEnd/>
            <a:tailEnd/>
          </a:ln>
          <a:effectLst/>
        </p:spPr>
        <p:txBody>
          <a:bodyPr wrap="none">
            <a:spAutoFit/>
          </a:bodyPr>
          <a:lstStyle/>
          <a:p>
            <a:pPr>
              <a:defRPr/>
            </a:pPr>
            <a:fld id="{81D53AD6-F953-42DF-A512-DFBD2D0FE801}" type="slidenum">
              <a:rPr lang="en-US" sz="1000"/>
              <a:pPr>
                <a:defRPr/>
              </a:pPr>
              <a:t>‹#›</a:t>
            </a:fld>
            <a:endParaRPr lang="en-US" sz="1000"/>
          </a:p>
        </p:txBody>
      </p:sp>
      <p:pic>
        <p:nvPicPr>
          <p:cNvPr id="4107" name="Picture 11" descr="jcteagledarkblue1"/>
          <p:cNvPicPr>
            <a:picLocks noChangeAspect="1" noChangeArrowheads="1"/>
          </p:cNvPicPr>
          <p:nvPr/>
        </p:nvPicPr>
        <p:blipFill>
          <a:blip r:embed="rId13" cstate="print"/>
          <a:srcRect/>
          <a:stretch>
            <a:fillRect/>
          </a:stretch>
        </p:blipFill>
        <p:spPr bwMode="auto">
          <a:xfrm>
            <a:off x="101600" y="1"/>
            <a:ext cx="1778000" cy="1190625"/>
          </a:xfrm>
          <a:prstGeom prst="rect">
            <a:avLst/>
          </a:prstGeom>
          <a:noFill/>
          <a:ln w="9525">
            <a:noFill/>
            <a:miter lim="800000"/>
            <a:headEnd/>
            <a:tailEnd/>
          </a:ln>
        </p:spPr>
      </p:pic>
      <p:sp>
        <p:nvSpPr>
          <p:cNvPr id="100364" name="Text Box 12"/>
          <p:cNvSpPr txBox="1">
            <a:spLocks noChangeArrowheads="1"/>
          </p:cNvSpPr>
          <p:nvPr/>
        </p:nvSpPr>
        <p:spPr bwMode="auto">
          <a:xfrm>
            <a:off x="6400800" y="6324601"/>
            <a:ext cx="508000" cy="366713"/>
          </a:xfrm>
          <a:prstGeom prst="rect">
            <a:avLst/>
          </a:prstGeom>
          <a:noFill/>
          <a:ln w="9525">
            <a:noFill/>
            <a:miter lim="800000"/>
            <a:headEnd/>
            <a:tailEnd/>
          </a:ln>
          <a:effectLst/>
        </p:spPr>
        <p:txBody>
          <a:bodyPr>
            <a:spAutoFit/>
          </a:bodyPr>
          <a:lstStyle/>
          <a:p>
            <a:pPr>
              <a:spcBef>
                <a:spcPct val="50000"/>
              </a:spcBef>
              <a:defRPr/>
            </a:pPr>
            <a:endParaRPr lang="en-US" sz="1800"/>
          </a:p>
        </p:txBody>
      </p:sp>
      <p:sp>
        <p:nvSpPr>
          <p:cNvPr id="100365" name="Rectangle 13"/>
          <p:cNvSpPr>
            <a:spLocks noChangeArrowheads="1"/>
          </p:cNvSpPr>
          <p:nvPr/>
        </p:nvSpPr>
        <p:spPr bwMode="auto">
          <a:xfrm>
            <a:off x="6900334" y="6472239"/>
            <a:ext cx="335348" cy="246221"/>
          </a:xfrm>
          <a:prstGeom prst="rect">
            <a:avLst/>
          </a:prstGeom>
          <a:noFill/>
          <a:ln w="9525">
            <a:noFill/>
            <a:miter lim="800000"/>
            <a:headEnd/>
            <a:tailEnd/>
          </a:ln>
          <a:effectLst/>
        </p:spPr>
        <p:txBody>
          <a:bodyPr wrap="none">
            <a:spAutoFit/>
          </a:bodyPr>
          <a:lstStyle/>
          <a:p>
            <a:pPr>
              <a:defRPr/>
            </a:pPr>
            <a:fld id="{391339CA-D6F4-4C52-999D-764D396C1F07}" type="slidenum">
              <a:rPr lang="en-US" sz="1000"/>
              <a:pPr>
                <a:defRPr/>
              </a:pPr>
              <a:t>‹#›</a:t>
            </a:fld>
            <a:endParaRPr lang="en-US" sz="1000"/>
          </a:p>
        </p:txBody>
      </p:sp>
    </p:spTree>
    <p:extLst>
      <p:ext uri="{BB962C8B-B14F-4D97-AF65-F5344CB8AC3E}">
        <p14:creationId xmlns:p14="http://schemas.microsoft.com/office/powerpoint/2010/main" val="372505608"/>
      </p:ext>
    </p:extLst>
  </p:cSld>
  <p:clrMap bg1="lt1" tx1="dk1" bg2="lt2" tx2="dk2" accent1="accent1" accent2="accent2" accent3="accent3" accent4="accent4" accent5="accent5" accent6="accent6" hlink="hlink" folHlink="folHlink"/>
  <p:sldLayoutIdLst>
    <p:sldLayoutId id="2147483665" r:id="rId1"/>
    <p:sldLayoutId id="214748780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ctr" rtl="0" eaLnBrk="1" fontAlgn="base" hangingPunct="1">
        <a:spcBef>
          <a:spcPct val="0"/>
        </a:spcBef>
        <a:spcAft>
          <a:spcPct val="0"/>
        </a:spcAft>
        <a:defRPr sz="4000">
          <a:solidFill>
            <a:srgbClr val="000066"/>
          </a:solidFill>
          <a:latin typeface="+mj-lt"/>
          <a:ea typeface="+mj-ea"/>
          <a:cs typeface="+mj-cs"/>
        </a:defRPr>
      </a:lvl1pPr>
      <a:lvl2pPr algn="ctr" rtl="0" eaLnBrk="1" fontAlgn="base" hangingPunct="1">
        <a:spcBef>
          <a:spcPct val="0"/>
        </a:spcBef>
        <a:spcAft>
          <a:spcPct val="0"/>
        </a:spcAft>
        <a:defRPr sz="4000">
          <a:solidFill>
            <a:srgbClr val="000066"/>
          </a:solidFill>
          <a:latin typeface="Times New Roman" pitchFamily="18" charset="0"/>
        </a:defRPr>
      </a:lvl2pPr>
      <a:lvl3pPr algn="ctr" rtl="0" eaLnBrk="1" fontAlgn="base" hangingPunct="1">
        <a:spcBef>
          <a:spcPct val="0"/>
        </a:spcBef>
        <a:spcAft>
          <a:spcPct val="0"/>
        </a:spcAft>
        <a:defRPr sz="4000">
          <a:solidFill>
            <a:srgbClr val="000066"/>
          </a:solidFill>
          <a:latin typeface="Times New Roman" pitchFamily="18" charset="0"/>
        </a:defRPr>
      </a:lvl3pPr>
      <a:lvl4pPr algn="ctr" rtl="0" eaLnBrk="1" fontAlgn="base" hangingPunct="1">
        <a:spcBef>
          <a:spcPct val="0"/>
        </a:spcBef>
        <a:spcAft>
          <a:spcPct val="0"/>
        </a:spcAft>
        <a:defRPr sz="4000">
          <a:solidFill>
            <a:srgbClr val="000066"/>
          </a:solidFill>
          <a:latin typeface="Times New Roman" pitchFamily="18" charset="0"/>
        </a:defRPr>
      </a:lvl4pPr>
      <a:lvl5pPr algn="ctr" rtl="0" eaLnBrk="1" fontAlgn="base" hangingPunct="1">
        <a:spcBef>
          <a:spcPct val="0"/>
        </a:spcBef>
        <a:spcAft>
          <a:spcPct val="0"/>
        </a:spcAft>
        <a:defRPr sz="4000">
          <a:solidFill>
            <a:srgbClr val="000066"/>
          </a:solidFill>
          <a:latin typeface="Times New Roman" pitchFamily="18" charset="0"/>
        </a:defRPr>
      </a:lvl5pPr>
      <a:lvl6pPr marL="457200" algn="ctr" rtl="0" eaLnBrk="1" fontAlgn="base" hangingPunct="1">
        <a:spcBef>
          <a:spcPct val="0"/>
        </a:spcBef>
        <a:spcAft>
          <a:spcPct val="0"/>
        </a:spcAft>
        <a:defRPr sz="4000">
          <a:solidFill>
            <a:srgbClr val="000066"/>
          </a:solidFill>
          <a:latin typeface="Times New Roman" pitchFamily="18" charset="0"/>
        </a:defRPr>
      </a:lvl6pPr>
      <a:lvl7pPr marL="914400" algn="ctr" rtl="0" eaLnBrk="1" fontAlgn="base" hangingPunct="1">
        <a:spcBef>
          <a:spcPct val="0"/>
        </a:spcBef>
        <a:spcAft>
          <a:spcPct val="0"/>
        </a:spcAft>
        <a:defRPr sz="4000">
          <a:solidFill>
            <a:srgbClr val="000066"/>
          </a:solidFill>
          <a:latin typeface="Times New Roman" pitchFamily="18" charset="0"/>
        </a:defRPr>
      </a:lvl7pPr>
      <a:lvl8pPr marL="1371600" algn="ctr" rtl="0" eaLnBrk="1" fontAlgn="base" hangingPunct="1">
        <a:spcBef>
          <a:spcPct val="0"/>
        </a:spcBef>
        <a:spcAft>
          <a:spcPct val="0"/>
        </a:spcAft>
        <a:defRPr sz="4000">
          <a:solidFill>
            <a:srgbClr val="000066"/>
          </a:solidFill>
          <a:latin typeface="Times New Roman" pitchFamily="18" charset="0"/>
        </a:defRPr>
      </a:lvl8pPr>
      <a:lvl9pPr marL="1828800" algn="ctr" rtl="0" eaLnBrk="1" fontAlgn="base" hangingPunct="1">
        <a:spcBef>
          <a:spcPct val="0"/>
        </a:spcBef>
        <a:spcAft>
          <a:spcPct val="0"/>
        </a:spcAft>
        <a:defRPr sz="4000">
          <a:solidFill>
            <a:srgbClr val="000066"/>
          </a:solidFill>
          <a:latin typeface="Times New Roman" pitchFamily="18" charset="0"/>
        </a:defRPr>
      </a:lvl9pPr>
    </p:titleStyle>
    <p:bodyStyle>
      <a:lvl1pPr marL="342900" indent="-342900" algn="l" rtl="0" eaLnBrk="1" fontAlgn="base" hangingPunct="1">
        <a:spcBef>
          <a:spcPct val="20000"/>
        </a:spcBef>
        <a:spcAft>
          <a:spcPct val="0"/>
        </a:spcAft>
        <a:buClr>
          <a:srgbClr val="000066"/>
        </a:buClr>
        <a:buSzPct val="70000"/>
        <a:buFont typeface="Wingdings" pitchFamily="2" charset="2"/>
        <a:buBlip>
          <a:blip r:embed="rId14"/>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70000"/>
        <a:buFont typeface="Wingdings" pitchFamily="2" charset="2"/>
        <a:buBlip>
          <a:blip r:embed="rId14"/>
        </a:buBlip>
        <a:defRPr sz="2000">
          <a:solidFill>
            <a:srgbClr val="000066"/>
          </a:solidFill>
          <a:latin typeface="+mn-lt"/>
        </a:defRPr>
      </a:lvl2pPr>
      <a:lvl3pPr marL="1143000" indent="-228600" algn="l" rtl="0" eaLnBrk="1" fontAlgn="base" hangingPunct="1">
        <a:spcBef>
          <a:spcPct val="20000"/>
        </a:spcBef>
        <a:spcAft>
          <a:spcPct val="0"/>
        </a:spcAft>
        <a:buClr>
          <a:srgbClr val="000066"/>
        </a:buClr>
        <a:buSzPct val="70000"/>
        <a:buFont typeface="Wingdings" pitchFamily="2" charset="2"/>
        <a:buBlip>
          <a:blip r:embed="rId14"/>
        </a:buBlip>
        <a:defRPr>
          <a:solidFill>
            <a:srgbClr val="000066"/>
          </a:solidFill>
          <a:latin typeface="+mn-lt"/>
        </a:defRPr>
      </a:lvl3pPr>
      <a:lvl4pPr marL="16002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4pPr>
      <a:lvl5pPr marL="20574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5pPr>
      <a:lvl6pPr marL="25146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6pPr>
      <a:lvl7pPr marL="29718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7pPr>
      <a:lvl8pPr marL="34290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8pPr>
      <a:lvl9pPr marL="38862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8B93B-F703-40CC-98EA-D3E7DB1D3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3C61D-35C3-4899-BA8C-7A3CD3EA3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71395-C314-4C08-8BA0-ED65BB3FA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8437A-8BE3-412D-B2C3-A58B3ECEFB40}" type="datetimeFigureOut">
              <a:rPr lang="en-US" smtClean="0"/>
              <a:t>6/27/2025</a:t>
            </a:fld>
            <a:endParaRPr lang="en-US"/>
          </a:p>
        </p:txBody>
      </p:sp>
      <p:sp>
        <p:nvSpPr>
          <p:cNvPr id="5" name="Footer Placeholder 4">
            <a:extLst>
              <a:ext uri="{FF2B5EF4-FFF2-40B4-BE49-F238E27FC236}">
                <a16:creationId xmlns:a16="http://schemas.microsoft.com/office/drawing/2014/main" id="{C44F39C9-BC88-43D2-80A3-9C79D88E8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B3F4F8-AA33-487F-9D3C-999A68612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9B5F3-D4CB-4E63-B7E1-61E885924283}" type="slidenum">
              <a:rPr lang="en-US" smtClean="0"/>
              <a:t>‹#›</a:t>
            </a:fld>
            <a:endParaRPr lang="en-US"/>
          </a:p>
        </p:txBody>
      </p:sp>
    </p:spTree>
    <p:extLst>
      <p:ext uri="{BB962C8B-B14F-4D97-AF65-F5344CB8AC3E}">
        <p14:creationId xmlns:p14="http://schemas.microsoft.com/office/powerpoint/2010/main" val="232113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a:t>[Slide title]</a:t>
            </a:r>
            <a:endParaRPr lang="en-GB"/>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a:p>
        </p:txBody>
      </p:sp>
      <p:sp>
        <p:nvSpPr>
          <p:cNvPr id="8" name="TextBox 7"/>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a:solidFill>
                  <a:schemeClr val="tx1"/>
                </a:solidFill>
              </a:rPr>
              <a:t>PwC</a:t>
            </a:r>
          </a:p>
        </p:txBody>
      </p:sp>
      <p:sp>
        <p:nvSpPr>
          <p:cNvPr id="4" name="Date Placeholder 3">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endParaRPr lang="en-US"/>
          </a:p>
        </p:txBody>
      </p:sp>
      <p:sp>
        <p:nvSpPr>
          <p:cNvPr id="5" name="Footer Placeholder 4">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ctr">
              <a:defRPr sz="750">
                <a:solidFill>
                  <a:schemeClr val="tx1"/>
                </a:solidFill>
              </a:defRPr>
            </a:lvl1pPr>
          </a:lstStyle>
          <a:p>
            <a:pPr algn="l"/>
            <a:endParaRPr lang="en-US"/>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7805"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 id="2147483771" r:id="rId48"/>
    <p:sldLayoutId id="2147483772" r:id="rId49"/>
    <p:sldLayoutId id="2147483773" r:id="rId50"/>
    <p:sldLayoutId id="2147483774" r:id="rId51"/>
    <p:sldLayoutId id="2147483775" r:id="rId52"/>
    <p:sldLayoutId id="2147483776" r:id="rId53"/>
    <p:sldLayoutId id="2147483777" r:id="rId54"/>
    <p:sldLayoutId id="2147483778" r:id="rId55"/>
    <p:sldLayoutId id="2147483779" r:id="rId56"/>
    <p:sldLayoutId id="2147483780" r:id="rId57"/>
    <p:sldLayoutId id="2147483781" r:id="rId58"/>
    <p:sldLayoutId id="2147483782" r:id="rId59"/>
    <p:sldLayoutId id="2147483783" r:id="rId60"/>
    <p:sldLayoutId id="2147483784" r:id="rId61"/>
    <p:sldLayoutId id="2147483785" r:id="rId62"/>
    <p:sldLayoutId id="2147483786" r:id="rId63"/>
    <p:sldLayoutId id="2147483787" r:id="rId64"/>
    <p:sldLayoutId id="2147483788" r:id="rId65"/>
    <p:sldLayoutId id="2147483789" r:id="rId66"/>
    <p:sldLayoutId id="2147483790" r:id="rId67"/>
    <p:sldLayoutId id="2147483791" r:id="rId68"/>
    <p:sldLayoutId id="2147483792" r:id="rId69"/>
  </p:sldLayoutIdLst>
  <p:hf sldNum="0" hdr="0" ft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F26B43"/>
          </p15:clr>
        </p15:guide>
        <p15:guide id="1" pos="279" userDrawn="1">
          <p15:clr>
            <a:srgbClr val="F26B43"/>
          </p15:clr>
        </p15:guide>
        <p15:guide id="2" pos="7401"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26" userDrawn="1">
          <p15:clr>
            <a:srgbClr val="F26B43"/>
          </p15:clr>
        </p15:guide>
        <p15:guide id="7" pos="2502" userDrawn="1">
          <p15:clr>
            <a:srgbClr val="F26B43"/>
          </p15:clr>
        </p15:guide>
        <p15:guide id="8" pos="4952" userDrawn="1">
          <p15:clr>
            <a:srgbClr val="F26B43"/>
          </p15:clr>
        </p15:guide>
        <p15:guide id="9" pos="5177" userDrawn="1">
          <p15:clr>
            <a:srgbClr val="F26B43"/>
          </p15:clr>
        </p15:guide>
        <p15:guide id="10" orient="horz" pos="2160" userDrawn="1">
          <p15:clr>
            <a:srgbClr val="F26B43"/>
          </p15:clr>
        </p15:guide>
        <p15:guide id="11" orient="horz" pos="1325" userDrawn="1">
          <p15:clr>
            <a:srgbClr val="F26B43"/>
          </p15:clr>
        </p15:guide>
        <p15:guide id="12" orient="horz" pos="1146" userDrawn="1">
          <p15:clr>
            <a:srgbClr val="F26B43"/>
          </p15:clr>
        </p15:guide>
        <p15:guide id="13" orient="horz" pos="2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133600" y="1295400"/>
            <a:ext cx="983191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5" name="Rectangle 3"/>
          <p:cNvSpPr>
            <a:spLocks noChangeArrowheads="1"/>
          </p:cNvSpPr>
          <p:nvPr/>
        </p:nvSpPr>
        <p:spPr bwMode="auto">
          <a:xfrm>
            <a:off x="0" y="0"/>
            <a:ext cx="2032000" cy="6858000"/>
          </a:xfrm>
          <a:prstGeom prst="rect">
            <a:avLst/>
          </a:prstGeom>
          <a:gradFill rotWithShape="1">
            <a:gsLst>
              <a:gs pos="0">
                <a:srgbClr val="B2B2B2"/>
              </a:gs>
              <a:gs pos="100000">
                <a:srgbClr val="000066"/>
              </a:gs>
            </a:gsLst>
            <a:lin ang="5400000" scaled="1"/>
          </a:gradFill>
          <a:ln w="9525">
            <a:noFill/>
            <a:miter lim="800000"/>
            <a:headEnd/>
            <a:tailEnd/>
          </a:ln>
          <a:effectLst/>
        </p:spPr>
        <p:txBody>
          <a:bodyPr wrap="none" anchor="ctr"/>
          <a:lstStyle/>
          <a:p>
            <a:pPr>
              <a:defRPr/>
            </a:pPr>
            <a:endParaRPr lang="en-US" sz="1800"/>
          </a:p>
        </p:txBody>
      </p:sp>
      <p:sp>
        <p:nvSpPr>
          <p:cNvPr id="100356" name="Rectangle 4"/>
          <p:cNvSpPr>
            <a:spLocks noChangeArrowheads="1"/>
          </p:cNvSpPr>
          <p:nvPr/>
        </p:nvSpPr>
        <p:spPr bwMode="auto">
          <a:xfrm>
            <a:off x="0" y="0"/>
            <a:ext cx="2032000" cy="1219200"/>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100357" name="Line 5"/>
          <p:cNvSpPr>
            <a:spLocks noChangeShapeType="1"/>
          </p:cNvSpPr>
          <p:nvPr/>
        </p:nvSpPr>
        <p:spPr bwMode="auto">
          <a:xfrm>
            <a:off x="0" y="1219200"/>
            <a:ext cx="12192000" cy="0"/>
          </a:xfrm>
          <a:prstGeom prst="line">
            <a:avLst/>
          </a:prstGeom>
          <a:noFill/>
          <a:ln w="19050">
            <a:solidFill>
              <a:srgbClr val="000066"/>
            </a:solidFill>
            <a:round/>
            <a:headEnd/>
            <a:tailEnd/>
          </a:ln>
          <a:effectLst/>
        </p:spPr>
        <p:txBody>
          <a:bodyPr/>
          <a:lstStyle/>
          <a:p>
            <a:pPr>
              <a:defRPr/>
            </a:pPr>
            <a:endParaRPr lang="en-US" sz="1800"/>
          </a:p>
        </p:txBody>
      </p:sp>
      <p:sp>
        <p:nvSpPr>
          <p:cNvPr id="100358" name="Text Box 6"/>
          <p:cNvSpPr txBox="1">
            <a:spLocks noChangeArrowheads="1"/>
          </p:cNvSpPr>
          <p:nvPr/>
        </p:nvSpPr>
        <p:spPr bwMode="auto">
          <a:xfrm>
            <a:off x="0" y="5715000"/>
            <a:ext cx="2032000" cy="646331"/>
          </a:xfrm>
          <a:prstGeom prst="rect">
            <a:avLst/>
          </a:prstGeom>
          <a:noFill/>
          <a:ln w="9525">
            <a:noFill/>
            <a:miter lim="800000"/>
            <a:headEnd/>
            <a:tailEnd/>
          </a:ln>
          <a:effectLst/>
        </p:spPr>
        <p:txBody>
          <a:bodyPr wrap="square">
            <a:spAutoFit/>
          </a:bodyPr>
          <a:lstStyle/>
          <a:p>
            <a:pPr algn="ctr">
              <a:spcBef>
                <a:spcPct val="50000"/>
              </a:spcBef>
              <a:defRPr/>
            </a:pPr>
            <a:r>
              <a:rPr lang="en-US" sz="1800">
                <a:solidFill>
                  <a:schemeClr val="bg1"/>
                </a:solidFill>
                <a:latin typeface="Times New Roman" pitchFamily="18" charset="0"/>
              </a:rPr>
              <a:t>Joint Committee on Taxation</a:t>
            </a:r>
          </a:p>
        </p:txBody>
      </p:sp>
      <p:sp>
        <p:nvSpPr>
          <p:cNvPr id="4103" name="Rectangle 7"/>
          <p:cNvSpPr>
            <a:spLocks noGrp="1" noChangeArrowheads="1"/>
          </p:cNvSpPr>
          <p:nvPr>
            <p:ph type="title"/>
          </p:nvPr>
        </p:nvSpPr>
        <p:spPr bwMode="auto">
          <a:xfrm>
            <a:off x="2178051" y="180976"/>
            <a:ext cx="9821333"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60" name="Line 8"/>
          <p:cNvSpPr>
            <a:spLocks noChangeShapeType="1"/>
          </p:cNvSpPr>
          <p:nvPr/>
        </p:nvSpPr>
        <p:spPr bwMode="auto">
          <a:xfrm>
            <a:off x="1970617" y="-1588"/>
            <a:ext cx="0" cy="6858001"/>
          </a:xfrm>
          <a:prstGeom prst="line">
            <a:avLst/>
          </a:prstGeom>
          <a:noFill/>
          <a:ln w="9525">
            <a:solidFill>
              <a:schemeClr val="bg1"/>
            </a:solidFill>
            <a:round/>
            <a:headEnd/>
            <a:tailEnd/>
          </a:ln>
          <a:effectLst/>
        </p:spPr>
        <p:txBody>
          <a:bodyPr/>
          <a:lstStyle/>
          <a:p>
            <a:pPr>
              <a:defRPr/>
            </a:pPr>
            <a:endParaRPr lang="en-US" sz="1800"/>
          </a:p>
        </p:txBody>
      </p:sp>
      <p:sp>
        <p:nvSpPr>
          <p:cNvPr id="100361" name="Text Box 9"/>
          <p:cNvSpPr txBox="1">
            <a:spLocks noChangeArrowheads="1"/>
          </p:cNvSpPr>
          <p:nvPr/>
        </p:nvSpPr>
        <p:spPr bwMode="auto">
          <a:xfrm>
            <a:off x="6400800" y="6324601"/>
            <a:ext cx="508000" cy="366713"/>
          </a:xfrm>
          <a:prstGeom prst="rect">
            <a:avLst/>
          </a:prstGeom>
          <a:noFill/>
          <a:ln w="9525">
            <a:noFill/>
            <a:miter lim="800000"/>
            <a:headEnd/>
            <a:tailEnd/>
          </a:ln>
          <a:effectLst/>
        </p:spPr>
        <p:txBody>
          <a:bodyPr wrap="square">
            <a:spAutoFit/>
          </a:bodyPr>
          <a:lstStyle/>
          <a:p>
            <a:pPr>
              <a:spcBef>
                <a:spcPct val="50000"/>
              </a:spcBef>
              <a:defRPr/>
            </a:pPr>
            <a:endParaRPr lang="en-US" sz="1800"/>
          </a:p>
        </p:txBody>
      </p:sp>
      <p:sp>
        <p:nvSpPr>
          <p:cNvPr id="100362" name="Rectangle 10"/>
          <p:cNvSpPr>
            <a:spLocks noChangeArrowheads="1"/>
          </p:cNvSpPr>
          <p:nvPr/>
        </p:nvSpPr>
        <p:spPr bwMode="auto">
          <a:xfrm>
            <a:off x="6900334" y="6472239"/>
            <a:ext cx="452967" cy="244475"/>
          </a:xfrm>
          <a:prstGeom prst="rect">
            <a:avLst/>
          </a:prstGeom>
          <a:noFill/>
          <a:ln w="9525">
            <a:noFill/>
            <a:miter lim="800000"/>
            <a:headEnd/>
            <a:tailEnd/>
          </a:ln>
          <a:effectLst/>
        </p:spPr>
        <p:txBody>
          <a:bodyPr wrap="square">
            <a:spAutoFit/>
          </a:bodyPr>
          <a:lstStyle/>
          <a:p>
            <a:pPr>
              <a:defRPr/>
            </a:pPr>
            <a:fld id="{81D53AD6-F953-42DF-A512-DFBD2D0FE801}" type="slidenum">
              <a:rPr lang="en-US" sz="1000"/>
              <a:pPr>
                <a:defRPr/>
              </a:pPr>
              <a:t>‹#›</a:t>
            </a:fld>
            <a:endParaRPr lang="en-US" sz="1000"/>
          </a:p>
        </p:txBody>
      </p:sp>
      <p:pic>
        <p:nvPicPr>
          <p:cNvPr id="4107" name="Picture 11" descr="jcteagledarkblue1"/>
          <p:cNvPicPr>
            <a:picLocks noChangeAspect="1" noChangeArrowheads="1"/>
          </p:cNvPicPr>
          <p:nvPr/>
        </p:nvPicPr>
        <p:blipFill>
          <a:blip r:embed="rId5" cstate="print"/>
          <a:srcRect/>
          <a:stretch>
            <a:fillRect/>
          </a:stretch>
        </p:blipFill>
        <p:spPr bwMode="auto">
          <a:xfrm>
            <a:off x="101600" y="1"/>
            <a:ext cx="1778000" cy="1190625"/>
          </a:xfrm>
          <a:prstGeom prst="rect">
            <a:avLst/>
          </a:prstGeom>
          <a:noFill/>
          <a:ln w="9525">
            <a:noFill/>
            <a:miter lim="800000"/>
            <a:headEnd/>
            <a:tailEnd/>
          </a:ln>
        </p:spPr>
      </p:pic>
      <p:sp>
        <p:nvSpPr>
          <p:cNvPr id="100364" name="Text Box 12"/>
          <p:cNvSpPr txBox="1">
            <a:spLocks noChangeArrowheads="1"/>
          </p:cNvSpPr>
          <p:nvPr/>
        </p:nvSpPr>
        <p:spPr bwMode="auto">
          <a:xfrm>
            <a:off x="6400800" y="6324601"/>
            <a:ext cx="508000" cy="366713"/>
          </a:xfrm>
          <a:prstGeom prst="rect">
            <a:avLst/>
          </a:prstGeom>
          <a:noFill/>
          <a:ln w="9525">
            <a:noFill/>
            <a:miter lim="800000"/>
            <a:headEnd/>
            <a:tailEnd/>
          </a:ln>
          <a:effectLst/>
        </p:spPr>
        <p:txBody>
          <a:bodyPr wrap="square">
            <a:spAutoFit/>
          </a:bodyPr>
          <a:lstStyle/>
          <a:p>
            <a:pPr>
              <a:spcBef>
                <a:spcPct val="50000"/>
              </a:spcBef>
              <a:defRPr/>
            </a:pPr>
            <a:endParaRPr lang="en-US" sz="1800"/>
          </a:p>
        </p:txBody>
      </p:sp>
      <p:sp>
        <p:nvSpPr>
          <p:cNvPr id="100365" name="Rectangle 13"/>
          <p:cNvSpPr>
            <a:spLocks noChangeArrowheads="1"/>
          </p:cNvSpPr>
          <p:nvPr/>
        </p:nvSpPr>
        <p:spPr bwMode="auto">
          <a:xfrm>
            <a:off x="6900334" y="6472239"/>
            <a:ext cx="452967" cy="244475"/>
          </a:xfrm>
          <a:prstGeom prst="rect">
            <a:avLst/>
          </a:prstGeom>
          <a:noFill/>
          <a:ln w="9525">
            <a:noFill/>
            <a:miter lim="800000"/>
            <a:headEnd/>
            <a:tailEnd/>
          </a:ln>
          <a:effectLst/>
        </p:spPr>
        <p:txBody>
          <a:bodyPr wrap="square">
            <a:spAutoFit/>
          </a:bodyPr>
          <a:lstStyle/>
          <a:p>
            <a:pPr>
              <a:defRPr/>
            </a:pPr>
            <a:fld id="{391339CA-D6F4-4C52-999D-764D396C1F07}" type="slidenum">
              <a:rPr lang="en-US" sz="1000"/>
              <a:pPr>
                <a:defRPr/>
              </a:pPr>
              <a:t>‹#›</a:t>
            </a:fld>
            <a:endParaRPr lang="en-US" sz="1000"/>
          </a:p>
        </p:txBody>
      </p:sp>
    </p:spTree>
  </p:cSld>
  <p:clrMap bg1="lt1" tx1="dk1" bg2="lt2" tx2="dk2" accent1="accent1" accent2="accent2" accent3="accent3" accent4="accent4" accent5="accent5" accent6="accent6" hlink="hlink" folHlink="folHlink"/>
  <p:sldLayoutIdLst>
    <p:sldLayoutId id="2147483834" r:id="rId1"/>
    <p:sldLayoutId id="2147483830" r:id="rId2"/>
    <p:sldLayoutId id="2147483829" r:id="rId3"/>
  </p:sldLayoutIdLst>
  <p:hf sldNum="0" hdr="0" ftr="0" dt="0"/>
  <p:txStyles>
    <p:titleStyle>
      <a:lvl1pPr algn="ctr" rtl="0" eaLnBrk="1" fontAlgn="base" hangingPunct="1">
        <a:spcBef>
          <a:spcPct val="0"/>
        </a:spcBef>
        <a:spcAft>
          <a:spcPct val="0"/>
        </a:spcAft>
        <a:defRPr sz="4000">
          <a:solidFill>
            <a:srgbClr val="000066"/>
          </a:solidFill>
          <a:latin typeface="+mj-lt"/>
          <a:ea typeface="+mj-ea"/>
          <a:cs typeface="+mj-cs"/>
        </a:defRPr>
      </a:lvl1pPr>
      <a:lvl2pPr algn="ctr" rtl="0" eaLnBrk="1" fontAlgn="base" hangingPunct="1">
        <a:spcBef>
          <a:spcPct val="0"/>
        </a:spcBef>
        <a:spcAft>
          <a:spcPct val="0"/>
        </a:spcAft>
        <a:defRPr sz="4000">
          <a:solidFill>
            <a:srgbClr val="000066"/>
          </a:solidFill>
          <a:latin typeface="Times New Roman" pitchFamily="18" charset="0"/>
        </a:defRPr>
      </a:lvl2pPr>
      <a:lvl3pPr algn="ctr" rtl="0" eaLnBrk="1" fontAlgn="base" hangingPunct="1">
        <a:spcBef>
          <a:spcPct val="0"/>
        </a:spcBef>
        <a:spcAft>
          <a:spcPct val="0"/>
        </a:spcAft>
        <a:defRPr sz="4000">
          <a:solidFill>
            <a:srgbClr val="000066"/>
          </a:solidFill>
          <a:latin typeface="Times New Roman" pitchFamily="18" charset="0"/>
        </a:defRPr>
      </a:lvl3pPr>
      <a:lvl4pPr algn="ctr" rtl="0" eaLnBrk="1" fontAlgn="base" hangingPunct="1">
        <a:spcBef>
          <a:spcPct val="0"/>
        </a:spcBef>
        <a:spcAft>
          <a:spcPct val="0"/>
        </a:spcAft>
        <a:defRPr sz="4000">
          <a:solidFill>
            <a:srgbClr val="000066"/>
          </a:solidFill>
          <a:latin typeface="Times New Roman" pitchFamily="18" charset="0"/>
        </a:defRPr>
      </a:lvl4pPr>
      <a:lvl5pPr algn="ctr" rtl="0" eaLnBrk="1" fontAlgn="base" hangingPunct="1">
        <a:spcBef>
          <a:spcPct val="0"/>
        </a:spcBef>
        <a:spcAft>
          <a:spcPct val="0"/>
        </a:spcAft>
        <a:defRPr sz="4000">
          <a:solidFill>
            <a:srgbClr val="000066"/>
          </a:solidFill>
          <a:latin typeface="Times New Roman" pitchFamily="18" charset="0"/>
        </a:defRPr>
      </a:lvl5pPr>
      <a:lvl6pPr marL="457200" algn="ctr" rtl="0" eaLnBrk="1" fontAlgn="base" hangingPunct="1">
        <a:spcBef>
          <a:spcPct val="0"/>
        </a:spcBef>
        <a:spcAft>
          <a:spcPct val="0"/>
        </a:spcAft>
        <a:defRPr sz="4000">
          <a:solidFill>
            <a:srgbClr val="000066"/>
          </a:solidFill>
          <a:latin typeface="Times New Roman" pitchFamily="18" charset="0"/>
        </a:defRPr>
      </a:lvl6pPr>
      <a:lvl7pPr marL="914400" algn="ctr" rtl="0" eaLnBrk="1" fontAlgn="base" hangingPunct="1">
        <a:spcBef>
          <a:spcPct val="0"/>
        </a:spcBef>
        <a:spcAft>
          <a:spcPct val="0"/>
        </a:spcAft>
        <a:defRPr sz="4000">
          <a:solidFill>
            <a:srgbClr val="000066"/>
          </a:solidFill>
          <a:latin typeface="Times New Roman" pitchFamily="18" charset="0"/>
        </a:defRPr>
      </a:lvl7pPr>
      <a:lvl8pPr marL="1371600" algn="ctr" rtl="0" eaLnBrk="1" fontAlgn="base" hangingPunct="1">
        <a:spcBef>
          <a:spcPct val="0"/>
        </a:spcBef>
        <a:spcAft>
          <a:spcPct val="0"/>
        </a:spcAft>
        <a:defRPr sz="4000">
          <a:solidFill>
            <a:srgbClr val="000066"/>
          </a:solidFill>
          <a:latin typeface="Times New Roman" pitchFamily="18" charset="0"/>
        </a:defRPr>
      </a:lvl8pPr>
      <a:lvl9pPr marL="1828800" algn="ctr" rtl="0" eaLnBrk="1" fontAlgn="base" hangingPunct="1">
        <a:spcBef>
          <a:spcPct val="0"/>
        </a:spcBef>
        <a:spcAft>
          <a:spcPct val="0"/>
        </a:spcAft>
        <a:defRPr sz="4000">
          <a:solidFill>
            <a:srgbClr val="000066"/>
          </a:solidFill>
          <a:latin typeface="Times New Roman" pitchFamily="18" charset="0"/>
        </a:defRPr>
      </a:lvl9pPr>
    </p:titleStyle>
    <p:bodyStyle>
      <a:lvl1pPr marL="342900" indent="-342900" algn="l" rtl="0" eaLnBrk="1" fontAlgn="base" hangingPunct="1">
        <a:spcBef>
          <a:spcPct val="20000"/>
        </a:spcBef>
        <a:spcAft>
          <a:spcPct val="0"/>
        </a:spcAft>
        <a:buClr>
          <a:srgbClr val="000066"/>
        </a:buClr>
        <a:buSzPct val="70000"/>
        <a:buFont typeface="Wingdings" pitchFamily="2" charset="2"/>
        <a:buBlip>
          <a:blip r:embed="rId6"/>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70000"/>
        <a:buFont typeface="Wingdings" pitchFamily="2" charset="2"/>
        <a:buBlip>
          <a:blip r:embed="rId6"/>
        </a:buBlip>
        <a:defRPr sz="2000">
          <a:solidFill>
            <a:srgbClr val="000066"/>
          </a:solidFill>
          <a:latin typeface="+mn-lt"/>
        </a:defRPr>
      </a:lvl2pPr>
      <a:lvl3pPr marL="1143000" indent="-228600" algn="l" rtl="0" eaLnBrk="1" fontAlgn="base" hangingPunct="1">
        <a:spcBef>
          <a:spcPct val="20000"/>
        </a:spcBef>
        <a:spcAft>
          <a:spcPct val="0"/>
        </a:spcAft>
        <a:buClr>
          <a:srgbClr val="000066"/>
        </a:buClr>
        <a:buSzPct val="70000"/>
        <a:buFont typeface="Wingdings" pitchFamily="2" charset="2"/>
        <a:buBlip>
          <a:blip r:embed="rId6"/>
        </a:buBlip>
        <a:defRPr>
          <a:solidFill>
            <a:srgbClr val="000066"/>
          </a:solidFill>
          <a:latin typeface="+mn-lt"/>
        </a:defRPr>
      </a:lvl3pPr>
      <a:lvl4pPr marL="16002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4pPr>
      <a:lvl5pPr marL="20574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5pPr>
      <a:lvl6pPr marL="25146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6pPr>
      <a:lvl7pPr marL="29718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7pPr>
      <a:lvl8pPr marL="34290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8pPr>
      <a:lvl9pPr marL="38862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16372573"/>
      </p:ext>
    </p:extLst>
  </p:cSld>
  <p:clrMap bg1="lt1" tx1="dk1" bg2="lt2" tx2="dk2" accent1="accent1" accent2="accent2" accent3="accent3" accent4="accent4" accent5="accent5" accent6="accent6" hlink="hlink" folHlink="folHlink"/>
  <p:sldLayoutIdLst>
    <p:sldLayoutId id="2147487791" r:id="rId1"/>
    <p:sldLayoutId id="2147487792" r:id="rId2"/>
    <p:sldLayoutId id="2147487793" r:id="rId3"/>
    <p:sldLayoutId id="2147487794" r:id="rId4"/>
    <p:sldLayoutId id="2147487795" r:id="rId5"/>
    <p:sldLayoutId id="2147487796" r:id="rId6"/>
    <p:sldLayoutId id="2147487797" r:id="rId7"/>
    <p:sldLayoutId id="2147487798" r:id="rId8"/>
    <p:sldLayoutId id="2147487799" r:id="rId9"/>
    <p:sldLayoutId id="2147487800" r:id="rId10"/>
    <p:sldLayoutId id="2147487801" r:id="rId11"/>
    <p:sldLayoutId id="2147487802" r:id="rId12"/>
    <p:sldLayoutId id="21474878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Fiscal Affairs</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982" y="827772"/>
            <a:ext cx="11307233" cy="5281613"/>
          </a:xfrm>
          <a:prstGeom prst="rect">
            <a:avLst/>
          </a:prstGeom>
        </p:spPr>
        <p:txBody>
          <a:bodyPr vert="horz" lIns="0" tIns="0" rIns="0" bIns="0" rtlCol="0">
            <a:noAutofit/>
          </a:bodyPr>
          <a:lstStyle/>
          <a:p>
            <a:pPr lvl="0"/>
            <a:r>
              <a:rPr lang="en-US"/>
              <a:t>Type text or press “tab” to start with first-level bullet</a:t>
            </a:r>
          </a:p>
          <a:p>
            <a:pPr lvl="1"/>
            <a:r>
              <a:rPr lang="en-US"/>
              <a:t>First-level bullet</a:t>
            </a:r>
          </a:p>
          <a:p>
            <a:pPr lvl="2"/>
            <a:r>
              <a:rPr lang="en-US"/>
              <a:t>Second-level bullet</a:t>
            </a:r>
          </a:p>
          <a:p>
            <a:pPr lvl="3"/>
            <a:r>
              <a:rPr lang="en-US"/>
              <a:t>Third-level bullet</a:t>
            </a:r>
          </a:p>
          <a:p>
            <a:pPr lvl="4"/>
            <a:r>
              <a:rPr lang="en-US"/>
              <a:t>Fourth-level bullet</a:t>
            </a:r>
          </a:p>
          <a:p>
            <a:pPr lvl="4"/>
            <a:endParaRPr lang="en-US"/>
          </a:p>
          <a:p>
            <a:pPr lvl="4"/>
            <a:endParaRPr lang="en-US"/>
          </a:p>
        </p:txBody>
      </p:sp>
      <p:sp>
        <p:nvSpPr>
          <p:cNvPr id="9" name="TextBox 8"/>
          <p:cNvSpPr txBox="1"/>
          <p:nvPr/>
        </p:nvSpPr>
        <p:spPr>
          <a:xfrm>
            <a:off x="171584" y="6575077"/>
            <a:ext cx="625702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mn-lt"/>
                <a:ea typeface="+mn-ea"/>
                <a:cs typeface="Arial" pitchFamily="34" charset="0"/>
              </a:rPr>
              <a:t>ITPF &amp; IIEL</a:t>
            </a:r>
          </a:p>
        </p:txBody>
      </p:sp>
      <p:cxnSp>
        <p:nvCxnSpPr>
          <p:cNvPr id="14" name="Straight Connector 13"/>
          <p:cNvCxnSpPr/>
          <p:nvPr/>
        </p:nvCxnSpPr>
        <p:spPr>
          <a:xfrm>
            <a:off x="273052" y="6486525"/>
            <a:ext cx="11703049"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 name="Title Placeholder 3"/>
          <p:cNvSpPr>
            <a:spLocks noGrp="1"/>
          </p:cNvSpPr>
          <p:nvPr>
            <p:ph type="title"/>
          </p:nvPr>
        </p:nvSpPr>
        <p:spPr>
          <a:xfrm>
            <a:off x="317500" y="136883"/>
            <a:ext cx="10972800" cy="416937"/>
          </a:xfrm>
          <a:prstGeom prst="rect">
            <a:avLst/>
          </a:prstGeom>
        </p:spPr>
        <p:txBody>
          <a:bodyPr vert="horz" lIns="0" tIns="0" rIns="0" bIns="0" rtlCol="0" anchor="t" anchorCtr="0">
            <a:noAutofit/>
          </a:bodyPr>
          <a:lstStyle/>
          <a:p>
            <a:r>
              <a:rPr lang="en-US"/>
              <a:t>Click to edit Master title style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026" y="183159"/>
            <a:ext cx="1100831" cy="283464"/>
          </a:xfrm>
          <a:prstGeom prst="rect">
            <a:avLst/>
          </a:prstGeom>
        </p:spPr>
      </p:pic>
      <p:sp>
        <p:nvSpPr>
          <p:cNvPr id="10" name="TextBox 9"/>
          <p:cNvSpPr txBox="1"/>
          <p:nvPr userDrawn="1"/>
        </p:nvSpPr>
        <p:spPr>
          <a:xfrm>
            <a:off x="8033521" y="6571581"/>
            <a:ext cx="4064000"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97FF8-13E3-448A-AEFA-C8A61B9B4789}" type="slidenum">
              <a:rPr kumimoji="0" lang="en-US" sz="700" b="1"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700" b="0" i="0" u="none" strike="noStrike" kern="1200" baseline="0">
                <a:solidFill>
                  <a:schemeClr val="accent6"/>
                </a:solidFill>
                <a:latin typeface="Arial" pitchFamily="34" charset="0"/>
                <a:ea typeface="+mn-ea"/>
                <a:cs typeface="Arial" pitchFamily="34" charset="0"/>
              </a:rPr>
              <a:t>Skadden, Arps, Slate, Meagher &amp; </a:t>
            </a:r>
            <a:r>
              <a:rPr lang="en-US" sz="700" b="0" i="0" u="none" strike="noStrike" kern="1200" baseline="0" err="1">
                <a:solidFill>
                  <a:schemeClr val="accent6"/>
                </a:solidFill>
                <a:latin typeface="Arial" pitchFamily="34" charset="0"/>
                <a:ea typeface="+mn-ea"/>
                <a:cs typeface="Arial" pitchFamily="34" charset="0"/>
              </a:rPr>
              <a:t>Flom</a:t>
            </a:r>
            <a:r>
              <a:rPr lang="en-US" sz="700" b="0" i="0" u="none" strike="noStrike" kern="1200" baseline="0">
                <a:solidFill>
                  <a:schemeClr val="accent6"/>
                </a:solidFill>
                <a:latin typeface="Arial" pitchFamily="34" charset="0"/>
                <a:ea typeface="+mn-ea"/>
                <a:cs typeface="Arial" pitchFamily="34" charset="0"/>
              </a:rPr>
              <a:t> LLP and Affiliates</a:t>
            </a:r>
          </a:p>
        </p:txBody>
      </p:sp>
    </p:spTree>
    <p:extLst>
      <p:ext uri="{BB962C8B-B14F-4D97-AF65-F5344CB8AC3E}">
        <p14:creationId xmlns:p14="http://schemas.microsoft.com/office/powerpoint/2010/main" val="4283273568"/>
      </p:ext>
    </p:extLst>
  </p:cSld>
  <p:clrMap bg1="lt1" tx1="dk1" bg2="lt2" tx2="dk2" accent1="accent1" accent2="accent2" accent3="accent3" accent4="accent4" accent5="accent5" accent6="accent6" hlink="hlink" folHlink="folHlink"/>
  <p:sldLayoutIdLst>
    <p:sldLayoutId id="2147483666" r:id="rId1"/>
    <p:sldLayoutId id="2147483718" r:id="rId2"/>
  </p:sldLayoutIdLst>
  <p:hf hdr="0" ftr="0"/>
  <p:txStyles>
    <p:titleStyle>
      <a:lvl1pPr algn="l" defTabSz="914400" rtl="0" eaLnBrk="1" latinLnBrk="0" hangingPunct="1">
        <a:spcBef>
          <a:spcPct val="0"/>
        </a:spcBef>
        <a:buNone/>
        <a:defRPr sz="2200" b="1" kern="1200" cap="none" baseline="0">
          <a:solidFill>
            <a:schemeClr val="tx1"/>
          </a:solidFill>
          <a:latin typeface="+mj-lt"/>
          <a:ea typeface="+mj-ea"/>
          <a:cs typeface="+mj-cs"/>
        </a:defRPr>
      </a:lvl1pPr>
    </p:titleStyle>
    <p:bodyStyle>
      <a:lvl1pPr marL="0" indent="0" algn="l" defTabSz="914400" rtl="0" eaLnBrk="1" latinLnBrk="0" hangingPunct="1">
        <a:spcBef>
          <a:spcPts val="300"/>
        </a:spcBef>
        <a:spcAft>
          <a:spcPts val="600"/>
        </a:spcAft>
        <a:buClr>
          <a:schemeClr val="bg1"/>
        </a:buClr>
        <a:buSzPct val="35000"/>
        <a:buFont typeface="Arial" pitchFamily="34" charset="0"/>
        <a:buChar char="•"/>
        <a:defRPr sz="1400" kern="1200" baseline="0">
          <a:solidFill>
            <a:schemeClr val="accent6"/>
          </a:solidFill>
          <a:latin typeface="+mn-lt"/>
          <a:ea typeface="+mn-ea"/>
          <a:cs typeface="+mn-cs"/>
        </a:defRPr>
      </a:lvl1pPr>
      <a:lvl2pPr marL="274320" indent="-228600" algn="l" defTabSz="914400" rtl="0" eaLnBrk="1" latinLnBrk="0" hangingPunct="1">
        <a:spcBef>
          <a:spcPts val="300"/>
        </a:spcBef>
        <a:spcAft>
          <a:spcPts val="600"/>
        </a:spcAft>
        <a:buClr>
          <a:schemeClr val="accent1"/>
        </a:buClr>
        <a:buSzPct val="75000"/>
        <a:buFont typeface="Arial" pitchFamily="34" charset="0"/>
        <a:buChar char="•"/>
        <a:defRPr sz="1400" kern="1200" baseline="0">
          <a:solidFill>
            <a:schemeClr val="accent6"/>
          </a:solidFill>
          <a:latin typeface="+mn-lt"/>
          <a:ea typeface="+mn-ea"/>
          <a:cs typeface="+mn-cs"/>
        </a:defRPr>
      </a:lvl2pPr>
      <a:lvl3pPr marL="512064" indent="-228600" algn="l" defTabSz="914400" rtl="0" eaLnBrk="1" latinLnBrk="0" hangingPunct="1">
        <a:spcBef>
          <a:spcPts val="300"/>
        </a:spcBef>
        <a:spcAft>
          <a:spcPts val="600"/>
        </a:spcAft>
        <a:buClr>
          <a:schemeClr val="accent1"/>
        </a:buClr>
        <a:buSzPct val="75000"/>
        <a:buFont typeface="Arial" pitchFamily="34" charset="0"/>
        <a:buChar char="−"/>
        <a:defRPr sz="1300" kern="1200" baseline="0">
          <a:solidFill>
            <a:schemeClr val="accent6"/>
          </a:solidFill>
          <a:latin typeface="+mn-lt"/>
          <a:ea typeface="+mn-ea"/>
          <a:cs typeface="+mn-cs"/>
        </a:defRPr>
      </a:lvl3pPr>
      <a:lvl4pPr marL="749808" indent="-228600" algn="l" defTabSz="914400" rtl="0" eaLnBrk="1" latinLnBrk="0" hangingPunct="1">
        <a:spcBef>
          <a:spcPts val="300"/>
        </a:spcBef>
        <a:spcAft>
          <a:spcPts val="600"/>
        </a:spcAft>
        <a:buClr>
          <a:schemeClr val="accent1"/>
        </a:buClr>
        <a:buSzPct val="75000"/>
        <a:buFont typeface="Arial" pitchFamily="34" charset="0"/>
        <a:buChar char="»"/>
        <a:defRPr sz="1200" kern="1200" baseline="0">
          <a:solidFill>
            <a:schemeClr val="accent6"/>
          </a:solidFill>
          <a:latin typeface="+mn-lt"/>
          <a:ea typeface="+mn-ea"/>
          <a:cs typeface="+mn-cs"/>
        </a:defRPr>
      </a:lvl4pPr>
      <a:lvl5pPr marL="1024128" indent="-228600" algn="l" defTabSz="914400" rtl="0" eaLnBrk="1" latinLnBrk="0" hangingPunct="1">
        <a:spcBef>
          <a:spcPts val="300"/>
        </a:spcBef>
        <a:spcAft>
          <a:spcPts val="600"/>
        </a:spcAft>
        <a:buClr>
          <a:schemeClr val="accent1"/>
        </a:buClr>
        <a:buSzPct val="75000"/>
        <a:buFont typeface="Arial" pitchFamily="34" charset="0"/>
        <a:buChar char="&gt;"/>
        <a:defRPr sz="1000" kern="1200" baseline="0">
          <a:solidFill>
            <a:schemeClr val="accent6"/>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A1E4F-7611-4AE6-A23D-ABEC3512DB95}" type="datetimeFigureOut">
              <a:rPr lang="en-US" smtClean="0"/>
              <a:pPr/>
              <a:t>6/27/2025</a:t>
            </a:fld>
            <a:endParaRPr lang="en-US"/>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1B52-85CE-4EA2-B025-1949662078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7809" r:id="rId1"/>
    <p:sldLayoutId id="2147487810" r:id="rId2"/>
    <p:sldLayoutId id="2147487811" r:id="rId3"/>
    <p:sldLayoutId id="2147487812" r:id="rId4"/>
    <p:sldLayoutId id="2147487813" r:id="rId5"/>
    <p:sldLayoutId id="2147487814" r:id="rId6"/>
    <p:sldLayoutId id="2147487815" r:id="rId7"/>
    <p:sldLayoutId id="2147487816" r:id="rId8"/>
    <p:sldLayoutId id="2147487817" r:id="rId9"/>
    <p:sldLayoutId id="2147487818" r:id="rId10"/>
    <p:sldLayoutId id="2147487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D8F43-FBC1-23B8-20FD-665F2A34C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42B07-BCCE-DFE8-E6D8-163F56656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BDF7-5B80-1858-509C-4238E925F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E02938-48BB-408B-A08C-C0B7A8B7AC83}" type="datetimeFigureOut">
              <a:rPr lang="en-US" smtClean="0"/>
              <a:t>6/27/2025</a:t>
            </a:fld>
            <a:endParaRPr lang="en-US"/>
          </a:p>
        </p:txBody>
      </p:sp>
      <p:sp>
        <p:nvSpPr>
          <p:cNvPr id="5" name="Footer Placeholder 4">
            <a:extLst>
              <a:ext uri="{FF2B5EF4-FFF2-40B4-BE49-F238E27FC236}">
                <a16:creationId xmlns:a16="http://schemas.microsoft.com/office/drawing/2014/main" id="{7E3B44C4-7173-4FAB-A68E-9644C95D3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369FB0-330F-63EF-47C6-271CF0BB9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71230E-B619-49E3-BBFC-C7F3E74413C4}" type="slidenum">
              <a:rPr lang="en-US" smtClean="0"/>
              <a:t>‹#›</a:t>
            </a:fld>
            <a:endParaRPr lang="en-US"/>
          </a:p>
        </p:txBody>
      </p:sp>
    </p:spTree>
    <p:extLst>
      <p:ext uri="{BB962C8B-B14F-4D97-AF65-F5344CB8AC3E}">
        <p14:creationId xmlns:p14="http://schemas.microsoft.com/office/powerpoint/2010/main" val="1625067483"/>
      </p:ext>
    </p:extLst>
  </p:cSld>
  <p:clrMap bg1="lt1" tx1="dk1" bg2="lt2" tx2="dk2" accent1="accent1" accent2="accent2" accent3="accent3" accent4="accent4" accent5="accent5" accent6="accent6" hlink="hlink" folHlink="folHlink"/>
  <p:sldLayoutIdLst>
    <p:sldLayoutId id="2147487822" r:id="rId1"/>
    <p:sldLayoutId id="2147487823" r:id="rId2"/>
    <p:sldLayoutId id="2147487824" r:id="rId3"/>
    <p:sldLayoutId id="2147487825" r:id="rId4"/>
    <p:sldLayoutId id="2147487826" r:id="rId5"/>
    <p:sldLayoutId id="2147487827" r:id="rId6"/>
    <p:sldLayoutId id="2147487821" r:id="rId7"/>
    <p:sldLayoutId id="2147487828" r:id="rId8"/>
    <p:sldLayoutId id="2147487829" r:id="rId9"/>
    <p:sldLayoutId id="2147487830" r:id="rId10"/>
    <p:sldLayoutId id="2147487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C831C-3526-C146-0EB4-30949C6EF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80627-517E-98E7-B6FA-CCAF803AF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AE7A5-ECFE-3BE4-1ED8-E8174869C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78EA4-9EAB-8448-89DB-1DFD9E0AD867}" type="datetimeFigureOut">
              <a:rPr lang="en-US" smtClean="0"/>
              <a:t>6/27/2025</a:t>
            </a:fld>
            <a:endParaRPr lang="en-US"/>
          </a:p>
        </p:txBody>
      </p:sp>
      <p:sp>
        <p:nvSpPr>
          <p:cNvPr id="5" name="Footer Placeholder 4">
            <a:extLst>
              <a:ext uri="{FF2B5EF4-FFF2-40B4-BE49-F238E27FC236}">
                <a16:creationId xmlns:a16="http://schemas.microsoft.com/office/drawing/2014/main" id="{94EB1E35-BA1A-6B74-F2D3-97DD38628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34BA4-98A3-0621-302D-6FEEFF97A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162F-65E8-D444-B47E-A7E4D152ED87}" type="slidenum">
              <a:rPr lang="en-US" smtClean="0"/>
              <a:t>‹#›</a:t>
            </a:fld>
            <a:endParaRPr lang="en-US"/>
          </a:p>
        </p:txBody>
      </p:sp>
    </p:spTree>
    <p:extLst>
      <p:ext uri="{BB962C8B-B14F-4D97-AF65-F5344CB8AC3E}">
        <p14:creationId xmlns:p14="http://schemas.microsoft.com/office/powerpoint/2010/main" val="1352844558"/>
      </p:ext>
    </p:extLst>
  </p:cSld>
  <p:clrMap bg1="lt1" tx1="dk1" bg2="lt2" tx2="dk2" accent1="accent1" accent2="accent2" accent3="accent3" accent4="accent4" accent5="accent5" accent6="accent6" hlink="hlink" folHlink="folHlink"/>
  <p:sldLayoutIdLst>
    <p:sldLayoutId id="2147487833" r:id="rId1"/>
    <p:sldLayoutId id="2147487834" r:id="rId2"/>
    <p:sldLayoutId id="2147487835" r:id="rId3"/>
    <p:sldLayoutId id="2147487836" r:id="rId4"/>
    <p:sldLayoutId id="2147487837" r:id="rId5"/>
    <p:sldLayoutId id="2147487838" r:id="rId6"/>
    <p:sldLayoutId id="2147487839" r:id="rId7"/>
    <p:sldLayoutId id="2147487840" r:id="rId8"/>
    <p:sldLayoutId id="2147487841" r:id="rId9"/>
    <p:sldLayoutId id="2147487842" r:id="rId10"/>
    <p:sldLayoutId id="2147487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hyperlink" Target="https://www.itpf.org/"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6AF2-708D-4163-B701-FF7ADFDF6EE4}"/>
              </a:ext>
            </a:extLst>
          </p:cNvPr>
          <p:cNvSpPr>
            <a:spLocks noGrp="1"/>
          </p:cNvSpPr>
          <p:nvPr>
            <p:ph type="title"/>
          </p:nvPr>
        </p:nvSpPr>
        <p:spPr/>
        <p:txBody>
          <a:bodyPr>
            <a:normAutofit fontScale="90000"/>
          </a:bodyPr>
          <a:lstStyle/>
          <a:p>
            <a:pPr algn="ctr">
              <a:lnSpc>
                <a:spcPct val="150000"/>
              </a:lnSpc>
              <a:spcBef>
                <a:spcPts val="600"/>
              </a:spcBef>
            </a:pPr>
            <a:r>
              <a:rPr lang="en-US" sz="3200">
                <a:latin typeface="Georgia" panose="02040502050405020303" pitchFamily="18" charset="0"/>
              </a:rPr>
              <a:t>International Tax Policy Forum and </a:t>
            </a:r>
            <a:br>
              <a:rPr lang="en-US" sz="3200">
                <a:latin typeface="Georgia" panose="02040502050405020303" pitchFamily="18" charset="0"/>
              </a:rPr>
            </a:br>
            <a:r>
              <a:rPr lang="en-US" sz="3200">
                <a:latin typeface="Georgia" panose="02040502050405020303" pitchFamily="18" charset="0"/>
              </a:rPr>
              <a:t>Institute of International Economic Law</a:t>
            </a:r>
            <a:br>
              <a:rPr lang="en-US" sz="3200">
                <a:latin typeface="Georgia" panose="02040502050405020303" pitchFamily="18" charset="0"/>
              </a:rPr>
            </a:br>
            <a:r>
              <a:rPr lang="en-US" sz="2200">
                <a:latin typeface="Georgia" panose="02040502050405020303" pitchFamily="18" charset="0"/>
              </a:rPr>
              <a:t>Conference at Georgetown University Law Center</a:t>
            </a:r>
          </a:p>
        </p:txBody>
      </p:sp>
      <p:sp>
        <p:nvSpPr>
          <p:cNvPr id="3" name="Subtitle 2">
            <a:extLst>
              <a:ext uri="{FF2B5EF4-FFF2-40B4-BE49-F238E27FC236}">
                <a16:creationId xmlns:a16="http://schemas.microsoft.com/office/drawing/2014/main" id="{871AFBED-0F63-49B6-8B20-C54AF25D57FE}"/>
              </a:ext>
            </a:extLst>
          </p:cNvPr>
          <p:cNvSpPr>
            <a:spLocks noGrp="1"/>
          </p:cNvSpPr>
          <p:nvPr>
            <p:ph type="subTitle" idx="16"/>
          </p:nvPr>
        </p:nvSpPr>
        <p:spPr>
          <a:xfrm>
            <a:off x="586016" y="2869749"/>
            <a:ext cx="11306176" cy="885842"/>
          </a:xfrm>
        </p:spPr>
        <p:txBody>
          <a:bodyPr>
            <a:normAutofit fontScale="92500" lnSpcReduction="20000"/>
          </a:bodyPr>
          <a:lstStyle/>
          <a:p>
            <a:pPr algn="ctr"/>
            <a:r>
              <a:rPr lang="en-US" sz="4000" b="1" i="1">
                <a:solidFill>
                  <a:schemeClr val="accent1"/>
                </a:solidFill>
                <a:latin typeface="+mj-lt"/>
                <a:cs typeface="Arial" panose="020B0604020202020204" pitchFamily="34" charset="0"/>
              </a:rPr>
              <a:t>Tariffs &amp; Other Destination-Based Levies</a:t>
            </a:r>
            <a:endParaRPr lang="en-US" sz="3600" b="1" i="1">
              <a:solidFill>
                <a:schemeClr val="accent1"/>
              </a:solidFill>
              <a:latin typeface="+mj-lt"/>
              <a:cs typeface="Arial" panose="020B0604020202020204" pitchFamily="34" charset="0"/>
            </a:endParaRPr>
          </a:p>
          <a:p>
            <a:pPr algn="ctr"/>
            <a:endParaRPr lang="en-US" sz="2000">
              <a:solidFill>
                <a:schemeClr val="accent1"/>
              </a:solidFill>
              <a:latin typeface="+mj-lt"/>
              <a:cs typeface="Arial" panose="020B0604020202020204" pitchFamily="34" charset="0"/>
            </a:endParaRPr>
          </a:p>
          <a:p>
            <a:pPr algn="ctr"/>
            <a:r>
              <a:rPr lang="en-US" sz="3000">
                <a:solidFill>
                  <a:schemeClr val="accent1"/>
                </a:solidFill>
                <a:latin typeface="+mj-lt"/>
                <a:cs typeface="Arial" panose="020B0604020202020204" pitchFamily="34" charset="0"/>
              </a:rPr>
              <a:t>June 27, 2025</a:t>
            </a:r>
            <a:endParaRPr lang="en-US" sz="4800" b="1">
              <a:solidFill>
                <a:schemeClr val="accent1"/>
              </a:solidFill>
              <a:latin typeface="+mj-lt"/>
              <a:cs typeface="Arial" panose="020B0604020202020204" pitchFamily="34" charset="0"/>
            </a:endParaRPr>
          </a:p>
        </p:txBody>
      </p:sp>
      <p:pic>
        <p:nvPicPr>
          <p:cNvPr id="5" name="Picture 4" descr="Graphical user interface, text, application, letter&#10;&#10;Description automatically generated">
            <a:extLst>
              <a:ext uri="{FF2B5EF4-FFF2-40B4-BE49-F238E27FC236}">
                <a16:creationId xmlns:a16="http://schemas.microsoft.com/office/drawing/2014/main" id="{B2D169E5-20F8-43F9-96C9-BADEAF6D0DE9}"/>
              </a:ext>
            </a:extLst>
          </p:cNvPr>
          <p:cNvPicPr>
            <a:picLocks noChangeAspect="1"/>
          </p:cNvPicPr>
          <p:nvPr/>
        </p:nvPicPr>
        <p:blipFill>
          <a:blip r:embed="rId3"/>
          <a:stretch>
            <a:fillRect/>
          </a:stretch>
        </p:blipFill>
        <p:spPr>
          <a:xfrm>
            <a:off x="8232978" y="4817611"/>
            <a:ext cx="3959022" cy="2040389"/>
          </a:xfrm>
          <a:prstGeom prst="rect">
            <a:avLst/>
          </a:prstGeom>
        </p:spPr>
      </p:pic>
      <p:pic>
        <p:nvPicPr>
          <p:cNvPr id="7" name="Picture 6" descr="Logo&#10;&#10;Description automatically generated">
            <a:extLst>
              <a:ext uri="{FF2B5EF4-FFF2-40B4-BE49-F238E27FC236}">
                <a16:creationId xmlns:a16="http://schemas.microsoft.com/office/drawing/2014/main" id="{B9BA7284-396B-43D4-90A4-E88B5FB4A961}"/>
              </a:ext>
            </a:extLst>
          </p:cNvPr>
          <p:cNvPicPr>
            <a:picLocks noChangeAspect="1"/>
          </p:cNvPicPr>
          <p:nvPr/>
        </p:nvPicPr>
        <p:blipFill>
          <a:blip r:embed="rId4"/>
          <a:stretch>
            <a:fillRect/>
          </a:stretch>
        </p:blipFill>
        <p:spPr>
          <a:xfrm>
            <a:off x="219176" y="5066873"/>
            <a:ext cx="1782127" cy="1670744"/>
          </a:xfrm>
          <a:prstGeom prst="rect">
            <a:avLst/>
          </a:prstGeom>
        </p:spPr>
      </p:pic>
      <p:sp>
        <p:nvSpPr>
          <p:cNvPr id="4" name="TextBox 3">
            <a:extLst>
              <a:ext uri="{FF2B5EF4-FFF2-40B4-BE49-F238E27FC236}">
                <a16:creationId xmlns:a16="http://schemas.microsoft.com/office/drawing/2014/main" id="{31DA365E-F267-ED6F-640C-42554AB809FC}"/>
              </a:ext>
            </a:extLst>
          </p:cNvPr>
          <p:cNvSpPr txBox="1"/>
          <p:nvPr/>
        </p:nvSpPr>
        <p:spPr>
          <a:xfrm>
            <a:off x="1433594" y="4215542"/>
            <a:ext cx="9422969" cy="276999"/>
          </a:xfrm>
          <a:prstGeom prst="rect">
            <a:avLst/>
          </a:prstGeom>
          <a:noFill/>
        </p:spPr>
        <p:txBody>
          <a:bodyPr wrap="square" lIns="0" tIns="0" rIns="0" bIns="0" rtlCol="0">
            <a:spAutoFit/>
          </a:bodyPr>
          <a:lstStyle/>
          <a:p>
            <a:pPr algn="ctr">
              <a:lnSpc>
                <a:spcPct val="100000"/>
              </a:lnSpc>
              <a:spcAft>
                <a:spcPts val="600"/>
              </a:spcAft>
              <a:buSzPct val="100000"/>
            </a:pPr>
            <a:r>
              <a:rPr lang="en-US" b="0" i="0">
                <a:solidFill>
                  <a:srgbClr val="000000"/>
                </a:solidFill>
                <a:effectLst/>
                <a:latin typeface="Georgia" panose="02040502050405020303" pitchFamily="18" charset="0"/>
              </a:rPr>
              <a:t>Slides will be available after the conference on ITPF’s website: </a:t>
            </a:r>
            <a:r>
              <a:rPr lang="en-US" b="0" i="0">
                <a:solidFill>
                  <a:srgbClr val="0060D7"/>
                </a:solidFill>
                <a:effectLst/>
                <a:latin typeface="Georgia" panose="02040502050405020303" pitchFamily="18" charset="0"/>
                <a:hlinkClick r:id="rId5">
                  <a:extLst>
                    <a:ext uri="{A12FA001-AC4F-418D-AE19-62706E023703}">
                      <ahyp:hlinkClr xmlns:ahyp="http://schemas.microsoft.com/office/drawing/2018/hyperlinkcolor" val="tx"/>
                    </a:ext>
                  </a:extLst>
                </a:hlinkClick>
              </a:rPr>
              <a:t>www.itpf.org</a:t>
            </a:r>
            <a:endParaRPr lang="en-US">
              <a:solidFill>
                <a:srgbClr val="0060D7"/>
              </a:solidFill>
            </a:endParaRPr>
          </a:p>
        </p:txBody>
      </p:sp>
    </p:spTree>
    <p:extLst>
      <p:ext uri="{BB962C8B-B14F-4D97-AF65-F5344CB8AC3E}">
        <p14:creationId xmlns:p14="http://schemas.microsoft.com/office/powerpoint/2010/main" val="7184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B22E-536B-4274-8B07-2A0424FEC752}"/>
              </a:ext>
            </a:extLst>
          </p:cNvPr>
          <p:cNvSpPr>
            <a:spLocks noGrp="1"/>
          </p:cNvSpPr>
          <p:nvPr>
            <p:ph type="title"/>
          </p:nvPr>
        </p:nvSpPr>
        <p:spPr>
          <a:xfrm>
            <a:off x="414867" y="365126"/>
            <a:ext cx="10938933" cy="837142"/>
          </a:xfrm>
        </p:spPr>
        <p:txBody>
          <a:bodyPr>
            <a:normAutofit/>
          </a:bodyPr>
          <a:lstStyle/>
          <a:p>
            <a:r>
              <a:rPr lang="en-US" sz="3600" u="sng" dirty="0"/>
              <a:t>Products Under Investigation –Sec. 232 (National Security) </a:t>
            </a:r>
          </a:p>
        </p:txBody>
      </p:sp>
      <p:pic>
        <p:nvPicPr>
          <p:cNvPr id="5" name="Content Placeholder 4">
            <a:extLst>
              <a:ext uri="{FF2B5EF4-FFF2-40B4-BE49-F238E27FC236}">
                <a16:creationId xmlns:a16="http://schemas.microsoft.com/office/drawing/2014/main" id="{A9E1686A-9260-4A69-AA54-19B840E3E106}"/>
              </a:ext>
            </a:extLst>
          </p:cNvPr>
          <p:cNvPicPr>
            <a:picLocks noGrp="1" noChangeAspect="1"/>
          </p:cNvPicPr>
          <p:nvPr>
            <p:ph idx="1"/>
          </p:nvPr>
        </p:nvPicPr>
        <p:blipFill>
          <a:blip r:embed="rId2"/>
          <a:stretch>
            <a:fillRect/>
          </a:stretch>
        </p:blipFill>
        <p:spPr>
          <a:xfrm>
            <a:off x="838201" y="1078188"/>
            <a:ext cx="9347200" cy="5416582"/>
          </a:xfrm>
        </p:spPr>
      </p:pic>
    </p:spTree>
    <p:extLst>
      <p:ext uri="{BB962C8B-B14F-4D97-AF65-F5344CB8AC3E}">
        <p14:creationId xmlns:p14="http://schemas.microsoft.com/office/powerpoint/2010/main" val="44543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705" y="85392"/>
            <a:ext cx="10829366" cy="6634076"/>
          </a:xfrm>
          <a:prstGeom prst="rect">
            <a:avLst/>
          </a:prstGeom>
        </p:spPr>
      </p:pic>
    </p:spTree>
    <p:extLst>
      <p:ext uri="{BB962C8B-B14F-4D97-AF65-F5344CB8AC3E}">
        <p14:creationId xmlns:p14="http://schemas.microsoft.com/office/powerpoint/2010/main" val="164281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88F4D-4D7D-474F-B749-60D21E8BE1D6}"/>
              </a:ext>
            </a:extLst>
          </p:cNvPr>
          <p:cNvPicPr>
            <a:picLocks noChangeAspect="1"/>
          </p:cNvPicPr>
          <p:nvPr/>
        </p:nvPicPr>
        <p:blipFill>
          <a:blip r:embed="rId2"/>
          <a:stretch>
            <a:fillRect/>
          </a:stretch>
        </p:blipFill>
        <p:spPr>
          <a:xfrm>
            <a:off x="1392565" y="1041400"/>
            <a:ext cx="9958681" cy="3970867"/>
          </a:xfrm>
          <a:prstGeom prst="rect">
            <a:avLst/>
          </a:prstGeom>
        </p:spPr>
      </p:pic>
    </p:spTree>
    <p:extLst>
      <p:ext uri="{BB962C8B-B14F-4D97-AF65-F5344CB8AC3E}">
        <p14:creationId xmlns:p14="http://schemas.microsoft.com/office/powerpoint/2010/main" val="158047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7418-9943-4956-A6B3-814B96BF0243}"/>
              </a:ext>
            </a:extLst>
          </p:cNvPr>
          <p:cNvSpPr>
            <a:spLocks noGrp="1"/>
          </p:cNvSpPr>
          <p:nvPr>
            <p:ph type="title"/>
          </p:nvPr>
        </p:nvSpPr>
        <p:spPr>
          <a:xfrm>
            <a:off x="838199" y="365126"/>
            <a:ext cx="10574867" cy="583142"/>
          </a:xfrm>
        </p:spPr>
        <p:txBody>
          <a:bodyPr>
            <a:normAutofit fontScale="90000"/>
          </a:bodyPr>
          <a:lstStyle/>
          <a:p>
            <a:r>
              <a:rPr lang="en-US" u="sng" dirty="0"/>
              <a:t>Legal Challenges to IEEPA Tariffs</a:t>
            </a:r>
          </a:p>
        </p:txBody>
      </p:sp>
      <p:sp>
        <p:nvSpPr>
          <p:cNvPr id="3" name="Content Placeholder 2">
            <a:extLst>
              <a:ext uri="{FF2B5EF4-FFF2-40B4-BE49-F238E27FC236}">
                <a16:creationId xmlns:a16="http://schemas.microsoft.com/office/drawing/2014/main" id="{A559AC29-E9F8-4815-850A-83337F70D4F3}"/>
              </a:ext>
            </a:extLst>
          </p:cNvPr>
          <p:cNvSpPr>
            <a:spLocks noGrp="1"/>
          </p:cNvSpPr>
          <p:nvPr>
            <p:ph idx="1"/>
          </p:nvPr>
        </p:nvSpPr>
        <p:spPr>
          <a:xfrm>
            <a:off x="499533" y="558800"/>
            <a:ext cx="10854267" cy="5618163"/>
          </a:xfrm>
        </p:spPr>
        <p:txBody>
          <a:bodyPr/>
          <a:lstStyle/>
          <a:p>
            <a:pPr marL="0" indent="0">
              <a:buNone/>
            </a:pPr>
            <a:endParaRPr lang="en-US" dirty="0"/>
          </a:p>
          <a:p>
            <a:r>
              <a:rPr lang="en-US" dirty="0"/>
              <a:t>Primary claims –IEEPA provides power to “regulate importation” </a:t>
            </a:r>
          </a:p>
          <a:p>
            <a:pPr marL="514350" indent="-514350">
              <a:buAutoNum type="alphaLcParenR"/>
            </a:pPr>
            <a:r>
              <a:rPr lang="en-US" dirty="0"/>
              <a:t>IEEPA does not provide President with authority to impose tariffs.  Word “tariff” or “duty” not in statute, none of usual procedures for tariffs included, never been used for tariffs before, requires interpreting “regulate importation or exportation” to mean put tariffs on imports but not exports</a:t>
            </a:r>
          </a:p>
          <a:p>
            <a:pPr marL="514350" indent="-514350">
              <a:buAutoNum type="alphaLcParenR"/>
            </a:pPr>
            <a:r>
              <a:rPr lang="en-US" dirty="0"/>
              <a:t>IEEPA requires declaration of “unusual and extraordinary” threat but we’ve run trade deficits for 50 consecutive years</a:t>
            </a:r>
          </a:p>
          <a:p>
            <a:pPr marL="514350" indent="-514350">
              <a:buAutoNum type="alphaLcParenR"/>
            </a:pPr>
            <a:r>
              <a:rPr lang="en-US" dirty="0"/>
              <a:t>Requires that tariffs be “necessary to deal with” declared threat but tariffs on everything from teddy bears to T-shirts are not necessary to “deal with” fentanyl crisis declared with respect to Canada, Mexico and China</a:t>
            </a:r>
          </a:p>
          <a:p>
            <a:pPr marL="0" indent="0">
              <a:buNone/>
            </a:pPr>
            <a:endParaRPr lang="en-US" dirty="0"/>
          </a:p>
          <a:p>
            <a:pPr marL="514350" indent="-514350">
              <a:buAutoNum type="alphaLcParenR"/>
            </a:pPr>
            <a:endParaRPr lang="en-US" dirty="0"/>
          </a:p>
        </p:txBody>
      </p:sp>
    </p:spTree>
    <p:extLst>
      <p:ext uri="{BB962C8B-B14F-4D97-AF65-F5344CB8AC3E}">
        <p14:creationId xmlns:p14="http://schemas.microsoft.com/office/powerpoint/2010/main" val="142203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CFBF-7A6D-4042-846E-372F8E3E48CC}"/>
              </a:ext>
            </a:extLst>
          </p:cNvPr>
          <p:cNvSpPr>
            <a:spLocks noGrp="1"/>
          </p:cNvSpPr>
          <p:nvPr>
            <p:ph type="title"/>
          </p:nvPr>
        </p:nvSpPr>
        <p:spPr>
          <a:xfrm>
            <a:off x="838200" y="365125"/>
            <a:ext cx="10456333" cy="752475"/>
          </a:xfrm>
        </p:spPr>
        <p:txBody>
          <a:bodyPr/>
          <a:lstStyle/>
          <a:p>
            <a:r>
              <a:rPr lang="en-US" u="sng" dirty="0"/>
              <a:t>Status of Legal Claims</a:t>
            </a:r>
          </a:p>
        </p:txBody>
      </p:sp>
      <p:sp>
        <p:nvSpPr>
          <p:cNvPr id="3" name="Content Placeholder 2">
            <a:extLst>
              <a:ext uri="{FF2B5EF4-FFF2-40B4-BE49-F238E27FC236}">
                <a16:creationId xmlns:a16="http://schemas.microsoft.com/office/drawing/2014/main" id="{8ADA74ED-6C2C-473F-9C0F-BCA900F49A23}"/>
              </a:ext>
            </a:extLst>
          </p:cNvPr>
          <p:cNvSpPr>
            <a:spLocks noGrp="1"/>
          </p:cNvSpPr>
          <p:nvPr>
            <p:ph idx="1"/>
          </p:nvPr>
        </p:nvSpPr>
        <p:spPr>
          <a:xfrm>
            <a:off x="516467" y="1227668"/>
            <a:ext cx="11328400" cy="4949296"/>
          </a:xfrm>
        </p:spPr>
        <p:txBody>
          <a:bodyPr>
            <a:normAutofit/>
          </a:bodyPr>
          <a:lstStyle/>
          <a:p>
            <a:r>
              <a:rPr lang="en-US" dirty="0"/>
              <a:t>Court of International Trade—ruling on May 28, 2025</a:t>
            </a:r>
          </a:p>
          <a:p>
            <a:pPr marL="0" indent="0">
              <a:buNone/>
            </a:pPr>
            <a:r>
              <a:rPr lang="en-US" dirty="0"/>
              <a:t>--10% baseline + reciprocal tariffs unlawful because tariffs on all goods from all countries exceed any authority granted to the President under IEEPA</a:t>
            </a:r>
          </a:p>
          <a:p>
            <a:pPr marL="0" indent="0">
              <a:buNone/>
            </a:pPr>
            <a:r>
              <a:rPr lang="en-US" dirty="0"/>
              <a:t>--25% tariffs on Canada, Mexico + China unlawful because they do not deal with the threats from fentanyl </a:t>
            </a:r>
          </a:p>
          <a:p>
            <a:r>
              <a:rPr lang="en-US" dirty="0"/>
              <a:t>D.C. Court—Learning Resources, Inc.—ruling on May 29, 2025</a:t>
            </a:r>
          </a:p>
          <a:p>
            <a:pPr marL="0" indent="0">
              <a:buNone/>
            </a:pPr>
            <a:r>
              <a:rPr lang="en-US" dirty="0"/>
              <a:t>-- all IEEPA tariffs are unlawful because IEEPA is not a law providing for tariffs</a:t>
            </a:r>
          </a:p>
          <a:p>
            <a:pPr marL="0" indent="0">
              <a:buNone/>
            </a:pPr>
            <a:r>
              <a:rPr lang="en-US" dirty="0"/>
              <a:t>-- power to “regulate imports” is not the power to tax or impose tariffs</a:t>
            </a:r>
          </a:p>
          <a:p>
            <a:r>
              <a:rPr lang="en-US" dirty="0"/>
              <a:t>Both cases on appeal, with duties being collected while appeals are pending.</a:t>
            </a:r>
          </a:p>
          <a:p>
            <a:pPr marL="0" indent="0">
              <a:buNone/>
            </a:pPr>
            <a:endParaRPr lang="en-US" dirty="0"/>
          </a:p>
        </p:txBody>
      </p:sp>
    </p:spTree>
    <p:extLst>
      <p:ext uri="{BB962C8B-B14F-4D97-AF65-F5344CB8AC3E}">
        <p14:creationId xmlns:p14="http://schemas.microsoft.com/office/powerpoint/2010/main" val="53770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A639-C739-D842-B865-08836DDE05E9}"/>
              </a:ext>
            </a:extLst>
          </p:cNvPr>
          <p:cNvSpPr>
            <a:spLocks noGrp="1"/>
          </p:cNvSpPr>
          <p:nvPr>
            <p:ph type="title"/>
          </p:nvPr>
        </p:nvSpPr>
        <p:spPr/>
        <p:txBody>
          <a:bodyPr>
            <a:normAutofit fontScale="90000"/>
          </a:bodyPr>
          <a:lstStyle/>
          <a:p>
            <a:r>
              <a:rPr lang="en-US" dirty="0"/>
              <a:t>Solutioning Reciprocal Country Tariffs April 2025</a:t>
            </a:r>
          </a:p>
        </p:txBody>
      </p:sp>
      <p:graphicFrame>
        <p:nvGraphicFramePr>
          <p:cNvPr id="6" name="Table 5">
            <a:extLst>
              <a:ext uri="{FF2B5EF4-FFF2-40B4-BE49-F238E27FC236}">
                <a16:creationId xmlns:a16="http://schemas.microsoft.com/office/drawing/2014/main" id="{0989BB90-7F61-5A12-A435-1B45B15088DE}"/>
              </a:ext>
            </a:extLst>
          </p:cNvPr>
          <p:cNvGraphicFramePr>
            <a:graphicFrameLocks noGrp="1"/>
          </p:cNvGraphicFramePr>
          <p:nvPr/>
        </p:nvGraphicFramePr>
        <p:xfrm>
          <a:off x="451940" y="1433777"/>
          <a:ext cx="11224949" cy="4385130"/>
        </p:xfrm>
        <a:graphic>
          <a:graphicData uri="http://schemas.openxmlformats.org/drawingml/2006/table">
            <a:tbl>
              <a:tblPr bandRow="1">
                <a:tableStyleId>{2D5ABB26-0587-4C30-8999-92F81FD0307C}</a:tableStyleId>
              </a:tblPr>
              <a:tblGrid>
                <a:gridCol w="2779633">
                  <a:extLst>
                    <a:ext uri="{9D8B030D-6E8A-4147-A177-3AD203B41FA5}">
                      <a16:colId xmlns:a16="http://schemas.microsoft.com/office/drawing/2014/main" val="777787117"/>
                    </a:ext>
                  </a:extLst>
                </a:gridCol>
                <a:gridCol w="2140527">
                  <a:extLst>
                    <a:ext uri="{9D8B030D-6E8A-4147-A177-3AD203B41FA5}">
                      <a16:colId xmlns:a16="http://schemas.microsoft.com/office/drawing/2014/main" val="2155722936"/>
                    </a:ext>
                  </a:extLst>
                </a:gridCol>
                <a:gridCol w="6304789">
                  <a:extLst>
                    <a:ext uri="{9D8B030D-6E8A-4147-A177-3AD203B41FA5}">
                      <a16:colId xmlns:a16="http://schemas.microsoft.com/office/drawing/2014/main" val="3156243200"/>
                    </a:ext>
                  </a:extLst>
                </a:gridCol>
              </a:tblGrid>
              <a:tr h="596637">
                <a:tc>
                  <a:txBody>
                    <a:bodyPr/>
                    <a:lstStyle/>
                    <a:p>
                      <a:pPr marL="0" marR="0" algn="l" fontAlgn="b">
                        <a:lnSpc>
                          <a:spcPct val="100000"/>
                        </a:lnSpc>
                        <a:spcBef>
                          <a:spcPts val="0"/>
                        </a:spcBef>
                        <a:spcAft>
                          <a:spcPts val="100"/>
                        </a:spcAft>
                      </a:pPr>
                      <a:r>
                        <a:rPr lang="en-US" sz="1600" b="1" u="none" strike="noStrike" dirty="0">
                          <a:solidFill>
                            <a:schemeClr val="accent1"/>
                          </a:solidFill>
                          <a:effectLst/>
                          <a:latin typeface="Arial"/>
                        </a:rPr>
                        <a:t>Mitigation Strategies</a:t>
                      </a:r>
                      <a:endParaRPr lang="en-US" sz="1600" b="1" i="0" u="none" strike="noStrike" dirty="0">
                        <a:solidFill>
                          <a:schemeClr val="accent1"/>
                        </a:solidFill>
                        <a:effectLst/>
                        <a:latin typeface="Arial"/>
                      </a:endParaRPr>
                    </a:p>
                  </a:txBody>
                  <a:tcPr marL="0" marR="34287" marT="20573" marB="20573"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algn="ctr" fontAlgn="b">
                        <a:lnSpc>
                          <a:spcPct val="100000"/>
                        </a:lnSpc>
                        <a:spcBef>
                          <a:spcPts val="0"/>
                        </a:spcBef>
                        <a:spcAft>
                          <a:spcPts val="100"/>
                        </a:spcAft>
                      </a:pPr>
                      <a:r>
                        <a:rPr lang="en-US" sz="1600" b="1" u="none" strike="noStrike" dirty="0">
                          <a:solidFill>
                            <a:schemeClr val="accent1"/>
                          </a:solidFill>
                          <a:effectLst/>
                          <a:latin typeface="Arial"/>
                        </a:rPr>
                        <a:t>Potential Tariff Reduction</a:t>
                      </a:r>
                    </a:p>
                  </a:txBody>
                  <a:tcPr marL="34287" marR="34287" marT="20573" marB="20573" anchor="b">
                    <a:lnT w="12700" cap="flat" cmpd="sng" algn="ctr">
                      <a:solidFill>
                        <a:srgbClr val="D04A0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lvl="0" algn="ctr">
                        <a:lnSpc>
                          <a:spcPct val="100000"/>
                        </a:lnSpc>
                        <a:spcBef>
                          <a:spcPts val="0"/>
                        </a:spcBef>
                        <a:spcAft>
                          <a:spcPts val="100"/>
                        </a:spcAft>
                        <a:buNone/>
                      </a:pPr>
                      <a:r>
                        <a:rPr lang="en-US" sz="1600" b="1" u="none" strike="noStrike" dirty="0">
                          <a:solidFill>
                            <a:schemeClr val="accent1"/>
                          </a:solidFill>
                          <a:effectLst/>
                          <a:latin typeface="Arial"/>
                        </a:rPr>
                        <a:t>Comments</a:t>
                      </a:r>
                    </a:p>
                  </a:txBody>
                  <a:tcPr marL="34287" marR="34287" marT="20573" marB="20573" anchor="b">
                    <a:lnT w="12700">
                      <a:solidFill>
                        <a:srgbClr val="D04A02"/>
                      </a:solidFill>
                    </a:lnT>
                    <a:lnB w="12700">
                      <a:solidFill>
                        <a:schemeClr val="accent1"/>
                      </a:solidFill>
                    </a:lnB>
                    <a:noFill/>
                  </a:tcPr>
                </a:tc>
                <a:extLst>
                  <a:ext uri="{0D108BD9-81ED-4DB2-BD59-A6C34878D82A}">
                    <a16:rowId xmlns:a16="http://schemas.microsoft.com/office/drawing/2014/main" val="4056633125"/>
                  </a:ext>
                </a:extLst>
              </a:tr>
              <a:tr h="496191">
                <a:tc>
                  <a:txBody>
                    <a:bodyPr/>
                    <a:lstStyle/>
                    <a:p>
                      <a:pPr marL="0" marR="0" algn="l" fontAlgn="b">
                        <a:lnSpc>
                          <a:spcPct val="100000"/>
                        </a:lnSpc>
                        <a:spcBef>
                          <a:spcPts val="0"/>
                        </a:spcBef>
                        <a:spcAft>
                          <a:spcPts val="100"/>
                        </a:spcAft>
                      </a:pPr>
                      <a:r>
                        <a:rPr lang="en-US" sz="1400" b="1" u="none" strike="noStrike" dirty="0">
                          <a:solidFill>
                            <a:srgbClr val="000000"/>
                          </a:solidFill>
                          <a:effectLst/>
                          <a:latin typeface="Arial"/>
                        </a:rPr>
                        <a:t>Classification Analysis</a:t>
                      </a:r>
                    </a:p>
                  </a:txBody>
                  <a:tcPr marL="0"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r>
                        <a:rPr lang="en-US" sz="1300" b="0" i="0" u="none" strike="noStrike" dirty="0">
                          <a:solidFill>
                            <a:srgbClr val="000000"/>
                          </a:solidFill>
                          <a:effectLst/>
                          <a:latin typeface="Arial"/>
                        </a:rPr>
                        <a:t>up to 90%</a:t>
                      </a:r>
                    </a:p>
                  </a:txBody>
                  <a:tcPr marL="34287" marR="34287" marT="20573" marB="20573">
                    <a:lnT w="12700" cap="flat" cmpd="sng" algn="ctr">
                      <a:solidFill>
                        <a:schemeClr val="accent1"/>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baseline="0" noProof="0">
                          <a:solidFill>
                            <a:srgbClr val="000000"/>
                          </a:solidFill>
                          <a:effectLst/>
                          <a:latin typeface="Arial"/>
                        </a:rPr>
                        <a:t>If the Harmonized Tariff Schedule (HTS) classification of goods can be technically reassigned to a different HTS code with a lower tariff, this may reduce duties.</a:t>
                      </a:r>
                      <a:endParaRPr lang="en-US" sz="1300" b="0" i="0" u="none" strike="noStrike">
                        <a:solidFill>
                          <a:srgbClr val="000000"/>
                        </a:solidFill>
                        <a:effectLst/>
                        <a:latin typeface="Arial"/>
                      </a:endParaRPr>
                    </a:p>
                  </a:txBody>
                  <a:tcPr marL="34287" marR="34287" marT="20573" marB="20573">
                    <a:lnT w="12700">
                      <a:solidFill>
                        <a:schemeClr val="accent1"/>
                      </a:solidFill>
                    </a:lnT>
                    <a:lnB w="12700">
                      <a:solidFill>
                        <a:srgbClr val="DEDEDE"/>
                      </a:solidFill>
                    </a:lnB>
                    <a:solidFill>
                      <a:srgbClr val="FFFFFF"/>
                    </a:solidFill>
                  </a:tcPr>
                </a:tc>
                <a:extLst>
                  <a:ext uri="{0D108BD9-81ED-4DB2-BD59-A6C34878D82A}">
                    <a16:rowId xmlns:a16="http://schemas.microsoft.com/office/drawing/2014/main" val="2687136914"/>
                  </a:ext>
                </a:extLst>
              </a:tr>
              <a:tr h="462767">
                <a:tc>
                  <a:txBody>
                    <a:bodyPr/>
                    <a:lstStyle/>
                    <a:p>
                      <a:pPr marL="0" marR="0" algn="l" fontAlgn="b">
                        <a:lnSpc>
                          <a:spcPct val="100000"/>
                        </a:lnSpc>
                        <a:spcBef>
                          <a:spcPts val="0"/>
                        </a:spcBef>
                        <a:spcAft>
                          <a:spcPts val="100"/>
                        </a:spcAft>
                      </a:pPr>
                      <a:r>
                        <a:rPr lang="en-US" sz="1400" b="1" i="0" u="none" strike="noStrike" dirty="0">
                          <a:solidFill>
                            <a:srgbClr val="000000"/>
                          </a:solidFill>
                          <a:effectLst/>
                          <a:latin typeface="Arial"/>
                        </a:rPr>
                        <a:t>US Content Determination</a:t>
                      </a:r>
                    </a:p>
                  </a:txBody>
                  <a:tcPr marL="0"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algn="ctr" fontAlgn="b">
                        <a:lnSpc>
                          <a:spcPct val="100000"/>
                        </a:lnSpc>
                        <a:spcBef>
                          <a:spcPts val="0"/>
                        </a:spcBef>
                        <a:spcAft>
                          <a:spcPts val="100"/>
                        </a:spcAft>
                      </a:pPr>
                      <a:r>
                        <a:rPr lang="en-US" sz="1300" b="0" i="0" u="none" strike="noStrike" dirty="0">
                          <a:solidFill>
                            <a:srgbClr val="000000"/>
                          </a:solidFill>
                          <a:effectLst/>
                          <a:latin typeface="Arial"/>
                        </a:rPr>
                        <a:t>Up to 100% of the US content</a:t>
                      </a:r>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dirty="0">
                          <a:solidFill>
                            <a:srgbClr val="000000"/>
                          </a:solidFill>
                          <a:effectLst/>
                          <a:latin typeface="Arial"/>
                        </a:rPr>
                        <a:t>A systematic US content determination assessing the information across the supply chain can result in compliant meaningful reduction without leakage.</a:t>
                      </a:r>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48886621"/>
                  </a:ext>
                </a:extLst>
              </a:tr>
              <a:tr h="462767">
                <a:tc>
                  <a:txBody>
                    <a:bodyPr/>
                    <a:lstStyle/>
                    <a:p>
                      <a:pPr marL="0" marR="0" algn="l" fontAlgn="b">
                        <a:lnSpc>
                          <a:spcPct val="100000"/>
                        </a:lnSpc>
                        <a:spcBef>
                          <a:spcPts val="0"/>
                        </a:spcBef>
                        <a:spcAft>
                          <a:spcPts val="100"/>
                        </a:spcAft>
                      </a:pPr>
                      <a:r>
                        <a:rPr lang="en-US" sz="1400" b="1" u="none" strike="noStrike" dirty="0">
                          <a:solidFill>
                            <a:srgbClr val="000000"/>
                          </a:solidFill>
                          <a:effectLst/>
                          <a:latin typeface="Arial"/>
                        </a:rPr>
                        <a:t>Origin Analysis</a:t>
                      </a:r>
                      <a:endParaRPr lang="en-US" sz="1400" b="1" i="0" u="none" strike="noStrike" dirty="0">
                        <a:solidFill>
                          <a:srgbClr val="000000"/>
                        </a:solidFill>
                        <a:effectLst/>
                        <a:latin typeface="Arial"/>
                      </a:endParaRPr>
                    </a:p>
                  </a:txBody>
                  <a:tcPr marL="0"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r>
                        <a:rPr lang="en-US" sz="1300" b="0" i="0" u="none" strike="noStrike" dirty="0">
                          <a:solidFill>
                            <a:srgbClr val="000000"/>
                          </a:solidFill>
                          <a:effectLst/>
                          <a:latin typeface="Arial"/>
                        </a:rPr>
                        <a:t>up to 100%</a:t>
                      </a:r>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baseline="0" noProof="0" dirty="0">
                          <a:solidFill>
                            <a:srgbClr val="000000"/>
                          </a:solidFill>
                          <a:effectLst/>
                          <a:latin typeface="Arial"/>
                        </a:rPr>
                        <a:t>Reviewing country of origin under the substantial transformation test or the USMCA rules of origin.</a:t>
                      </a:r>
                      <a:endParaRPr lang="en-US" sz="1300" b="0" i="0" u="none" strike="noStrike" dirty="0">
                        <a:solidFill>
                          <a:srgbClr val="000000"/>
                        </a:solidFill>
                        <a:effectLst/>
                        <a:latin typeface="Arial"/>
                      </a:endParaRPr>
                    </a:p>
                  </a:txBody>
                  <a:tcPr marL="34287"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extLst>
                  <a:ext uri="{0D108BD9-81ED-4DB2-BD59-A6C34878D82A}">
                    <a16:rowId xmlns:a16="http://schemas.microsoft.com/office/drawing/2014/main" val="3694516262"/>
                  </a:ext>
                </a:extLst>
              </a:tr>
              <a:tr h="462767">
                <a:tc>
                  <a:txBody>
                    <a:bodyPr/>
                    <a:lstStyle/>
                    <a:p>
                      <a:pPr marL="0" marR="0" lvl="0" algn="l">
                        <a:lnSpc>
                          <a:spcPct val="100000"/>
                        </a:lnSpc>
                        <a:spcBef>
                          <a:spcPts val="0"/>
                        </a:spcBef>
                        <a:spcAft>
                          <a:spcPts val="100"/>
                        </a:spcAft>
                        <a:buNone/>
                      </a:pPr>
                      <a:r>
                        <a:rPr lang="en-US" sz="1400" b="1" u="none" strike="noStrike">
                          <a:solidFill>
                            <a:srgbClr val="000000"/>
                          </a:solidFill>
                          <a:effectLst/>
                          <a:latin typeface="Arial"/>
                        </a:rPr>
                        <a:t>Duty Drawback</a:t>
                      </a:r>
                      <a:endParaRPr lang="en-US" sz="1400" b="1" i="0" u="none" strike="noStrike">
                        <a:solidFill>
                          <a:srgbClr val="000000"/>
                        </a:solidFill>
                        <a:effectLst/>
                        <a:latin typeface="Arial"/>
                      </a:endParaRPr>
                    </a:p>
                  </a:txBody>
                  <a:tcPr marL="0"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300" b="0" i="0" u="none" strike="noStrike" dirty="0">
                          <a:solidFill>
                            <a:srgbClr val="000000"/>
                          </a:solidFill>
                          <a:effectLst/>
                          <a:latin typeface="Arial"/>
                        </a:rPr>
                        <a:t>up to 99%</a:t>
                      </a:r>
                      <a:endParaRPr lang="en-US" sz="1300" dirty="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baseline="0" noProof="0" dirty="0">
                          <a:solidFill>
                            <a:srgbClr val="000000"/>
                          </a:solidFill>
                          <a:effectLst/>
                          <a:latin typeface="Arial"/>
                        </a:rPr>
                        <a:t>For imported goods that are later exported with a similar HTS classification, up to 99% of the duties paid can be reclaimed.</a:t>
                      </a:r>
                    </a:p>
                  </a:txBody>
                  <a:tcPr marL="34287"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extLst>
                  <a:ext uri="{0D108BD9-81ED-4DB2-BD59-A6C34878D82A}">
                    <a16:rowId xmlns:a16="http://schemas.microsoft.com/office/drawing/2014/main" val="4065040737"/>
                  </a:ext>
                </a:extLst>
              </a:tr>
              <a:tr h="462767">
                <a:tc>
                  <a:txBody>
                    <a:bodyPr/>
                    <a:lstStyle/>
                    <a:p>
                      <a:pPr marL="0" marR="0" algn="l" fontAlgn="b">
                        <a:lnSpc>
                          <a:spcPct val="100000"/>
                        </a:lnSpc>
                        <a:spcBef>
                          <a:spcPts val="0"/>
                        </a:spcBef>
                        <a:spcAft>
                          <a:spcPts val="100"/>
                        </a:spcAft>
                      </a:pPr>
                      <a:r>
                        <a:rPr lang="en-US" sz="1400" b="1" u="none" strike="noStrike" dirty="0">
                          <a:solidFill>
                            <a:srgbClr val="000000"/>
                          </a:solidFill>
                          <a:effectLst/>
                          <a:latin typeface="Arial"/>
                        </a:rPr>
                        <a:t>First Sale</a:t>
                      </a:r>
                      <a:endParaRPr lang="en-US" sz="1400" b="1" i="0" u="none" strike="noStrike" dirty="0">
                        <a:solidFill>
                          <a:srgbClr val="000000"/>
                        </a:solidFill>
                        <a:effectLst/>
                        <a:latin typeface="Arial"/>
                      </a:endParaRPr>
                    </a:p>
                  </a:txBody>
                  <a:tcPr marL="0"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300" b="0" i="0" u="none" strike="noStrike" noProof="0">
                          <a:solidFill>
                            <a:srgbClr val="202122"/>
                          </a:solidFill>
                          <a:effectLst/>
                        </a:rPr>
                        <a:t>Varies by Industry (up to </a:t>
                      </a:r>
                      <a:r>
                        <a:rPr lang="en-US" sz="1300" b="0" i="0" u="none" strike="noStrike" noProof="0">
                          <a:solidFill>
                            <a:srgbClr val="202122"/>
                          </a:solidFill>
                          <a:effectLst/>
                          <a:latin typeface="Arial"/>
                        </a:rPr>
                        <a:t>~</a:t>
                      </a:r>
                      <a:r>
                        <a:rPr lang="en-US" sz="1300" b="0" i="0" u="none" strike="noStrike" noProof="0">
                          <a:solidFill>
                            <a:srgbClr val="202122"/>
                          </a:solidFill>
                          <a:effectLst/>
                        </a:rPr>
                        <a:t>30% reduction)</a:t>
                      </a:r>
                      <a:endParaRPr lang="en-US" sz="13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baseline="0" noProof="0" dirty="0">
                          <a:solidFill>
                            <a:srgbClr val="202122"/>
                          </a:solidFill>
                          <a:effectLst/>
                          <a:latin typeface="Arial"/>
                        </a:rPr>
                        <a:t>Allows for use of an earlier sale in a multi-tiered supply chain as the basis for customs valuation.</a:t>
                      </a:r>
                      <a:endParaRPr lang="en-US" sz="1300" b="0" i="0" u="none" strike="noStrike" noProof="0" dirty="0">
                        <a:solidFill>
                          <a:srgbClr val="202122"/>
                        </a:solidFill>
                        <a:effectLst/>
                      </a:endParaRPr>
                    </a:p>
                  </a:txBody>
                  <a:tcPr marL="34287"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extLst>
                  <a:ext uri="{0D108BD9-81ED-4DB2-BD59-A6C34878D82A}">
                    <a16:rowId xmlns:a16="http://schemas.microsoft.com/office/drawing/2014/main" val="4192955650"/>
                  </a:ext>
                </a:extLst>
              </a:tr>
              <a:tr h="462767">
                <a:tc>
                  <a:txBody>
                    <a:bodyPr/>
                    <a:lstStyle/>
                    <a:p>
                      <a:pPr marL="0" marR="0" algn="l" fontAlgn="b">
                        <a:lnSpc>
                          <a:spcPct val="100000"/>
                        </a:lnSpc>
                        <a:spcBef>
                          <a:spcPts val="0"/>
                        </a:spcBef>
                        <a:spcAft>
                          <a:spcPts val="100"/>
                        </a:spcAft>
                      </a:pPr>
                      <a:r>
                        <a:rPr lang="en-US" sz="1400" b="1" u="none" strike="noStrike" dirty="0">
                          <a:solidFill>
                            <a:srgbClr val="000000"/>
                          </a:solidFill>
                          <a:effectLst/>
                          <a:latin typeface="Arial"/>
                        </a:rPr>
                        <a:t>Transfer Pricing Alignment</a:t>
                      </a:r>
                    </a:p>
                  </a:txBody>
                  <a:tcPr marL="0"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300" b="0" i="0" u="none" strike="noStrike" noProof="0">
                          <a:solidFill>
                            <a:srgbClr val="202122"/>
                          </a:solidFill>
                          <a:effectLst/>
                          <a:latin typeface="Arial"/>
                        </a:rPr>
                        <a:t> Varies by Industry (up to ~30% reduction)</a:t>
                      </a:r>
                      <a:endParaRPr lang="en-US" sz="13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algn="l">
                        <a:lnSpc>
                          <a:spcPct val="100000"/>
                        </a:lnSpc>
                        <a:spcBef>
                          <a:spcPts val="0"/>
                        </a:spcBef>
                        <a:spcAft>
                          <a:spcPts val="100"/>
                        </a:spcAft>
                        <a:buNone/>
                      </a:pPr>
                      <a:r>
                        <a:rPr lang="en-US" sz="1300" b="0" i="0" u="none" strike="noStrike" baseline="0" noProof="0" dirty="0">
                          <a:solidFill>
                            <a:srgbClr val="202122"/>
                          </a:solidFill>
                          <a:effectLst/>
                          <a:latin typeface="Arial"/>
                        </a:rPr>
                        <a:t>Review alignment of transfer pricing and customs value, excluding non-dutiable values were possible.</a:t>
                      </a:r>
                    </a:p>
                  </a:txBody>
                  <a:tcPr marL="34287"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extLst>
                  <a:ext uri="{0D108BD9-81ED-4DB2-BD59-A6C34878D82A}">
                    <a16:rowId xmlns:a16="http://schemas.microsoft.com/office/drawing/2014/main" val="6144454"/>
                  </a:ext>
                </a:extLst>
              </a:tr>
              <a:tr h="672382">
                <a:tc>
                  <a:txBody>
                    <a:bodyPr/>
                    <a:lstStyle/>
                    <a:p>
                      <a:pPr marL="0" marR="0" lvl="0" algn="l">
                        <a:lnSpc>
                          <a:spcPct val="100000"/>
                        </a:lnSpc>
                        <a:spcBef>
                          <a:spcPts val="0"/>
                        </a:spcBef>
                        <a:spcAft>
                          <a:spcPts val="100"/>
                        </a:spcAft>
                        <a:buNone/>
                      </a:pPr>
                      <a:r>
                        <a:rPr lang="en-US" sz="1400" b="1" u="none" strike="noStrike" dirty="0">
                          <a:solidFill>
                            <a:srgbClr val="000000"/>
                          </a:solidFill>
                          <a:effectLst/>
                          <a:latin typeface="Arial"/>
                        </a:rPr>
                        <a:t>Foreign trade zone</a:t>
                      </a:r>
                      <a:endParaRPr lang="en-US" sz="1400" b="1" i="0" u="none" strike="noStrike" dirty="0">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300" b="0" i="0" u="none" strike="noStrike" noProof="0">
                          <a:solidFill>
                            <a:srgbClr val="202122"/>
                          </a:solidFill>
                          <a:effectLst/>
                          <a:latin typeface="Arial"/>
                        </a:rPr>
                        <a:t>Deferral / 100% reduction</a:t>
                      </a:r>
                      <a:endParaRPr lang="en-US" sz="13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lvl="0" indent="0" algn="l">
                        <a:lnSpc>
                          <a:spcPct val="100000"/>
                        </a:lnSpc>
                        <a:spcAft>
                          <a:spcPts val="100"/>
                        </a:spcAft>
                        <a:buNone/>
                      </a:pPr>
                      <a:r>
                        <a:rPr lang="en-US" sz="1300" b="0" i="0" u="none" strike="noStrike" baseline="0" noProof="0" dirty="0">
                          <a:solidFill>
                            <a:srgbClr val="202122"/>
                          </a:solidFill>
                          <a:effectLst/>
                          <a:latin typeface="Arial"/>
                        </a:rPr>
                        <a:t>A Foreign Trade Zone (FTZ) provides several tariff-related advantages: 1) Duty deferral; 2) Duty elimination on re-exports – no duties are paid on goods exported directly from the FTZ to non USMCA countries; and 3) other benefits on fees / quotas</a:t>
                      </a:r>
                      <a:endParaRPr lang="en-US" sz="1300" dirty="0"/>
                    </a:p>
                  </a:txBody>
                  <a:tcPr marL="34287" marR="34287" marT="20572" marB="20572">
                    <a:lnT w="12700">
                      <a:solidFill>
                        <a:srgbClr val="DEDEDE"/>
                      </a:solidFill>
                    </a:lnT>
                    <a:lnB w="12700">
                      <a:solidFill>
                        <a:srgbClr val="DEDEDE"/>
                      </a:solidFill>
                    </a:lnB>
                    <a:solidFill>
                      <a:srgbClr val="FFFFFF"/>
                    </a:solidFill>
                  </a:tcPr>
                </a:tc>
                <a:extLst>
                  <a:ext uri="{0D108BD9-81ED-4DB2-BD59-A6C34878D82A}">
                    <a16:rowId xmlns:a16="http://schemas.microsoft.com/office/drawing/2014/main" val="3552750139"/>
                  </a:ext>
                </a:extLst>
              </a:tr>
              <a:tr h="306085">
                <a:tc>
                  <a:txBody>
                    <a:bodyPr/>
                    <a:lstStyle/>
                    <a:p>
                      <a:pPr marL="0" lvl="0" algn="l">
                        <a:lnSpc>
                          <a:spcPct val="100000"/>
                        </a:lnSpc>
                        <a:spcBef>
                          <a:spcPts val="0"/>
                        </a:spcBef>
                        <a:spcAft>
                          <a:spcPts val="100"/>
                        </a:spcAft>
                        <a:buNone/>
                      </a:pPr>
                      <a:r>
                        <a:rPr lang="en-US" sz="1400" b="1" i="0" u="none" strike="noStrike" noProof="0" dirty="0">
                          <a:solidFill>
                            <a:srgbClr val="000000"/>
                          </a:solidFill>
                          <a:effectLst/>
                          <a:latin typeface="Arial"/>
                        </a:rPr>
                        <a:t>Tariff Exclusions</a:t>
                      </a:r>
                      <a:endParaRPr lang="en-US" sz="1400" dirty="0"/>
                    </a:p>
                  </a:txBody>
                  <a:tcPr marL="0"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lvl="0" algn="ctr">
                        <a:lnSpc>
                          <a:spcPct val="100000"/>
                        </a:lnSpc>
                        <a:spcBef>
                          <a:spcPts val="0"/>
                        </a:spcBef>
                        <a:spcAft>
                          <a:spcPts val="100"/>
                        </a:spcAft>
                        <a:buNone/>
                      </a:pPr>
                      <a:r>
                        <a:rPr lang="en-US" sz="1300" b="0" i="0" u="none" strike="noStrike">
                          <a:solidFill>
                            <a:srgbClr val="000000"/>
                          </a:solidFill>
                          <a:effectLst/>
                          <a:latin typeface="Arial"/>
                        </a:rPr>
                        <a:t>TBD</a:t>
                      </a:r>
                      <a:endParaRPr lang="en-US" sz="1300"/>
                    </a:p>
                  </a:txBody>
                  <a:tcPr marL="34287" marR="34287" marT="20573" marB="20573">
                    <a:lnT w="12700" cap="flat" cmpd="sng" algn="ctr">
                      <a:solidFill>
                        <a:srgbClr val="DEDEDE"/>
                      </a:solidFill>
                      <a:prstDash val="solid"/>
                      <a:round/>
                      <a:headEnd type="none" w="med" len="med"/>
                      <a:tailEnd type="none" w="med" len="med"/>
                    </a:lnT>
                    <a:lnB w="12700">
                      <a:solidFill>
                        <a:srgbClr val="DEDEDE"/>
                      </a:solidFill>
                    </a:lnB>
                    <a:solidFill>
                      <a:srgbClr val="FFFFFF"/>
                    </a:solidFill>
                  </a:tcPr>
                </a:tc>
                <a:tc>
                  <a:txBody>
                    <a:bodyPr/>
                    <a:lstStyle/>
                    <a:p>
                      <a:pPr marL="0" lvl="0" algn="ctr">
                        <a:lnSpc>
                          <a:spcPct val="100000"/>
                        </a:lnSpc>
                        <a:spcBef>
                          <a:spcPts val="0"/>
                        </a:spcBef>
                        <a:spcAft>
                          <a:spcPts val="100"/>
                        </a:spcAft>
                        <a:buNone/>
                      </a:pPr>
                      <a:endParaRPr lang="en-US" sz="1300" b="0" i="0" u="none" strike="noStrike" dirty="0">
                        <a:solidFill>
                          <a:srgbClr val="000000"/>
                        </a:solidFill>
                        <a:effectLst/>
                        <a:latin typeface="Arial"/>
                      </a:endParaRPr>
                    </a:p>
                  </a:txBody>
                  <a:tcPr marL="34287" marR="34287" marT="20572" marB="20572">
                    <a:lnT w="12700" cap="flat" cmpd="sng" algn="ctr">
                      <a:solidFill>
                        <a:srgbClr val="DEDEDE"/>
                      </a:solidFill>
                      <a:prstDash val="solid"/>
                      <a:round/>
                      <a:headEnd type="none" w="med" len="med"/>
                      <a:tailEnd type="none" w="med" len="med"/>
                    </a:lnT>
                    <a:lnB w="12700">
                      <a:solidFill>
                        <a:srgbClr val="DEDEDE"/>
                      </a:solidFill>
                    </a:lnB>
                    <a:solidFill>
                      <a:srgbClr val="FFFFFF"/>
                    </a:solidFill>
                  </a:tcPr>
                </a:tc>
                <a:extLst>
                  <a:ext uri="{0D108BD9-81ED-4DB2-BD59-A6C34878D82A}">
                    <a16:rowId xmlns:a16="http://schemas.microsoft.com/office/drawing/2014/main" val="3850067204"/>
                  </a:ext>
                </a:extLst>
              </a:tr>
            </a:tbl>
          </a:graphicData>
        </a:graphic>
      </p:graphicFrame>
      <p:sp>
        <p:nvSpPr>
          <p:cNvPr id="7" name="TextBox 6">
            <a:extLst>
              <a:ext uri="{FF2B5EF4-FFF2-40B4-BE49-F238E27FC236}">
                <a16:creationId xmlns:a16="http://schemas.microsoft.com/office/drawing/2014/main" id="{AA8A2491-A0CE-E9A3-33F2-A49F9D3E07FD}"/>
              </a:ext>
            </a:extLst>
          </p:cNvPr>
          <p:cNvSpPr txBox="1"/>
          <p:nvPr/>
        </p:nvSpPr>
        <p:spPr>
          <a:xfrm>
            <a:off x="400049" y="5895977"/>
            <a:ext cx="8520545" cy="2308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50" b="1" dirty="0">
                <a:solidFill>
                  <a:schemeClr val="accent1"/>
                </a:solidFill>
                <a:cs typeface="Arial"/>
              </a:rPr>
              <a:t>Best Practice</a:t>
            </a:r>
            <a:r>
              <a:rPr lang="en-US" sz="1050" dirty="0">
                <a:cs typeface="Arial"/>
              </a:rPr>
              <a:t>: A company should analyze their punitive tariffs against each mitigation strategy to help reduce the overall impact.  </a:t>
            </a:r>
            <a:endParaRPr lang="en-US" sz="1050" dirty="0"/>
          </a:p>
        </p:txBody>
      </p:sp>
    </p:spTree>
    <p:extLst>
      <p:ext uri="{BB962C8B-B14F-4D97-AF65-F5344CB8AC3E}">
        <p14:creationId xmlns:p14="http://schemas.microsoft.com/office/powerpoint/2010/main" val="337633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3BB7-36CA-FE47-A55E-3851CDD996FE}"/>
              </a:ext>
            </a:extLst>
          </p:cNvPr>
          <p:cNvSpPr>
            <a:spLocks noGrp="1"/>
          </p:cNvSpPr>
          <p:nvPr>
            <p:ph type="title"/>
          </p:nvPr>
        </p:nvSpPr>
        <p:spPr/>
        <p:txBody>
          <a:bodyPr/>
          <a:lstStyle/>
          <a:p>
            <a:r>
              <a:rPr lang="en-US" dirty="0"/>
              <a:t>Available Solutions by Tariff Action</a:t>
            </a:r>
          </a:p>
        </p:txBody>
      </p:sp>
      <p:graphicFrame>
        <p:nvGraphicFramePr>
          <p:cNvPr id="7" name="Table 6">
            <a:extLst>
              <a:ext uri="{FF2B5EF4-FFF2-40B4-BE49-F238E27FC236}">
                <a16:creationId xmlns:a16="http://schemas.microsoft.com/office/drawing/2014/main" id="{626B7C34-5419-D082-9592-E8EF787FC636}"/>
              </a:ext>
            </a:extLst>
          </p:cNvPr>
          <p:cNvGraphicFramePr>
            <a:graphicFrameLocks noGrp="1"/>
          </p:cNvGraphicFramePr>
          <p:nvPr/>
        </p:nvGraphicFramePr>
        <p:xfrm>
          <a:off x="343814" y="1425227"/>
          <a:ext cx="10912447" cy="5178105"/>
        </p:xfrm>
        <a:graphic>
          <a:graphicData uri="http://schemas.openxmlformats.org/drawingml/2006/table">
            <a:tbl>
              <a:tblPr bandRow="1">
                <a:tableStyleId>{2D5ABB26-0587-4C30-8999-92F81FD0307C}</a:tableStyleId>
              </a:tblPr>
              <a:tblGrid>
                <a:gridCol w="2683726">
                  <a:extLst>
                    <a:ext uri="{9D8B030D-6E8A-4147-A177-3AD203B41FA5}">
                      <a16:colId xmlns:a16="http://schemas.microsoft.com/office/drawing/2014/main" val="777787117"/>
                    </a:ext>
                  </a:extLst>
                </a:gridCol>
                <a:gridCol w="1186911">
                  <a:extLst>
                    <a:ext uri="{9D8B030D-6E8A-4147-A177-3AD203B41FA5}">
                      <a16:colId xmlns:a16="http://schemas.microsoft.com/office/drawing/2014/main" val="3766135827"/>
                    </a:ext>
                  </a:extLst>
                </a:gridCol>
                <a:gridCol w="1186911">
                  <a:extLst>
                    <a:ext uri="{9D8B030D-6E8A-4147-A177-3AD203B41FA5}">
                      <a16:colId xmlns:a16="http://schemas.microsoft.com/office/drawing/2014/main" val="2237832046"/>
                    </a:ext>
                  </a:extLst>
                </a:gridCol>
                <a:gridCol w="1186911">
                  <a:extLst>
                    <a:ext uri="{9D8B030D-6E8A-4147-A177-3AD203B41FA5}">
                      <a16:colId xmlns:a16="http://schemas.microsoft.com/office/drawing/2014/main" val="1455349648"/>
                    </a:ext>
                  </a:extLst>
                </a:gridCol>
                <a:gridCol w="1186911">
                  <a:extLst>
                    <a:ext uri="{9D8B030D-6E8A-4147-A177-3AD203B41FA5}">
                      <a16:colId xmlns:a16="http://schemas.microsoft.com/office/drawing/2014/main" val="3678113249"/>
                    </a:ext>
                  </a:extLst>
                </a:gridCol>
                <a:gridCol w="1266571">
                  <a:extLst>
                    <a:ext uri="{9D8B030D-6E8A-4147-A177-3AD203B41FA5}">
                      <a16:colId xmlns:a16="http://schemas.microsoft.com/office/drawing/2014/main" val="2999369413"/>
                    </a:ext>
                  </a:extLst>
                </a:gridCol>
                <a:gridCol w="1107253">
                  <a:extLst>
                    <a:ext uri="{9D8B030D-6E8A-4147-A177-3AD203B41FA5}">
                      <a16:colId xmlns:a16="http://schemas.microsoft.com/office/drawing/2014/main" val="2155722936"/>
                    </a:ext>
                  </a:extLst>
                </a:gridCol>
                <a:gridCol w="1107253">
                  <a:extLst>
                    <a:ext uri="{9D8B030D-6E8A-4147-A177-3AD203B41FA5}">
                      <a16:colId xmlns:a16="http://schemas.microsoft.com/office/drawing/2014/main" val="854366294"/>
                    </a:ext>
                  </a:extLst>
                </a:gridCol>
              </a:tblGrid>
              <a:tr h="331581">
                <a:tc>
                  <a:txBody>
                    <a:bodyPr/>
                    <a:lstStyle/>
                    <a:p>
                      <a:pPr marL="0" marR="0" algn="l" fontAlgn="b">
                        <a:lnSpc>
                          <a:spcPct val="100000"/>
                        </a:lnSpc>
                        <a:spcBef>
                          <a:spcPts val="0"/>
                        </a:spcBef>
                        <a:spcAft>
                          <a:spcPts val="100"/>
                        </a:spcAft>
                      </a:pPr>
                      <a:endParaRPr lang="en-US" sz="1600" b="1" i="0" u="none" strike="noStrike" dirty="0">
                        <a:solidFill>
                          <a:srgbClr val="D04A02"/>
                        </a:solidFill>
                        <a:effectLst/>
                        <a:latin typeface="Arial" panose="020B0604020202020204" pitchFamily="34" charset="0"/>
                      </a:endParaRPr>
                    </a:p>
                  </a:txBody>
                  <a:tcPr marL="34287" marR="34287" marT="20573" marB="2057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marL="0" marR="0" algn="ctr" fontAlgn="b">
                        <a:lnSpc>
                          <a:spcPct val="100000"/>
                        </a:lnSpc>
                        <a:spcBef>
                          <a:spcPts val="0"/>
                        </a:spcBef>
                        <a:spcAft>
                          <a:spcPts val="100"/>
                        </a:spcAft>
                      </a:pPr>
                      <a:r>
                        <a:rPr lang="en-US" sz="1600" b="1" u="none" strike="noStrike">
                          <a:solidFill>
                            <a:srgbClr val="D04A02"/>
                          </a:solidFill>
                          <a:effectLst/>
                          <a:latin typeface="Arial"/>
                        </a:rPr>
                        <a:t>Pre-Trump 2025 Duties</a:t>
                      </a:r>
                      <a:endParaRPr lang="en-US" sz="1600" b="1" i="0" u="none" strike="noStrike">
                        <a:solidFill>
                          <a:srgbClr val="D04A02"/>
                        </a:solidFill>
                        <a:effectLst/>
                        <a:latin typeface="Arial" panose="020B0604020202020204" pitchFamily="34" charset="0"/>
                      </a:endParaRPr>
                    </a:p>
                  </a:txBody>
                  <a:tcPr marL="68580" marR="68580" marT="34290" marB="34290" anchor="ctr">
                    <a:lnL>
                      <a:noFill/>
                    </a:lnL>
                    <a:lnB w="12700">
                      <a:solidFill>
                        <a:srgbClr val="D04A02"/>
                      </a:solidFill>
                    </a:lnB>
                    <a:solidFill>
                      <a:schemeClr val="bg1">
                        <a:lumMod val="95000"/>
                      </a:schemeClr>
                    </a:solidFill>
                  </a:tcPr>
                </a:tc>
                <a:tc hMerge="1">
                  <a:txBody>
                    <a:bodyPr/>
                    <a:lstStyle/>
                    <a:p>
                      <a:endParaRPr/>
                    </a:p>
                  </a:txBody>
                  <a:tcPr marL="45716" marR="45716" marT="27430" marB="27430" anchor="ctr">
                    <a:lnB w="12700">
                      <a:solidFill>
                        <a:srgbClr val="D04A02"/>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b">
                        <a:lnSpc>
                          <a:spcPct val="100000"/>
                        </a:lnSpc>
                        <a:spcBef>
                          <a:spcPts val="0"/>
                        </a:spcBef>
                        <a:spcAft>
                          <a:spcPts val="100"/>
                        </a:spcAft>
                      </a:pPr>
                      <a:r>
                        <a:rPr lang="en-US" sz="1600" b="1" u="none" strike="noStrike">
                          <a:solidFill>
                            <a:srgbClr val="D04A02"/>
                          </a:solidFill>
                          <a:effectLst/>
                          <a:latin typeface="Arial"/>
                        </a:rPr>
                        <a:t>Trump 2025</a:t>
                      </a:r>
                      <a:endParaRPr lang="en-US" sz="1600" b="1" i="0" u="none" strike="noStrike">
                        <a:solidFill>
                          <a:srgbClr val="D04A02"/>
                        </a:solidFill>
                        <a:effectLst/>
                        <a:latin typeface="Arial"/>
                      </a:endParaRPr>
                    </a:p>
                  </a:txBody>
                  <a:tcPr marL="34287" marR="34287" marT="20573" marB="20573" anchor="ctr">
                    <a:lnB w="12700">
                      <a:solidFill>
                        <a:srgbClr val="D04A02"/>
                      </a:solidFill>
                    </a:lnB>
                    <a:solidFill>
                      <a:schemeClr val="tx2"/>
                    </a:solidFill>
                  </a:tcPr>
                </a:tc>
                <a:tc hMerge="1">
                  <a:txBody>
                    <a:bodyPr/>
                    <a:lstStyle/>
                    <a:p>
                      <a:pPr marL="0" marR="0" algn="l" fontAlgn="b">
                        <a:lnSpc>
                          <a:spcPct val="100000"/>
                        </a:lnSpc>
                        <a:spcBef>
                          <a:spcPts val="0"/>
                        </a:spcBef>
                        <a:spcAft>
                          <a:spcPts val="100"/>
                        </a:spcAft>
                      </a:pPr>
                      <a:endParaRPr lang="en-US" sz="1100" b="1" i="0" u="none" strike="noStrike">
                        <a:solidFill>
                          <a:srgbClr val="D04A02"/>
                        </a:solidFill>
                        <a:effectLst/>
                        <a:latin typeface="Arial"/>
                      </a:endParaRPr>
                    </a:p>
                  </a:txBody>
                  <a:tcPr marL="34287" marR="34287" marT="20573" marB="20573" anchor="ctr">
                    <a:lnB w="12700" cap="flat" cmpd="sng" algn="ctr">
                      <a:solidFill>
                        <a:srgbClr val="D04A02"/>
                      </a:solidFill>
                      <a:prstDash val="solid"/>
                      <a:round/>
                      <a:headEnd type="none" w="med" len="med"/>
                      <a:tailEnd type="none" w="med" len="med"/>
                    </a:lnB>
                    <a:solidFill>
                      <a:schemeClr val="tx2"/>
                    </a:solidFill>
                  </a:tcPr>
                </a:tc>
                <a:extLst>
                  <a:ext uri="{0D108BD9-81ED-4DB2-BD59-A6C34878D82A}">
                    <a16:rowId xmlns:a16="http://schemas.microsoft.com/office/drawing/2014/main" val="3135802929"/>
                  </a:ext>
                </a:extLst>
              </a:tr>
              <a:tr h="999018">
                <a:tc>
                  <a:txBody>
                    <a:bodyPr/>
                    <a:lstStyle/>
                    <a:p>
                      <a:pPr marL="0" marR="0" algn="l" fontAlgn="b">
                        <a:lnSpc>
                          <a:spcPct val="100000"/>
                        </a:lnSpc>
                        <a:spcBef>
                          <a:spcPts val="0"/>
                        </a:spcBef>
                        <a:spcAft>
                          <a:spcPts val="100"/>
                        </a:spcAft>
                      </a:pPr>
                      <a:r>
                        <a:rPr lang="en-US" sz="1600" b="1" u="none" strike="noStrike">
                          <a:solidFill>
                            <a:schemeClr val="accent1"/>
                          </a:solidFill>
                          <a:effectLst/>
                          <a:latin typeface="Arial"/>
                        </a:rPr>
                        <a:t>Mitigation Strategy</a:t>
                      </a:r>
                      <a:endParaRPr lang="en-US" sz="1600" b="1" i="0" u="none" strike="noStrike">
                        <a:solidFill>
                          <a:schemeClr val="accent1"/>
                        </a:solidFill>
                        <a:effectLst/>
                        <a:latin typeface="Arial"/>
                      </a:endParaRPr>
                    </a:p>
                  </a:txBody>
                  <a:tcPr marL="0" marR="34287" marT="20573" marB="20573"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algn="ctr" fontAlgn="b">
                        <a:lnSpc>
                          <a:spcPct val="100000"/>
                        </a:lnSpc>
                        <a:spcBef>
                          <a:spcPts val="0"/>
                        </a:spcBef>
                        <a:spcAft>
                          <a:spcPts val="100"/>
                        </a:spcAft>
                      </a:pPr>
                      <a:r>
                        <a:rPr lang="en-US" sz="1600" b="1" u="none" strike="noStrike">
                          <a:solidFill>
                            <a:schemeClr val="accent1"/>
                          </a:solidFill>
                          <a:effectLst/>
                          <a:latin typeface="Arial"/>
                        </a:rPr>
                        <a:t>NTR/MFN</a:t>
                      </a:r>
                      <a:endParaRPr lang="en-US" sz="1600" b="1" i="0" u="none" strike="noStrike">
                        <a:solidFill>
                          <a:schemeClr val="accent1"/>
                        </a:solidFill>
                        <a:effectLst/>
                        <a:latin typeface="Arial"/>
                      </a:endParaRP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fontAlgn="b">
                        <a:lnSpc>
                          <a:spcPct val="100000"/>
                        </a:lnSpc>
                        <a:spcBef>
                          <a:spcPts val="0"/>
                        </a:spcBef>
                        <a:spcAft>
                          <a:spcPts val="100"/>
                        </a:spcAft>
                      </a:pPr>
                      <a:r>
                        <a:rPr lang="en-US" sz="1600" b="1" u="none" strike="noStrike">
                          <a:solidFill>
                            <a:schemeClr val="accent1"/>
                          </a:solidFill>
                          <a:effectLst/>
                          <a:latin typeface="Arial"/>
                        </a:rPr>
                        <a:t>China Origin (Sec. 301)</a:t>
                      </a:r>
                      <a:endParaRPr lang="en-US" sz="1600" b="1" i="0" u="none" strike="noStrike">
                        <a:solidFill>
                          <a:schemeClr val="accent1"/>
                        </a:solidFill>
                        <a:effectLst/>
                        <a:latin typeface="Arial"/>
                      </a:endParaRP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fontAlgn="b">
                        <a:lnSpc>
                          <a:spcPct val="100000"/>
                        </a:lnSpc>
                        <a:spcBef>
                          <a:spcPts val="0"/>
                        </a:spcBef>
                        <a:spcAft>
                          <a:spcPts val="100"/>
                        </a:spcAft>
                      </a:pPr>
                      <a:r>
                        <a:rPr lang="en-US" sz="1600" b="1" u="none" strike="noStrike" dirty="0">
                          <a:solidFill>
                            <a:schemeClr val="accent1"/>
                          </a:solidFill>
                          <a:effectLst/>
                          <a:latin typeface="Arial"/>
                        </a:rPr>
                        <a:t>Steel &amp; Aluminum </a:t>
                      </a:r>
                      <a:endParaRPr lang="en-US" sz="1600" dirty="0">
                        <a:solidFill>
                          <a:schemeClr val="accent1"/>
                        </a:solidFill>
                        <a:latin typeface="Arial"/>
                      </a:endParaRPr>
                    </a:p>
                    <a:p>
                      <a:pPr marL="0" marR="0" lvl="0" algn="ctr">
                        <a:lnSpc>
                          <a:spcPct val="100000"/>
                        </a:lnSpc>
                        <a:spcBef>
                          <a:spcPts val="0"/>
                        </a:spcBef>
                        <a:spcAft>
                          <a:spcPts val="100"/>
                        </a:spcAft>
                        <a:buNone/>
                      </a:pPr>
                      <a:r>
                        <a:rPr lang="en-US" sz="1600" b="1" u="none" strike="noStrike" dirty="0">
                          <a:solidFill>
                            <a:schemeClr val="accent1"/>
                          </a:solidFill>
                          <a:effectLst/>
                          <a:latin typeface="Arial"/>
                        </a:rPr>
                        <a:t>(Sec. 232)</a:t>
                      </a:r>
                      <a:endParaRPr lang="en-US" sz="1600" b="1" i="0" u="none" strike="noStrike" dirty="0">
                        <a:solidFill>
                          <a:schemeClr val="accent1"/>
                        </a:solidFill>
                        <a:effectLst/>
                        <a:latin typeface="Arial"/>
                      </a:endParaRP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fontAlgn="b">
                        <a:lnSpc>
                          <a:spcPct val="100000"/>
                        </a:lnSpc>
                        <a:spcBef>
                          <a:spcPts val="0"/>
                        </a:spcBef>
                        <a:spcAft>
                          <a:spcPts val="100"/>
                        </a:spcAft>
                      </a:pPr>
                      <a:r>
                        <a:rPr lang="en-US" sz="1600" b="1" u="none" strike="noStrike">
                          <a:solidFill>
                            <a:schemeClr val="accent1"/>
                          </a:solidFill>
                          <a:effectLst/>
                          <a:latin typeface="Arial"/>
                        </a:rPr>
                        <a:t>Solar Panels &amp; Washing Machines (Sec. 201)</a:t>
                      </a:r>
                      <a:endParaRPr lang="en-US" sz="1600" b="1" i="0" u="none" strike="noStrike">
                        <a:solidFill>
                          <a:schemeClr val="accent1"/>
                        </a:solidFill>
                        <a:effectLst/>
                        <a:latin typeface="Arial"/>
                      </a:endParaRP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algn="ctr">
                        <a:lnSpc>
                          <a:spcPct val="100000"/>
                        </a:lnSpc>
                        <a:spcBef>
                          <a:spcPts val="0"/>
                        </a:spcBef>
                        <a:spcAft>
                          <a:spcPts val="100"/>
                        </a:spcAft>
                        <a:buNone/>
                      </a:pPr>
                      <a:r>
                        <a:rPr lang="en-US" sz="1600" b="1" u="none" strike="noStrike" dirty="0">
                          <a:solidFill>
                            <a:schemeClr val="accent1"/>
                          </a:solidFill>
                          <a:effectLst/>
                          <a:latin typeface="Arial"/>
                        </a:rPr>
                        <a:t>ADD</a:t>
                      </a:r>
                    </a:p>
                    <a:p>
                      <a:pPr marL="0" marR="0" lvl="0" algn="ctr">
                        <a:lnSpc>
                          <a:spcPct val="100000"/>
                        </a:lnSpc>
                        <a:spcBef>
                          <a:spcPts val="0"/>
                        </a:spcBef>
                        <a:spcAft>
                          <a:spcPts val="100"/>
                        </a:spcAft>
                        <a:buNone/>
                      </a:pPr>
                      <a:r>
                        <a:rPr lang="en-US" sz="1600" b="1" u="none" strike="noStrike" dirty="0">
                          <a:solidFill>
                            <a:schemeClr val="accent1"/>
                          </a:solidFill>
                          <a:effectLst/>
                          <a:latin typeface="Arial"/>
                        </a:rPr>
                        <a:t>&amp; CVD</a:t>
                      </a: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fontAlgn="b">
                        <a:lnSpc>
                          <a:spcPct val="100000"/>
                        </a:lnSpc>
                        <a:spcBef>
                          <a:spcPts val="0"/>
                        </a:spcBef>
                        <a:spcAft>
                          <a:spcPts val="100"/>
                        </a:spcAft>
                      </a:pPr>
                      <a:r>
                        <a:rPr lang="en-US" sz="1600" b="1" u="none" strike="noStrike">
                          <a:solidFill>
                            <a:schemeClr val="accent1"/>
                          </a:solidFill>
                          <a:effectLst/>
                          <a:latin typeface="Arial"/>
                        </a:rPr>
                        <a:t>IEEPA</a:t>
                      </a:r>
                      <a:endParaRPr lang="en-US" sz="1600" b="1" i="0" u="none" strike="noStrike">
                        <a:solidFill>
                          <a:schemeClr val="accent1"/>
                        </a:solidFill>
                        <a:effectLst/>
                        <a:latin typeface="Arial"/>
                      </a:endParaRPr>
                    </a:p>
                  </a:txBody>
                  <a:tcPr marL="34287" marR="34287" marT="20573" marB="20573" anchor="b">
                    <a:lnT w="12700">
                      <a:solidFill>
                        <a:srgbClr val="D04A02"/>
                      </a:solidFill>
                    </a:lnT>
                    <a:lnB w="12700" cap="flat" cmpd="sng" algn="ctr">
                      <a:solidFill>
                        <a:schemeClr val="accent1"/>
                      </a:solidFill>
                      <a:prstDash val="solid"/>
                      <a:round/>
                      <a:headEnd type="none" w="med" len="med"/>
                      <a:tailEnd type="none" w="med" len="med"/>
                    </a:lnB>
                    <a:solidFill>
                      <a:schemeClr val="tx2"/>
                    </a:solidFill>
                  </a:tcPr>
                </a:tc>
                <a:tc>
                  <a:txBody>
                    <a:bodyPr/>
                    <a:lstStyle/>
                    <a:p>
                      <a:pPr marL="0" marR="0" algn="ctr" fontAlgn="b">
                        <a:lnSpc>
                          <a:spcPct val="100000"/>
                        </a:lnSpc>
                        <a:spcBef>
                          <a:spcPts val="0"/>
                        </a:spcBef>
                        <a:spcAft>
                          <a:spcPts val="100"/>
                        </a:spcAft>
                      </a:pPr>
                      <a:r>
                        <a:rPr lang="en-US" sz="1600" b="1" u="none" strike="noStrike" dirty="0">
                          <a:solidFill>
                            <a:schemeClr val="accent1"/>
                          </a:solidFill>
                          <a:effectLst/>
                          <a:latin typeface="+mn-lt"/>
                        </a:rPr>
                        <a:t>Auto</a:t>
                      </a:r>
                      <a:endParaRPr lang="en-US" sz="1600" dirty="0">
                        <a:solidFill>
                          <a:schemeClr val="accent1"/>
                        </a:solidFill>
                        <a:latin typeface="+mn-lt"/>
                      </a:endParaRPr>
                    </a:p>
                    <a:p>
                      <a:pPr marL="0" marR="0" lvl="0" algn="ctr">
                        <a:lnSpc>
                          <a:spcPct val="100000"/>
                        </a:lnSpc>
                        <a:spcBef>
                          <a:spcPts val="0"/>
                        </a:spcBef>
                        <a:spcAft>
                          <a:spcPts val="100"/>
                        </a:spcAft>
                        <a:buNone/>
                      </a:pPr>
                      <a:r>
                        <a:rPr lang="en-US" sz="1600" b="1" u="none" strike="noStrike" dirty="0">
                          <a:solidFill>
                            <a:schemeClr val="accent1"/>
                          </a:solidFill>
                          <a:effectLst/>
                          <a:latin typeface="+mn-lt"/>
                        </a:rPr>
                        <a:t>(Sec. 232)</a:t>
                      </a:r>
                      <a:endParaRPr lang="en-US" sz="1600" b="1" i="0" u="none" strike="noStrike" dirty="0">
                        <a:solidFill>
                          <a:schemeClr val="accent1"/>
                        </a:solidFill>
                        <a:effectLst/>
                        <a:latin typeface="+mn-lt"/>
                      </a:endParaRPr>
                    </a:p>
                  </a:txBody>
                  <a:tcPr marL="34287" marR="34287" marT="20573" marB="20573" anchor="b">
                    <a:lnT w="12700" cap="flat" cmpd="sng" algn="ctr">
                      <a:solidFill>
                        <a:srgbClr val="D04A0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4056633125"/>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Duty drawback</a:t>
                      </a:r>
                      <a:endParaRPr lang="en-US" sz="1600" b="1" i="0" u="none" strike="noStrike">
                        <a:solidFill>
                          <a:srgbClr val="000000"/>
                        </a:solidFill>
                        <a:effectLst/>
                        <a:latin typeface="Arial"/>
                      </a:endParaRPr>
                    </a:p>
                  </a:txBody>
                  <a:tcPr marL="0"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cap="flat" cmpd="sng" algn="ctr">
                      <a:solidFill>
                        <a:schemeClr val="accent1"/>
                      </a:solidFill>
                      <a:prstDash val="solid"/>
                      <a:round/>
                      <a:headEnd type="none" w="med" len="med"/>
                      <a:tailEnd type="none" w="med" len="med"/>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dirty="0">
                        <a:solidFill>
                          <a:srgbClr val="000000"/>
                        </a:solidFill>
                        <a:effectLst/>
                        <a:latin typeface="Arial" panose="020B0604020202020204" pitchFamily="34" charset="0"/>
                      </a:endParaRPr>
                    </a:p>
                  </a:txBody>
                  <a:tcPr marL="34287" marR="34287" marT="20573" marB="20573">
                    <a:lnT w="12700" cap="flat" cmpd="sng" algn="ctr">
                      <a:solidFill>
                        <a:schemeClr val="accent1"/>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687136914"/>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Tariff exclusions</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endParaRPr lang="en-US" sz="1600" b="0" i="0" u="none" strike="noStrike">
                        <a:solidFill>
                          <a:srgbClr val="000000"/>
                        </a:solidFill>
                        <a:effectLst/>
                        <a:latin typeface="Arial"/>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dirty="0">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r>
                        <a:rPr lang="en-US" sz="1100" b="0" i="0" u="none" strike="noStrike" dirty="0">
                          <a:solidFill>
                            <a:srgbClr val="000000"/>
                          </a:solidFill>
                          <a:effectLst/>
                          <a:latin typeface="Arial"/>
                        </a:rPr>
                        <a:t>[none]</a:t>
                      </a:r>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94516262"/>
                  </a:ext>
                </a:extLst>
              </a:tr>
              <a:tr h="528387">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Foreign trade zone duty deferral</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latin typeface="Arial"/>
                        </a:rPr>
                        <a:t>✔</a:t>
                      </a:r>
                      <a:endParaRPr lang="en-US" sz="28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100"/>
                        </a:spcAft>
                        <a:buClr>
                          <a:srgbClr val="000000"/>
                        </a:buClr>
                        <a:buSzTx/>
                        <a:buFont typeface="Arial"/>
                        <a:buNone/>
                        <a:tabLst/>
                        <a:defRPr/>
                      </a:pPr>
                      <a:r>
                        <a:rPr lang="en-US" sz="1100" b="0" i="0" u="none" strike="noStrike" noProof="0" dirty="0">
                          <a:solidFill>
                            <a:srgbClr val="202122"/>
                          </a:solidFill>
                          <a:effectLst/>
                        </a:rPr>
                        <a:t>✔</a:t>
                      </a:r>
                      <a:endParaRPr lang="en-US" sz="1100" dirty="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7622490"/>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First sale valuation</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r>
                        <a:rPr lang="en-US" sz="1600" b="0" u="none" strike="noStrike" noProof="0">
                          <a:solidFill>
                            <a:srgbClr val="000000"/>
                          </a:solidFill>
                          <a:effectLst/>
                          <a:latin typeface="Arial"/>
                        </a:rPr>
                        <a:t>?</a:t>
                      </a:r>
                      <a:endParaRPr lang="en-US" sz="1600" b="0" i="0" u="none" strike="noStrike" noProof="0">
                        <a:solidFill>
                          <a:srgbClr val="000000"/>
                        </a:solidFill>
                        <a:effectLst/>
                        <a:latin typeface="Arial"/>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100"/>
                        </a:spcAft>
                        <a:buClr>
                          <a:srgbClr val="000000"/>
                        </a:buClr>
                        <a:buSzTx/>
                        <a:buFont typeface="Arial"/>
                        <a:buNone/>
                        <a:tabLst/>
                        <a:defRPr/>
                      </a:pPr>
                      <a:r>
                        <a:rPr lang="en-US" sz="1100" b="0" i="0" u="none" strike="noStrike" noProof="0" dirty="0">
                          <a:solidFill>
                            <a:srgbClr val="202122"/>
                          </a:solidFill>
                          <a:effectLst/>
                        </a:rPr>
                        <a:t>✔</a:t>
                      </a:r>
                      <a:endParaRPr lang="en-US" sz="1100" dirty="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192955650"/>
                  </a:ext>
                </a:extLst>
              </a:tr>
              <a:tr h="302228">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Alternative valuation</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r>
                        <a:rPr lang="en-US" sz="1600" b="0" u="none" strike="noStrike">
                          <a:solidFill>
                            <a:srgbClr val="000000"/>
                          </a:solidFill>
                          <a:effectLst/>
                          <a:latin typeface="Arial"/>
                        </a:rPr>
                        <a:t>?</a:t>
                      </a:r>
                      <a:endParaRPr lang="en-US" sz="1600" b="0" i="0" u="none" strike="noStrike">
                        <a:solidFill>
                          <a:srgbClr val="000000"/>
                        </a:solidFill>
                        <a:effectLst/>
                        <a:latin typeface="Arial"/>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100"/>
                        </a:spcAft>
                        <a:buClr>
                          <a:srgbClr val="000000"/>
                        </a:buClr>
                        <a:buSzTx/>
                        <a:buFont typeface="Arial"/>
                        <a:buNone/>
                        <a:tabLst/>
                        <a:defRPr/>
                      </a:pPr>
                      <a:r>
                        <a:rPr lang="en-US" sz="1100" b="0" i="0" u="none" strike="noStrike" noProof="0">
                          <a:solidFill>
                            <a:srgbClr val="202122"/>
                          </a:solidFill>
                          <a:effectLst/>
                        </a:rPr>
                        <a:t>✔</a:t>
                      </a:r>
                      <a:endParaRPr lang="en-US" sz="11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6144454"/>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Origin shifting</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b="0" u="none" strike="noStrike">
                        <a:solidFill>
                          <a:srgbClr val="000000"/>
                        </a:solidFill>
                        <a:effectLst/>
                        <a:latin typeface="Arial"/>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endParaRPr lang="en-US" sz="16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60718532"/>
                  </a:ext>
                </a:extLst>
              </a:tr>
              <a:tr h="442818">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FTA / Origin Compliance</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latin typeface="Arial"/>
                        </a:rPr>
                        <a:t>✔</a:t>
                      </a:r>
                      <a:endParaRPr lang="en-US" sz="28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endParaRPr lang="en-US" sz="2800" dirty="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002128188"/>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Tariff classification analysis</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latin typeface="Arial"/>
                        </a:rPr>
                        <a:t>✔</a:t>
                      </a:r>
                      <a:endParaRPr lang="en-US" sz="2800"/>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77599644"/>
                  </a:ext>
                </a:extLst>
              </a:tr>
              <a:tr h="293072">
                <a:tc>
                  <a:txBody>
                    <a:bodyPr/>
                    <a:lstStyle/>
                    <a:p>
                      <a:pPr marL="0" marR="0" algn="l" fontAlgn="b">
                        <a:lnSpc>
                          <a:spcPct val="100000"/>
                        </a:lnSpc>
                        <a:spcBef>
                          <a:spcPts val="0"/>
                        </a:spcBef>
                        <a:spcAft>
                          <a:spcPts val="100"/>
                        </a:spcAft>
                      </a:pPr>
                      <a:r>
                        <a:rPr lang="en-US" sz="1600" b="1" u="none" strike="noStrike">
                          <a:solidFill>
                            <a:srgbClr val="000000"/>
                          </a:solidFill>
                          <a:effectLst/>
                          <a:latin typeface="Arial"/>
                        </a:rPr>
                        <a:t>Tariff rate quotas</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latin typeface="Arial"/>
                        </a:rPr>
                        <a:t>✔</a:t>
                      </a:r>
                      <a:endParaRPr lang="en-US" sz="2800"/>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algn="ctr" fontAlgn="b">
                        <a:lnSpc>
                          <a:spcPct val="100000"/>
                        </a:lnSpc>
                        <a:spcBef>
                          <a:spcPts val="0"/>
                        </a:spcBef>
                        <a:spcAft>
                          <a:spcPts val="100"/>
                        </a:spcAft>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EDEDE"/>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dirty="0">
                          <a:solidFill>
                            <a:srgbClr val="000000"/>
                          </a:solidFill>
                          <a:effectLst/>
                          <a:latin typeface="Arial"/>
                        </a:rPr>
                        <a:t>[none]</a:t>
                      </a:r>
                    </a:p>
                  </a:txBody>
                  <a:tcPr marL="34287" marR="34287" marT="20573" marB="20573">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883253301"/>
                  </a:ext>
                </a:extLst>
              </a:tr>
              <a:tr h="293072">
                <a:tc>
                  <a:txBody>
                    <a:bodyPr/>
                    <a:lstStyle/>
                    <a:p>
                      <a:pPr marL="0" marR="0" lvl="0" algn="l">
                        <a:lnSpc>
                          <a:spcPct val="100000"/>
                        </a:lnSpc>
                        <a:spcBef>
                          <a:spcPts val="0"/>
                        </a:spcBef>
                        <a:spcAft>
                          <a:spcPts val="100"/>
                        </a:spcAft>
                        <a:buNone/>
                      </a:pPr>
                      <a:r>
                        <a:rPr lang="en-US" sz="1600" b="1" u="none" strike="noStrike">
                          <a:solidFill>
                            <a:srgbClr val="000000"/>
                          </a:solidFill>
                          <a:effectLst/>
                          <a:latin typeface="Arial"/>
                        </a:rPr>
                        <a:t>De </a:t>
                      </a:r>
                      <a:r>
                        <a:rPr lang="en-US" sz="1600" b="1" i="0" u="none" strike="noStrike">
                          <a:solidFill>
                            <a:schemeClr val="tx1"/>
                          </a:solidFill>
                          <a:effectLst/>
                          <a:latin typeface="Arial"/>
                        </a:rPr>
                        <a:t>minimis</a:t>
                      </a:r>
                      <a:r>
                        <a:rPr lang="en-US" sz="1600" b="1" u="none" strike="noStrike">
                          <a:solidFill>
                            <a:srgbClr val="000000"/>
                          </a:solidFill>
                          <a:effectLst/>
                          <a:latin typeface="Arial"/>
                        </a:rPr>
                        <a:t> entries</a:t>
                      </a:r>
                      <a:endParaRPr lang="en-US" sz="1600" b="1" i="0" u="none" strike="noStrike">
                        <a:solidFill>
                          <a:srgbClr val="000000"/>
                        </a:solidFill>
                        <a:effectLst/>
                        <a:latin typeface="Arial"/>
                      </a:endParaRPr>
                    </a:p>
                  </a:txBody>
                  <a:tcPr marL="0"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latin typeface="Arial"/>
                        </a:rPr>
                        <a:t>✔</a:t>
                      </a:r>
                      <a:endParaRPr lang="en-US" sz="2800"/>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r>
                        <a:rPr lang="en-US" sz="1100" b="0" i="0" u="none" strike="noStrike" noProof="0">
                          <a:solidFill>
                            <a:srgbClr val="202122"/>
                          </a:solidFill>
                          <a:effectLst/>
                        </a:rPr>
                        <a:t>✔</a:t>
                      </a:r>
                      <a:endParaRPr lang="en-US" sz="1600"/>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endParaRPr lang="en-US" sz="1600" b="0" i="0" u="none" strike="noStrike">
                        <a:solidFill>
                          <a:srgbClr val="000000"/>
                        </a:solidFill>
                        <a:effectLst/>
                        <a:latin typeface="Arial" panose="020B0604020202020204" pitchFamily="34" charset="0"/>
                      </a:endParaRPr>
                    </a:p>
                  </a:txBody>
                  <a:tcPr marL="34287" marR="34287" marT="20573" marB="20573">
                    <a:lnT w="12700">
                      <a:solidFill>
                        <a:srgbClr val="DEDEDE"/>
                      </a:solidFill>
                    </a:lnT>
                    <a:lnB w="12700">
                      <a:solidFill>
                        <a:srgbClr val="D04A02"/>
                      </a:solidFill>
                    </a:lnB>
                    <a:solidFill>
                      <a:srgbClr val="FFFFFF"/>
                    </a:solidFill>
                  </a:tcPr>
                </a:tc>
                <a:tc>
                  <a:txBody>
                    <a:bodyPr/>
                    <a:lstStyle/>
                    <a:p>
                      <a:pPr marL="0" marR="0" lvl="0" algn="ctr">
                        <a:lnSpc>
                          <a:spcPct val="100000"/>
                        </a:lnSpc>
                        <a:spcBef>
                          <a:spcPts val="0"/>
                        </a:spcBef>
                        <a:spcAft>
                          <a:spcPts val="100"/>
                        </a:spcAft>
                        <a:buNone/>
                      </a:pPr>
                      <a:endParaRPr lang="en-US" sz="1600" b="0" i="0" u="none" strike="noStrike" dirty="0">
                        <a:solidFill>
                          <a:srgbClr val="000000"/>
                        </a:solidFill>
                        <a:effectLst/>
                        <a:latin typeface="Arial" panose="020B0604020202020204" pitchFamily="34" charset="0"/>
                      </a:endParaRPr>
                    </a:p>
                  </a:txBody>
                  <a:tcPr marL="34287" marR="34287" marT="20573" marB="20573">
                    <a:lnT w="12700" cap="flat" cmpd="sng" algn="ctr">
                      <a:solidFill>
                        <a:srgbClr val="DEDEDE"/>
                      </a:solidFill>
                      <a:prstDash val="solid"/>
                      <a:round/>
                      <a:headEnd type="none" w="med" len="med"/>
                      <a:tailEnd type="none" w="med" len="med"/>
                    </a:lnT>
                    <a:lnB w="12700">
                      <a:solidFill>
                        <a:srgbClr val="D04A02"/>
                      </a:solidFill>
                    </a:lnB>
                    <a:solidFill>
                      <a:srgbClr val="FFFFFF"/>
                    </a:solidFill>
                  </a:tcPr>
                </a:tc>
                <a:extLst>
                  <a:ext uri="{0D108BD9-81ED-4DB2-BD59-A6C34878D82A}">
                    <a16:rowId xmlns:a16="http://schemas.microsoft.com/office/drawing/2014/main" val="3136069598"/>
                  </a:ext>
                </a:extLst>
              </a:tr>
            </a:tbl>
          </a:graphicData>
        </a:graphic>
      </p:graphicFrame>
    </p:spTree>
    <p:extLst>
      <p:ext uri="{BB962C8B-B14F-4D97-AF65-F5344CB8AC3E}">
        <p14:creationId xmlns:p14="http://schemas.microsoft.com/office/powerpoint/2010/main" val="353200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Competing Rationales for Tariffs</a:t>
            </a:r>
          </a:p>
        </p:txBody>
      </p:sp>
      <p:sp>
        <p:nvSpPr>
          <p:cNvPr id="3" name="Content Placeholder 2"/>
          <p:cNvSpPr>
            <a:spLocks noGrp="1"/>
          </p:cNvSpPr>
          <p:nvPr>
            <p:ph idx="1"/>
          </p:nvPr>
        </p:nvSpPr>
        <p:spPr/>
        <p:txBody>
          <a:bodyPr/>
          <a:lstStyle/>
          <a:p>
            <a:pPr marL="514350" indent="-514350">
              <a:buAutoNum type="arabicPeriod"/>
            </a:pPr>
            <a:r>
              <a:rPr lang="en-US" dirty="0"/>
              <a:t>Raise revenue</a:t>
            </a:r>
          </a:p>
          <a:p>
            <a:pPr marL="514350" indent="-514350">
              <a:buAutoNum type="arabicPeriod"/>
            </a:pPr>
            <a:r>
              <a:rPr lang="en-US" dirty="0"/>
              <a:t>Create leverage</a:t>
            </a:r>
          </a:p>
          <a:p>
            <a:pPr marL="514350" indent="-514350">
              <a:buAutoNum type="arabicPeriod"/>
            </a:pPr>
            <a:r>
              <a:rPr lang="en-US" dirty="0"/>
              <a:t>Reduce the trade deficit</a:t>
            </a:r>
          </a:p>
          <a:p>
            <a:pPr marL="514350" indent="-514350">
              <a:buAutoNum type="arabicPeriod"/>
            </a:pPr>
            <a:r>
              <a:rPr lang="en-US" dirty="0"/>
              <a:t>Force the reshoring of manufacturing </a:t>
            </a:r>
          </a:p>
          <a:p>
            <a:pPr marL="514350" indent="-514350">
              <a:buAutoNum type="arabicPeriod"/>
            </a:pPr>
            <a:endParaRPr lang="en-US" dirty="0"/>
          </a:p>
        </p:txBody>
      </p:sp>
    </p:spTree>
    <p:extLst>
      <p:ext uri="{BB962C8B-B14F-4D97-AF65-F5344CB8AC3E}">
        <p14:creationId xmlns:p14="http://schemas.microsoft.com/office/powerpoint/2010/main" val="343104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0EDA2-99C5-4B86-B309-0AEEF7142229}"/>
              </a:ext>
            </a:extLst>
          </p:cNvPr>
          <p:cNvPicPr>
            <a:picLocks noChangeAspect="1"/>
          </p:cNvPicPr>
          <p:nvPr/>
        </p:nvPicPr>
        <p:blipFill>
          <a:blip r:embed="rId2"/>
          <a:stretch>
            <a:fillRect/>
          </a:stretch>
        </p:blipFill>
        <p:spPr>
          <a:xfrm>
            <a:off x="1424539" y="221236"/>
            <a:ext cx="9665107" cy="6636764"/>
          </a:xfrm>
          <a:prstGeom prst="rect">
            <a:avLst/>
          </a:prstGeom>
        </p:spPr>
      </p:pic>
    </p:spTree>
    <p:extLst>
      <p:ext uri="{BB962C8B-B14F-4D97-AF65-F5344CB8AC3E}">
        <p14:creationId xmlns:p14="http://schemas.microsoft.com/office/powerpoint/2010/main" val="175690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C2865-9DBD-462B-81CC-7DFEABE24AF0}"/>
              </a:ext>
            </a:extLst>
          </p:cNvPr>
          <p:cNvSpPr>
            <a:spLocks noGrp="1"/>
          </p:cNvSpPr>
          <p:nvPr>
            <p:ph idx="1"/>
          </p:nvPr>
        </p:nvSpPr>
        <p:spPr>
          <a:xfrm>
            <a:off x="308658" y="1392078"/>
            <a:ext cx="11574683" cy="5033921"/>
          </a:xfrm>
        </p:spPr>
        <p:txBody>
          <a:bodyPr>
            <a:normAutofit lnSpcReduction="10000"/>
          </a:bodyPr>
          <a:lstStyle/>
          <a:p>
            <a:pPr marL="152396" indent="0">
              <a:buNone/>
              <a:tabLst>
                <a:tab pos="2455863" algn="l"/>
                <a:tab pos="10623550" algn="r"/>
              </a:tabLst>
            </a:pPr>
            <a:r>
              <a:rPr lang="en-US">
                <a:latin typeface="+mj-lt"/>
              </a:rPr>
              <a:t>Moderator: 	</a:t>
            </a:r>
            <a:r>
              <a:rPr lang="en-US" b="1">
                <a:latin typeface="+mj-lt"/>
              </a:rPr>
              <a:t>Dhammika Dharmapala: </a:t>
            </a:r>
            <a:r>
              <a:rPr lang="en-US">
                <a:latin typeface="+mj-lt"/>
              </a:rPr>
              <a:t>UC-Berkeley</a:t>
            </a:r>
          </a:p>
          <a:p>
            <a:pPr marL="152396" indent="0">
              <a:buNone/>
              <a:tabLst>
                <a:tab pos="2455863" algn="l"/>
                <a:tab pos="10623550" algn="r"/>
              </a:tabLst>
            </a:pPr>
            <a:endParaRPr lang="en-US">
              <a:latin typeface="+mj-lt"/>
            </a:endParaRPr>
          </a:p>
          <a:p>
            <a:pPr marL="152396" indent="0">
              <a:buNone/>
              <a:tabLst>
                <a:tab pos="2455863" algn="l"/>
                <a:tab pos="10623550" algn="r"/>
              </a:tabLst>
            </a:pPr>
            <a:r>
              <a:rPr lang="en-US">
                <a:latin typeface="+mj-lt"/>
              </a:rPr>
              <a:t>Panelists:	</a:t>
            </a:r>
            <a:r>
              <a:rPr lang="en-US" b="1">
                <a:latin typeface="+mj-lt"/>
              </a:rPr>
              <a:t>Alan Auerbach: </a:t>
            </a:r>
            <a:r>
              <a:rPr lang="en-US">
                <a:latin typeface="+mj-lt"/>
              </a:rPr>
              <a:t>UC-Berkeley</a:t>
            </a:r>
          </a:p>
          <a:p>
            <a:pPr marL="152396" indent="0">
              <a:buNone/>
              <a:tabLst>
                <a:tab pos="2455863" algn="l"/>
                <a:tab pos="10623550" algn="r"/>
              </a:tabLst>
            </a:pPr>
            <a:r>
              <a:rPr lang="en-US">
                <a:latin typeface="+mj-lt"/>
              </a:rPr>
              <a:t>	</a:t>
            </a:r>
            <a:r>
              <a:rPr lang="en-US" sz="2400" i="1">
                <a:latin typeface="+mj-lt"/>
              </a:rPr>
              <a:t>The economic consequences of tariffs &amp; other </a:t>
            </a:r>
          </a:p>
          <a:p>
            <a:pPr marL="152396" indent="0">
              <a:buNone/>
              <a:tabLst>
                <a:tab pos="2455863" algn="l"/>
                <a:tab pos="10623550" algn="r"/>
              </a:tabLst>
            </a:pPr>
            <a:r>
              <a:rPr lang="en-US" sz="2400" i="1">
                <a:latin typeface="+mj-lt"/>
              </a:rPr>
              <a:t>	destination-based taxes</a:t>
            </a:r>
          </a:p>
          <a:p>
            <a:pPr marL="152396" indent="0">
              <a:buNone/>
              <a:tabLst>
                <a:tab pos="2455863" algn="l"/>
                <a:tab pos="10623550" algn="r"/>
              </a:tabLst>
            </a:pPr>
            <a:endParaRPr lang="en-US" sz="2400" i="1">
              <a:latin typeface="+mj-lt"/>
            </a:endParaRPr>
          </a:p>
          <a:p>
            <a:pPr marL="152396" indent="0">
              <a:buNone/>
              <a:tabLst>
                <a:tab pos="2455863" algn="l"/>
                <a:tab pos="10623550" algn="r"/>
              </a:tabLst>
            </a:pPr>
            <a:r>
              <a:rPr lang="en-US">
                <a:latin typeface="+mj-lt"/>
              </a:rPr>
              <a:t>	</a:t>
            </a:r>
            <a:r>
              <a:rPr lang="en-US" b="1">
                <a:latin typeface="+mj-lt"/>
              </a:rPr>
              <a:t>Dan Winnick: </a:t>
            </a:r>
            <a:r>
              <a:rPr lang="en-US">
                <a:latin typeface="+mj-lt"/>
              </a:rPr>
              <a:t>KPMG</a:t>
            </a:r>
          </a:p>
          <a:p>
            <a:pPr marL="152396" indent="0">
              <a:buNone/>
              <a:tabLst>
                <a:tab pos="2455863" algn="l"/>
                <a:tab pos="10623550" algn="r"/>
              </a:tabLst>
            </a:pPr>
            <a:r>
              <a:rPr lang="en-US">
                <a:latin typeface="+mj-lt"/>
              </a:rPr>
              <a:t>	</a:t>
            </a:r>
            <a:r>
              <a:rPr lang="en-US" sz="2400" i="1">
                <a:latin typeface="+mj-lt"/>
              </a:rPr>
              <a:t>Digital services taxes &amp; retaliatory tariffs</a:t>
            </a:r>
          </a:p>
          <a:p>
            <a:pPr marL="152396" indent="0">
              <a:buNone/>
              <a:tabLst>
                <a:tab pos="2455863" algn="l"/>
                <a:tab pos="10623550" algn="r"/>
              </a:tabLst>
            </a:pPr>
            <a:endParaRPr lang="en-US" sz="2400">
              <a:latin typeface="+mj-lt"/>
            </a:endParaRPr>
          </a:p>
          <a:p>
            <a:pPr marL="152396" indent="0">
              <a:buNone/>
              <a:tabLst>
                <a:tab pos="2455863" algn="l"/>
                <a:tab pos="10623550" algn="r"/>
              </a:tabLst>
            </a:pPr>
            <a:r>
              <a:rPr lang="en-US">
                <a:latin typeface="+mj-lt"/>
              </a:rPr>
              <a:t>	</a:t>
            </a:r>
            <a:r>
              <a:rPr lang="en-US" b="1">
                <a:latin typeface="+mj-lt"/>
              </a:rPr>
              <a:t>Paul Oosterhuis: </a:t>
            </a:r>
            <a:r>
              <a:rPr lang="en-US">
                <a:latin typeface="+mj-lt"/>
              </a:rPr>
              <a:t>Skadden and Columbia Law School</a:t>
            </a:r>
          </a:p>
          <a:p>
            <a:pPr marL="152396" indent="0">
              <a:buNone/>
              <a:tabLst>
                <a:tab pos="2455863" algn="l"/>
                <a:tab pos="10623550" algn="r"/>
              </a:tabLst>
            </a:pPr>
            <a:r>
              <a:rPr lang="en-US">
                <a:latin typeface="+mj-lt"/>
              </a:rPr>
              <a:t>	</a:t>
            </a:r>
            <a:r>
              <a:rPr lang="en-US" sz="2400" i="1">
                <a:latin typeface="+mj-lt"/>
              </a:rPr>
              <a:t>Taxing cross-boarder services &amp; the new UN Model 	Treaty Article</a:t>
            </a:r>
            <a:endParaRPr lang="en-US" sz="2400">
              <a:latin typeface="+mj-lt"/>
            </a:endParaRPr>
          </a:p>
          <a:p>
            <a:pPr marL="152396" indent="0">
              <a:buNone/>
              <a:tabLst>
                <a:tab pos="2455863" algn="l"/>
                <a:tab pos="10623550" algn="r"/>
              </a:tabLst>
            </a:pPr>
            <a:r>
              <a:rPr lang="en-US">
                <a:latin typeface="+mj-lt"/>
              </a:rPr>
              <a:t>	</a:t>
            </a:r>
          </a:p>
        </p:txBody>
      </p:sp>
      <p:sp>
        <p:nvSpPr>
          <p:cNvPr id="2" name="Title 1">
            <a:extLst>
              <a:ext uri="{FF2B5EF4-FFF2-40B4-BE49-F238E27FC236}">
                <a16:creationId xmlns:a16="http://schemas.microsoft.com/office/drawing/2014/main" id="{CF956393-CAC4-4AC3-A9B9-F59C30F1BC17}"/>
              </a:ext>
            </a:extLst>
          </p:cNvPr>
          <p:cNvSpPr>
            <a:spLocks noGrp="1"/>
          </p:cNvSpPr>
          <p:nvPr>
            <p:ph type="title"/>
          </p:nvPr>
        </p:nvSpPr>
        <p:spPr>
          <a:xfrm>
            <a:off x="442913" y="432000"/>
            <a:ext cx="11306175" cy="1387275"/>
          </a:xfrm>
        </p:spPr>
        <p:txBody>
          <a:bodyPr anchor="t">
            <a:normAutofit/>
          </a:bodyPr>
          <a:lstStyle/>
          <a:p>
            <a:r>
              <a:rPr lang="en-US" b="1" i="1"/>
              <a:t>Supplements and Alternative to Tariffs</a:t>
            </a:r>
          </a:p>
        </p:txBody>
      </p:sp>
    </p:spTree>
    <p:extLst>
      <p:ext uri="{BB962C8B-B14F-4D97-AF65-F5344CB8AC3E}">
        <p14:creationId xmlns:p14="http://schemas.microsoft.com/office/powerpoint/2010/main" val="139033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878304" y="1536633"/>
            <a:ext cx="10898095" cy="4555200"/>
          </a:xfrm>
          <a:prstGeom prst="rect">
            <a:avLst/>
          </a:prstGeom>
        </p:spPr>
        <p:txBody>
          <a:bodyPr spcFirstLastPara="1" vert="horz" wrap="square" lIns="121900" tIns="121900" rIns="121900" bIns="121900" rtlCol="0" anchor="t" anchorCtr="0">
            <a:noAutofit/>
          </a:bodyPr>
          <a:lstStyle/>
          <a:p>
            <a:pPr marL="0" indent="0">
              <a:lnSpc>
                <a:spcPct val="200000"/>
              </a:lnSpc>
              <a:buSzPts val="275"/>
              <a:buNone/>
              <a:tabLst>
                <a:tab pos="1196975" algn="l"/>
              </a:tabLst>
            </a:pPr>
            <a:r>
              <a:rPr lang="en-US" sz="1800" b="0">
                <a:solidFill>
                  <a:schemeClr val="tx1"/>
                </a:solidFill>
                <a:latin typeface="Georgia"/>
              </a:rPr>
              <a:t>8:00 am 	Registration and Continental Breakfast</a:t>
            </a:r>
            <a:r>
              <a:rPr lang="en-US" b="0">
                <a:solidFill>
                  <a:schemeClr val="tx1"/>
                </a:solidFill>
                <a:latin typeface="Georgia"/>
              </a:rPr>
              <a:t> </a:t>
            </a:r>
            <a:endParaRPr lang="en-US" sz="1800" b="0">
              <a:solidFill>
                <a:schemeClr val="tx1"/>
              </a:solidFill>
              <a:latin typeface="Georgia" panose="02040502050405020303" pitchFamily="18" charset="0"/>
            </a:endParaRPr>
          </a:p>
          <a:p>
            <a:pPr marL="0" indent="0">
              <a:lnSpc>
                <a:spcPct val="200000"/>
              </a:lnSpc>
              <a:buSzPts val="275"/>
              <a:buNone/>
              <a:tabLst>
                <a:tab pos="1196975" algn="l"/>
              </a:tabLst>
            </a:pPr>
            <a:r>
              <a:rPr lang="en-US" sz="1800" b="0">
                <a:solidFill>
                  <a:schemeClr val="tx1"/>
                </a:solidFill>
                <a:latin typeface="Georgia"/>
              </a:rPr>
              <a:t>8:30 am 	Opening Remarks</a:t>
            </a:r>
          </a:p>
          <a:p>
            <a:pPr marL="0" indent="0">
              <a:lnSpc>
                <a:spcPct val="200000"/>
              </a:lnSpc>
              <a:buSzPts val="275"/>
              <a:buNone/>
              <a:tabLst>
                <a:tab pos="1196975" algn="l"/>
              </a:tabLst>
            </a:pPr>
            <a:r>
              <a:rPr lang="en-US" sz="1800" b="0">
                <a:solidFill>
                  <a:schemeClr val="tx1"/>
                </a:solidFill>
                <a:latin typeface="Georgia"/>
              </a:rPr>
              <a:t>8:45 am 	Tariffs</a:t>
            </a:r>
          </a:p>
          <a:p>
            <a:pPr marL="0" indent="0">
              <a:lnSpc>
                <a:spcPct val="200000"/>
              </a:lnSpc>
              <a:buSzPts val="275"/>
              <a:buNone/>
              <a:tabLst>
                <a:tab pos="1196975" algn="l"/>
              </a:tabLst>
            </a:pPr>
            <a:r>
              <a:rPr lang="en-US" sz="1800" b="0">
                <a:solidFill>
                  <a:schemeClr val="tx1"/>
                </a:solidFill>
                <a:latin typeface="Georgia"/>
              </a:rPr>
              <a:t>10:00 am 	Break</a:t>
            </a:r>
            <a:r>
              <a:rPr lang="en-US" b="0">
                <a:solidFill>
                  <a:schemeClr val="tx1"/>
                </a:solidFill>
                <a:latin typeface="Georgia"/>
              </a:rPr>
              <a:t> </a:t>
            </a:r>
            <a:endParaRPr lang="en-US" sz="1800" b="0">
              <a:solidFill>
                <a:schemeClr val="tx1"/>
              </a:solidFill>
              <a:latin typeface="Georgia" panose="02040502050405020303" pitchFamily="18" charset="0"/>
            </a:endParaRPr>
          </a:p>
          <a:p>
            <a:pPr marL="0" indent="0">
              <a:lnSpc>
                <a:spcPct val="200000"/>
              </a:lnSpc>
              <a:buSzPts val="275"/>
              <a:buNone/>
              <a:tabLst>
                <a:tab pos="1196975" algn="l"/>
              </a:tabLst>
            </a:pPr>
            <a:r>
              <a:rPr lang="en-US" sz="1800" b="0">
                <a:solidFill>
                  <a:schemeClr val="tx1"/>
                </a:solidFill>
                <a:latin typeface="Georgia"/>
              </a:rPr>
              <a:t>10:15 am 	Supplements and Alternatives to Tariffs</a:t>
            </a:r>
          </a:p>
          <a:p>
            <a:pPr marL="0" indent="0">
              <a:lnSpc>
                <a:spcPct val="200000"/>
              </a:lnSpc>
              <a:buSzPts val="275"/>
              <a:buNone/>
              <a:tabLst>
                <a:tab pos="1196975" algn="l"/>
              </a:tabLst>
            </a:pPr>
            <a:r>
              <a:rPr lang="en-US" sz="1800" b="0">
                <a:solidFill>
                  <a:schemeClr val="tx1"/>
                </a:solidFill>
                <a:latin typeface="Georgia"/>
              </a:rPr>
              <a:t>11:00 am 	How Should Policymakers Approach Tariffs and Alternatives?</a:t>
            </a:r>
          </a:p>
          <a:p>
            <a:pPr marL="0" indent="0">
              <a:lnSpc>
                <a:spcPct val="200000"/>
              </a:lnSpc>
              <a:buSzPts val="275"/>
              <a:buNone/>
              <a:tabLst>
                <a:tab pos="1196975" algn="l"/>
              </a:tabLst>
            </a:pPr>
            <a:r>
              <a:rPr lang="en-US" sz="1800" b="0">
                <a:solidFill>
                  <a:schemeClr val="tx1"/>
                </a:solidFill>
                <a:latin typeface="Georgia"/>
              </a:rPr>
              <a:t>12:10 pm 	Lunch</a:t>
            </a:r>
            <a:r>
              <a:rPr lang="en-US" b="0">
                <a:solidFill>
                  <a:schemeClr val="tx1"/>
                </a:solidFill>
                <a:latin typeface="Georgia"/>
              </a:rPr>
              <a:t> </a:t>
            </a:r>
            <a:endParaRPr lang="en-US" sz="1800" b="0">
              <a:solidFill>
                <a:schemeClr val="tx1"/>
              </a:solidFill>
              <a:latin typeface="Georgia" panose="02040502050405020303" pitchFamily="18" charset="0"/>
            </a:endParaRPr>
          </a:p>
          <a:p>
            <a:pPr marL="0" indent="0">
              <a:lnSpc>
                <a:spcPct val="200000"/>
              </a:lnSpc>
              <a:buSzPts val="275"/>
              <a:buNone/>
              <a:tabLst>
                <a:tab pos="1196975" algn="l"/>
              </a:tabLst>
            </a:pPr>
            <a:r>
              <a:rPr lang="en-US" sz="1800" b="0">
                <a:solidFill>
                  <a:schemeClr val="tx1"/>
                </a:solidFill>
                <a:latin typeface="Georgia"/>
              </a:rPr>
              <a:t>12:30 pm 	Keynote Address</a:t>
            </a:r>
            <a:r>
              <a:rPr lang="en-US" b="0">
                <a:solidFill>
                  <a:schemeClr val="tx1"/>
                </a:solidFill>
                <a:latin typeface="Georgia"/>
              </a:rPr>
              <a:t> </a:t>
            </a:r>
          </a:p>
          <a:p>
            <a:pPr marL="0" indent="0">
              <a:lnSpc>
                <a:spcPct val="200000"/>
              </a:lnSpc>
              <a:buSzPts val="275"/>
              <a:buNone/>
              <a:tabLst>
                <a:tab pos="1196975" algn="l"/>
              </a:tabLst>
            </a:pPr>
            <a:r>
              <a:rPr lang="en-US" sz="1800" b="0">
                <a:solidFill>
                  <a:schemeClr val="tx1"/>
                </a:solidFill>
                <a:latin typeface="Georgia"/>
              </a:rPr>
              <a:t>1:00 pm	Adjourn</a:t>
            </a:r>
            <a:endParaRPr lang="en-US" sz="1800" b="0">
              <a:solidFill>
                <a:schemeClr val="tx1"/>
              </a:solidFill>
              <a:latin typeface="Georgia" panose="02040502050405020303" pitchFamily="18" charset="0"/>
            </a:endParaRPr>
          </a:p>
        </p:txBody>
      </p:sp>
      <p:sp>
        <p:nvSpPr>
          <p:cNvPr id="61" name="Google Shape;61;p14"/>
          <p:cNvSpPr txBox="1">
            <a:spLocks noGrp="1"/>
          </p:cNvSpPr>
          <p:nvPr>
            <p:ph type="title" idx="4294967295"/>
          </p:nvPr>
        </p:nvSpPr>
        <p:spPr>
          <a:xfrm>
            <a:off x="706437" y="647256"/>
            <a:ext cx="10779125" cy="763587"/>
          </a:xfrm>
          <a:prstGeom prst="rect">
            <a:avLst/>
          </a:prstGeom>
        </p:spPr>
        <p:txBody>
          <a:bodyPr spcFirstLastPara="1" vert="horz" wrap="square" lIns="121900" tIns="121900" rIns="121900" bIns="121900" rtlCol="0" anchor="t" anchorCtr="0">
            <a:normAutofit/>
          </a:bodyPr>
          <a:lstStyle/>
          <a:p>
            <a:r>
              <a:rPr lang="en" sz="3600" b="1" i="1">
                <a:latin typeface="Georgia" panose="02040502050405020303" pitchFamily="18" charset="0"/>
              </a:rPr>
              <a:t>Agenda </a:t>
            </a:r>
            <a:endParaRPr sz="3600" b="1" i="1">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42"/>
            <a:ext cx="9296400" cy="1470025"/>
          </a:xfrm>
        </p:spPr>
        <p:txBody>
          <a:bodyPr>
            <a:normAutofit/>
          </a:bodyPr>
          <a:lstStyle/>
          <a:p>
            <a:r>
              <a:rPr lang="en-US"/>
              <a:t>The Economic Consequences of Tariffs and Other Destination-Based Taxes</a:t>
            </a:r>
          </a:p>
        </p:txBody>
      </p:sp>
      <p:sp>
        <p:nvSpPr>
          <p:cNvPr id="3" name="Subtitle 2"/>
          <p:cNvSpPr>
            <a:spLocks noGrp="1"/>
          </p:cNvSpPr>
          <p:nvPr>
            <p:ph type="subTitle" idx="1"/>
          </p:nvPr>
        </p:nvSpPr>
        <p:spPr>
          <a:xfrm>
            <a:off x="1828800" y="3886200"/>
            <a:ext cx="8534400" cy="2286000"/>
          </a:xfrm>
        </p:spPr>
        <p:txBody>
          <a:bodyPr>
            <a:normAutofit/>
          </a:bodyPr>
          <a:lstStyle/>
          <a:p>
            <a:r>
              <a:rPr lang="en-US" sz="3600">
                <a:solidFill>
                  <a:schemeClr val="tx1"/>
                </a:solidFill>
              </a:rPr>
              <a:t>Alan J. Auerbach</a:t>
            </a:r>
          </a:p>
          <a:p>
            <a:r>
              <a:rPr lang="en-US" sz="3600">
                <a:solidFill>
                  <a:schemeClr val="tx1"/>
                </a:solidFill>
              </a:rPr>
              <a:t>June 27, 2025</a:t>
            </a:r>
          </a:p>
        </p:txBody>
      </p:sp>
      <p:sp>
        <p:nvSpPr>
          <p:cNvPr id="5" name="Rectangle 4">
            <a:extLst>
              <a:ext uri="{FF2B5EF4-FFF2-40B4-BE49-F238E27FC236}">
                <a16:creationId xmlns:a16="http://schemas.microsoft.com/office/drawing/2014/main" id="{E8E11C50-A823-4B05-ABAD-5C870E7E529E}"/>
              </a:ext>
            </a:extLst>
          </p:cNvPr>
          <p:cNvSpPr/>
          <p:nvPr/>
        </p:nvSpPr>
        <p:spPr>
          <a:xfrm>
            <a:off x="0" y="-15240"/>
            <a:ext cx="12192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26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2B7A-DFC0-2AD6-067F-8E24EEABE906}"/>
              </a:ext>
            </a:extLst>
          </p:cNvPr>
          <p:cNvSpPr>
            <a:spLocks noGrp="1"/>
          </p:cNvSpPr>
          <p:nvPr>
            <p:ph type="title"/>
          </p:nvPr>
        </p:nvSpPr>
        <p:spPr/>
        <p:txBody>
          <a:bodyPr/>
          <a:lstStyle/>
          <a:p>
            <a:r>
              <a:rPr lang="en-US"/>
              <a:t>Issues</a:t>
            </a:r>
          </a:p>
        </p:txBody>
      </p:sp>
      <p:sp>
        <p:nvSpPr>
          <p:cNvPr id="3" name="Content Placeholder 2">
            <a:extLst>
              <a:ext uri="{FF2B5EF4-FFF2-40B4-BE49-F238E27FC236}">
                <a16:creationId xmlns:a16="http://schemas.microsoft.com/office/drawing/2014/main" id="{46261FD4-BA80-17D5-B7D2-CCCA0B6DE6B8}"/>
              </a:ext>
            </a:extLst>
          </p:cNvPr>
          <p:cNvSpPr>
            <a:spLocks noGrp="1"/>
          </p:cNvSpPr>
          <p:nvPr>
            <p:ph idx="1"/>
          </p:nvPr>
        </p:nvSpPr>
        <p:spPr/>
        <p:txBody>
          <a:bodyPr/>
          <a:lstStyle/>
          <a:p>
            <a:pPr marL="514350" indent="-514350">
              <a:buFont typeface="+mj-lt"/>
              <a:buAutoNum type="arabicPeriod"/>
            </a:pPr>
            <a:r>
              <a:rPr lang="en-US"/>
              <a:t>What are destination-based taxes and why focus on them?</a:t>
            </a:r>
          </a:p>
          <a:p>
            <a:pPr marL="514350" indent="-514350">
              <a:buFont typeface="+mj-lt"/>
              <a:buAutoNum type="arabicPeriod"/>
            </a:pPr>
            <a:r>
              <a:rPr lang="en-US"/>
              <a:t>VAT</a:t>
            </a:r>
          </a:p>
          <a:p>
            <a:pPr marL="514350" indent="-514350">
              <a:buFont typeface="+mj-lt"/>
              <a:buAutoNum type="arabicPeriod"/>
            </a:pPr>
            <a:r>
              <a:rPr lang="en-US"/>
              <a:t>DBCFT</a:t>
            </a:r>
          </a:p>
          <a:p>
            <a:pPr marL="514350" indent="-514350">
              <a:buFont typeface="+mj-lt"/>
              <a:buAutoNum type="arabicPeriod"/>
            </a:pPr>
            <a:r>
              <a:rPr lang="en-US"/>
              <a:t>Tariffs</a:t>
            </a:r>
          </a:p>
          <a:p>
            <a:pPr marL="514350" indent="-514350">
              <a:buFont typeface="+mj-lt"/>
              <a:buAutoNum type="arabicPeriod"/>
            </a:pPr>
            <a:r>
              <a:rPr lang="en-US"/>
              <a:t>DSTs</a:t>
            </a:r>
          </a:p>
        </p:txBody>
      </p:sp>
      <p:sp>
        <p:nvSpPr>
          <p:cNvPr id="4" name="Rectangle 3">
            <a:extLst>
              <a:ext uri="{FF2B5EF4-FFF2-40B4-BE49-F238E27FC236}">
                <a16:creationId xmlns:a16="http://schemas.microsoft.com/office/drawing/2014/main" id="{814DA192-B835-DE50-8547-A3AEA094ECF5}"/>
              </a:ext>
            </a:extLst>
          </p:cNvPr>
          <p:cNvSpPr/>
          <p:nvPr/>
        </p:nvSpPr>
        <p:spPr>
          <a:xfrm>
            <a:off x="0" y="-15240"/>
            <a:ext cx="12192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3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07B1-746F-35E2-50A7-08512E12ECAA}"/>
              </a:ext>
            </a:extLst>
          </p:cNvPr>
          <p:cNvSpPr>
            <a:spLocks noGrp="1"/>
          </p:cNvSpPr>
          <p:nvPr>
            <p:ph type="title"/>
          </p:nvPr>
        </p:nvSpPr>
        <p:spPr/>
        <p:txBody>
          <a:bodyPr/>
          <a:lstStyle/>
          <a:p>
            <a:r>
              <a:rPr lang="en-US"/>
              <a:t>Conclusions</a:t>
            </a:r>
          </a:p>
        </p:txBody>
      </p:sp>
      <p:sp>
        <p:nvSpPr>
          <p:cNvPr id="3" name="Rectangle 2">
            <a:extLst>
              <a:ext uri="{FF2B5EF4-FFF2-40B4-BE49-F238E27FC236}">
                <a16:creationId xmlns:a16="http://schemas.microsoft.com/office/drawing/2014/main" id="{5E4DA4B3-ECD0-9840-737B-A1D292CAEA12}"/>
              </a:ext>
            </a:extLst>
          </p:cNvPr>
          <p:cNvSpPr/>
          <p:nvPr/>
        </p:nvSpPr>
        <p:spPr>
          <a:xfrm>
            <a:off x="0" y="-15240"/>
            <a:ext cx="12192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44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4459308A-AFCE-CFDC-4894-C6418EA9D4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EB76D2-94B5-F9EA-01CC-A521CA9F9894}"/>
              </a:ext>
            </a:extLst>
          </p:cNvPr>
          <p:cNvSpPr>
            <a:spLocks noGrp="1"/>
          </p:cNvSpPr>
          <p:nvPr>
            <p:ph idx="1"/>
          </p:nvPr>
        </p:nvSpPr>
        <p:spPr>
          <a:xfrm>
            <a:off x="442912" y="2103120"/>
            <a:ext cx="11306175" cy="4073842"/>
          </a:xfrm>
        </p:spPr>
        <p:txBody>
          <a:bodyPr>
            <a:normAutofit/>
          </a:bodyPr>
          <a:lstStyle/>
          <a:p>
            <a:pPr marL="0" indent="0">
              <a:spcAft>
                <a:spcPts val="1800"/>
              </a:spcAft>
              <a:buNone/>
            </a:pPr>
            <a:r>
              <a:rPr lang="en-US">
                <a:latin typeface="+mj-lt"/>
              </a:rPr>
              <a:t>Moderator: </a:t>
            </a:r>
            <a:r>
              <a:rPr lang="en-US" b="1">
                <a:latin typeface="+mj-lt"/>
              </a:rPr>
              <a:t>Michelle Hanlon</a:t>
            </a:r>
            <a:r>
              <a:rPr lang="en-US">
                <a:latin typeface="+mj-lt"/>
              </a:rPr>
              <a:t>, MIT</a:t>
            </a:r>
            <a:br>
              <a:rPr lang="en-US">
                <a:latin typeface="+mj-lt"/>
              </a:rPr>
            </a:br>
            <a:br>
              <a:rPr lang="en-US">
                <a:latin typeface="+mj-lt"/>
              </a:rPr>
            </a:br>
            <a:r>
              <a:rPr lang="en-US">
                <a:latin typeface="+mj-lt"/>
              </a:rPr>
              <a:t>Presenters: </a:t>
            </a:r>
            <a:br>
              <a:rPr lang="en-US">
                <a:latin typeface="+mj-lt"/>
              </a:rPr>
            </a:br>
            <a:br>
              <a:rPr lang="en-US">
                <a:latin typeface="+mj-lt"/>
              </a:rPr>
            </a:br>
            <a:r>
              <a:rPr lang="en-US" b="1">
                <a:latin typeface="+mj-lt"/>
              </a:rPr>
              <a:t>Grant </a:t>
            </a:r>
            <a:r>
              <a:rPr lang="en-US" b="1" err="1">
                <a:latin typeface="+mj-lt"/>
              </a:rPr>
              <a:t>Aldonas</a:t>
            </a:r>
            <a:r>
              <a:rPr lang="en-US" b="1">
                <a:latin typeface="+mj-lt"/>
              </a:rPr>
              <a:t>: </a:t>
            </a:r>
            <a:r>
              <a:rPr lang="en-US">
                <a:latin typeface="+mj-lt"/>
              </a:rPr>
              <a:t>Former Commerce Secretary for International Trade</a:t>
            </a:r>
          </a:p>
          <a:p>
            <a:pPr marL="0" indent="0">
              <a:spcAft>
                <a:spcPts val="1800"/>
              </a:spcAft>
              <a:buNone/>
            </a:pPr>
            <a:r>
              <a:rPr lang="en-US" b="1">
                <a:latin typeface="+mj-lt"/>
              </a:rPr>
              <a:t>Lily Faulhaber:</a:t>
            </a:r>
            <a:r>
              <a:rPr lang="en-US">
                <a:latin typeface="+mj-lt"/>
              </a:rPr>
              <a:t> Georgetown Law</a:t>
            </a:r>
          </a:p>
          <a:p>
            <a:pPr marL="0" indent="0">
              <a:spcAft>
                <a:spcPts val="1800"/>
              </a:spcAft>
              <a:buNone/>
            </a:pPr>
            <a:r>
              <a:rPr lang="en-US" b="1">
                <a:latin typeface="+mj-lt"/>
              </a:rPr>
              <a:t>Jack Mintz: </a:t>
            </a:r>
            <a:r>
              <a:rPr lang="en-US">
                <a:latin typeface="+mj-lt"/>
              </a:rPr>
              <a:t>University of Calgary </a:t>
            </a:r>
          </a:p>
          <a:p>
            <a:pPr marL="0" indent="0">
              <a:buNone/>
            </a:pPr>
            <a:r>
              <a:rPr lang="en-US" b="1">
                <a:latin typeface="+mj-lt"/>
              </a:rPr>
              <a:t>Steven Vaugh: </a:t>
            </a:r>
            <a:r>
              <a:rPr lang="en-US">
                <a:latin typeface="+mj-lt"/>
              </a:rPr>
              <a:t>King &amp; Spalding</a:t>
            </a:r>
            <a:endParaRPr lang="en-US" b="1">
              <a:latin typeface="+mj-lt"/>
            </a:endParaRPr>
          </a:p>
        </p:txBody>
      </p:sp>
      <p:sp>
        <p:nvSpPr>
          <p:cNvPr id="67" name="Google Shape;67;p15">
            <a:extLst>
              <a:ext uri="{FF2B5EF4-FFF2-40B4-BE49-F238E27FC236}">
                <a16:creationId xmlns:a16="http://schemas.microsoft.com/office/drawing/2014/main" id="{F6102282-130A-96F4-0697-3D2EB42064C8}"/>
              </a:ext>
            </a:extLst>
          </p:cNvPr>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a:t>How Should Policymakers Approach Tariffs and </a:t>
            </a:r>
            <a:br>
              <a:rPr lang="en-US" b="1" i="1"/>
            </a:br>
            <a:r>
              <a:rPr lang="en-US" b="1" i="1"/>
              <a:t>Alternatives?</a:t>
            </a:r>
            <a:endParaRPr lang="en-US"/>
          </a:p>
        </p:txBody>
      </p:sp>
    </p:spTree>
    <p:extLst>
      <p:ext uri="{BB962C8B-B14F-4D97-AF65-F5344CB8AC3E}">
        <p14:creationId xmlns:p14="http://schemas.microsoft.com/office/powerpoint/2010/main" val="117973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871FF5-8D5A-EE18-3E21-811E5E6D6381}"/>
              </a:ext>
            </a:extLst>
          </p:cNvPr>
          <p:cNvPicPr>
            <a:picLocks noChangeAspect="1"/>
          </p:cNvPicPr>
          <p:nvPr/>
        </p:nvPicPr>
        <p:blipFill>
          <a:blip r:embed="rId2"/>
          <a:stretch>
            <a:fillRect/>
          </a:stretch>
        </p:blipFill>
        <p:spPr>
          <a:xfrm>
            <a:off x="1143086" y="176277"/>
            <a:ext cx="9667668" cy="6505445"/>
          </a:xfrm>
          <a:prstGeom prst="rect">
            <a:avLst/>
          </a:prstGeom>
        </p:spPr>
      </p:pic>
    </p:spTree>
    <p:extLst>
      <p:ext uri="{BB962C8B-B14F-4D97-AF65-F5344CB8AC3E}">
        <p14:creationId xmlns:p14="http://schemas.microsoft.com/office/powerpoint/2010/main" val="257002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F25B4981-6962-1C7E-0C40-5FE9240E9C0B}"/>
              </a:ext>
            </a:extLst>
          </p:cNvPr>
          <p:cNvSpPr>
            <a:spLocks noChangeArrowheads="1"/>
          </p:cNvSpPr>
          <p:nvPr/>
        </p:nvSpPr>
        <p:spPr bwMode="auto">
          <a:xfrm>
            <a:off x="657921" y="184806"/>
            <a:ext cx="10983951" cy="1098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3600" b="1" i="0" u="none" strike="noStrike" kern="1200" cap="none" normalizeH="0" baseline="0">
                <a:ln>
                  <a:noFill/>
                </a:ln>
                <a:solidFill>
                  <a:schemeClr val="tx1"/>
                </a:solidFill>
                <a:effectLst/>
                <a:latin typeface="+mj-lt"/>
                <a:ea typeface="+mj-ea"/>
                <a:cs typeface="+mj-cs"/>
              </a:rPr>
              <a:t>Per Capita GNI vs. Taxes on Trade as a % of Revenue by Country 2023 (or latest year)</a:t>
            </a:r>
          </a:p>
        </p:txBody>
      </p:sp>
      <p:pic>
        <p:nvPicPr>
          <p:cNvPr id="1025" name="Picture 1">
            <a:extLst>
              <a:ext uri="{FF2B5EF4-FFF2-40B4-BE49-F238E27FC236}">
                <a16:creationId xmlns:a16="http://schemas.microsoft.com/office/drawing/2014/main" id="{0C63BFF8-BD05-9608-5F3B-AF1C1DBA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97" b="1"/>
          <a:stretch>
            <a:fillRect/>
          </a:stretch>
        </p:blipFill>
        <p:spPr bwMode="auto">
          <a:xfrm>
            <a:off x="1556951" y="1283156"/>
            <a:ext cx="9045145" cy="501257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EBC1F688-50B3-9D32-3177-543973F0F3DD}"/>
              </a:ext>
            </a:extLst>
          </p:cNvPr>
          <p:cNvSpPr>
            <a:spLocks noGrp="1"/>
          </p:cNvSpPr>
          <p:nvPr>
            <p:ph type="ftr" sz="quarter" idx="11"/>
          </p:nvPr>
        </p:nvSpPr>
        <p:spPr>
          <a:xfrm>
            <a:off x="1639229" y="6356350"/>
            <a:ext cx="7315200" cy="365125"/>
          </a:xfrm>
        </p:spPr>
        <p:txBody>
          <a:bodyPr vert="horz" lIns="91440" tIns="45720" rIns="91440" bIns="45720" rtlCol="0" anchor="ctr">
            <a:normAutofit/>
          </a:bodyPr>
          <a:lstStyle/>
          <a:p>
            <a:pPr>
              <a:lnSpc>
                <a:spcPct val="90000"/>
              </a:lnSpc>
              <a:spcAft>
                <a:spcPts val="600"/>
              </a:spcAft>
            </a:pPr>
            <a:r>
              <a:rPr lang="en-US" sz="1000" kern="1200">
                <a:solidFill>
                  <a:schemeClr val="tx1">
                    <a:tint val="75000"/>
                  </a:schemeClr>
                </a:solidFill>
                <a:latin typeface="+mn-lt"/>
                <a:ea typeface="+mn-ea"/>
                <a:cs typeface="+mn-cs"/>
              </a:rPr>
              <a:t>Source: World Bank - World Development Indicators, GNI per capita (current US$), Taxes on international trade (% of revenue)</a:t>
            </a:r>
          </a:p>
        </p:txBody>
      </p:sp>
      <p:sp>
        <p:nvSpPr>
          <p:cNvPr id="3" name="Rectangle 3">
            <a:extLst>
              <a:ext uri="{FF2B5EF4-FFF2-40B4-BE49-F238E27FC236}">
                <a16:creationId xmlns:a16="http://schemas.microsoft.com/office/drawing/2014/main" id="{E6B0986E-B751-FBC3-DB04-9F2AA65F0CFA}"/>
              </a:ext>
            </a:extLst>
          </p:cNvPr>
          <p:cNvSpPr>
            <a:spLocks noChangeArrowheads="1"/>
          </p:cNvSpPr>
          <p:nvPr/>
        </p:nvSpPr>
        <p:spPr bwMode="auto">
          <a:xfrm>
            <a:off x="9481111" y="2018806"/>
            <a:ext cx="1883247" cy="24049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en-US" b="0" i="0" u="none" strike="noStrike" cap="none" normalizeH="0" baseline="0">
              <a:ln>
                <a:noFill/>
              </a:ln>
              <a:effectLst/>
            </a:endParaRPr>
          </a:p>
        </p:txBody>
      </p:sp>
    </p:spTree>
    <p:extLst>
      <p:ext uri="{BB962C8B-B14F-4D97-AF65-F5344CB8AC3E}">
        <p14:creationId xmlns:p14="http://schemas.microsoft.com/office/powerpoint/2010/main" val="290640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27D45-0820-481B-8141-A943443452DE}"/>
              </a:ext>
            </a:extLst>
          </p:cNvPr>
          <p:cNvSpPr>
            <a:spLocks noGrp="1"/>
          </p:cNvSpPr>
          <p:nvPr>
            <p:ph idx="1"/>
          </p:nvPr>
        </p:nvSpPr>
        <p:spPr>
          <a:xfrm>
            <a:off x="442912" y="2103120"/>
            <a:ext cx="11306175" cy="4073842"/>
          </a:xfrm>
        </p:spPr>
        <p:txBody>
          <a:bodyPr>
            <a:normAutofit/>
          </a:bodyPr>
          <a:lstStyle/>
          <a:p>
            <a:pPr marL="0" indent="0">
              <a:buNone/>
            </a:pPr>
            <a:r>
              <a:rPr lang="en-US">
                <a:latin typeface="+mj-lt"/>
              </a:rPr>
              <a:t>Introduction:  </a:t>
            </a:r>
          </a:p>
          <a:p>
            <a:pPr marL="0" indent="0">
              <a:buNone/>
            </a:pPr>
            <a:r>
              <a:rPr lang="en-US" b="1">
                <a:latin typeface="+mj-lt"/>
              </a:rPr>
              <a:t>John Samuels:</a:t>
            </a:r>
            <a:r>
              <a:rPr lang="en-US">
                <a:latin typeface="+mj-lt"/>
              </a:rPr>
              <a:t> Chairman, International Tax Policy Forum</a:t>
            </a:r>
          </a:p>
          <a:p>
            <a:pPr marL="0" indent="0">
              <a:buNone/>
            </a:pPr>
            <a:endParaRPr lang="en-US">
              <a:latin typeface="+mj-lt"/>
            </a:endParaRPr>
          </a:p>
          <a:p>
            <a:pPr marL="0" indent="0">
              <a:buNone/>
            </a:pPr>
            <a:r>
              <a:rPr lang="en-US">
                <a:latin typeface="+mj-lt"/>
              </a:rPr>
              <a:t>Keynote speaker:  </a:t>
            </a:r>
          </a:p>
          <a:p>
            <a:pPr marL="0" indent="0">
              <a:buNone/>
            </a:pPr>
            <a:r>
              <a:rPr lang="en-US" b="1">
                <a:latin typeface="+mj-lt"/>
              </a:rPr>
              <a:t>Michael Faulkender: </a:t>
            </a:r>
            <a:r>
              <a:rPr lang="en-US">
                <a:latin typeface="+mj-lt"/>
              </a:rPr>
              <a:t>Treasury Deputy Secretary, Acting IRS Commissioner</a:t>
            </a:r>
          </a:p>
          <a:p>
            <a:pPr marL="0" indent="0">
              <a:buNone/>
            </a:pPr>
            <a:endParaRPr lang="en-US"/>
          </a:p>
          <a:p>
            <a:pPr marL="0" indent="0">
              <a:buNone/>
            </a:pPr>
            <a:endParaRPr lang="en-US"/>
          </a:p>
        </p:txBody>
      </p:sp>
      <p:sp>
        <p:nvSpPr>
          <p:cNvPr id="2" name="Title 1">
            <a:extLst>
              <a:ext uri="{FF2B5EF4-FFF2-40B4-BE49-F238E27FC236}">
                <a16:creationId xmlns:a16="http://schemas.microsoft.com/office/drawing/2014/main" id="{C4B5A77F-10F5-420C-B3C3-C8ED773F8BBC}"/>
              </a:ext>
            </a:extLst>
          </p:cNvPr>
          <p:cNvSpPr>
            <a:spLocks noGrp="1"/>
          </p:cNvSpPr>
          <p:nvPr>
            <p:ph type="title"/>
          </p:nvPr>
        </p:nvSpPr>
        <p:spPr>
          <a:xfrm>
            <a:off x="442913" y="432000"/>
            <a:ext cx="11306175" cy="1387275"/>
          </a:xfrm>
        </p:spPr>
        <p:txBody>
          <a:bodyPr anchor="t">
            <a:normAutofit/>
          </a:bodyPr>
          <a:lstStyle/>
          <a:p>
            <a:r>
              <a:rPr lang="en-US" b="1" i="1"/>
              <a:t>Luncheon Keynote Address</a:t>
            </a:r>
          </a:p>
        </p:txBody>
      </p:sp>
    </p:spTree>
    <p:extLst>
      <p:ext uri="{BB962C8B-B14F-4D97-AF65-F5344CB8AC3E}">
        <p14:creationId xmlns:p14="http://schemas.microsoft.com/office/powerpoint/2010/main" val="237645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414F328-71C5-4D12-B4ED-D43910C07D38}"/>
              </a:ext>
            </a:extLst>
          </p:cNvPr>
          <p:cNvSpPr>
            <a:spLocks noGrp="1"/>
          </p:cNvSpPr>
          <p:nvPr>
            <p:ph idx="1"/>
          </p:nvPr>
        </p:nvSpPr>
        <p:spPr>
          <a:xfrm>
            <a:off x="442912" y="2103120"/>
            <a:ext cx="11306175" cy="4073842"/>
          </a:xfrm>
        </p:spPr>
        <p:txBody>
          <a:bodyPr>
            <a:normAutofit/>
          </a:bodyPr>
          <a:lstStyle/>
          <a:p>
            <a:pPr marL="0" indent="0">
              <a:buNone/>
            </a:pPr>
            <a:r>
              <a:rPr lang="en-US" b="1">
                <a:latin typeface="+mj-lt"/>
              </a:rPr>
              <a:t>Itai Grinberg:</a:t>
            </a:r>
            <a:r>
              <a:rPr lang="en-US" b="0">
                <a:latin typeface="+mj-lt"/>
              </a:rPr>
              <a:t> Georgetown Law</a:t>
            </a:r>
          </a:p>
          <a:p>
            <a:endParaRPr lang="en-US">
              <a:latin typeface="+mj-lt"/>
            </a:endParaRPr>
          </a:p>
          <a:p>
            <a:pPr marL="0" indent="0">
              <a:buNone/>
            </a:pPr>
            <a:r>
              <a:rPr lang="en-US" b="1">
                <a:latin typeface="+mj-lt"/>
              </a:rPr>
              <a:t>John Samuels: </a:t>
            </a:r>
            <a:r>
              <a:rPr lang="en-US" b="0">
                <a:latin typeface="+mj-lt"/>
              </a:rPr>
              <a:t>Chairman of International Tax Policy Forum</a:t>
            </a:r>
          </a:p>
          <a:p>
            <a:endParaRPr lang="en-US">
              <a:latin typeface="+mj-lt"/>
            </a:endParaRPr>
          </a:p>
          <a:p>
            <a:endParaRPr lang="en-US">
              <a:latin typeface="+mj-lt"/>
            </a:endParaRPr>
          </a:p>
        </p:txBody>
      </p:sp>
      <p:sp>
        <p:nvSpPr>
          <p:cNvPr id="4" name="Title 3">
            <a:extLst>
              <a:ext uri="{FF2B5EF4-FFF2-40B4-BE49-F238E27FC236}">
                <a16:creationId xmlns:a16="http://schemas.microsoft.com/office/drawing/2014/main" id="{826CCD52-0662-4D83-A57C-11E6501D2D1D}"/>
              </a:ext>
            </a:extLst>
          </p:cNvPr>
          <p:cNvSpPr>
            <a:spLocks noGrp="1"/>
          </p:cNvSpPr>
          <p:nvPr>
            <p:ph type="title"/>
          </p:nvPr>
        </p:nvSpPr>
        <p:spPr>
          <a:xfrm>
            <a:off x="442913" y="432000"/>
            <a:ext cx="11306175" cy="1387275"/>
          </a:xfrm>
        </p:spPr>
        <p:txBody>
          <a:bodyPr anchor="t">
            <a:normAutofit/>
          </a:bodyPr>
          <a:lstStyle/>
          <a:p>
            <a:r>
              <a:rPr lang="en-US" b="1" i="1"/>
              <a:t>Opening Remarks</a:t>
            </a:r>
          </a:p>
        </p:txBody>
      </p:sp>
    </p:spTree>
    <p:extLst>
      <p:ext uri="{BB962C8B-B14F-4D97-AF65-F5344CB8AC3E}">
        <p14:creationId xmlns:p14="http://schemas.microsoft.com/office/powerpoint/2010/main" val="349930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Subtitle 2">
            <a:extLst>
              <a:ext uri="{FF2B5EF4-FFF2-40B4-BE49-F238E27FC236}">
                <a16:creationId xmlns:a16="http://schemas.microsoft.com/office/drawing/2014/main" id="{4BA53DB7-1236-7AE3-43CF-6006D9A26067}"/>
              </a:ext>
            </a:extLst>
          </p:cNvPr>
          <p:cNvSpPr>
            <a:spLocks noGrp="1"/>
          </p:cNvSpPr>
          <p:nvPr>
            <p:ph idx="1"/>
          </p:nvPr>
        </p:nvSpPr>
        <p:spPr>
          <a:xfrm>
            <a:off x="442912" y="2103120"/>
            <a:ext cx="11306175" cy="4073842"/>
          </a:xfrm>
        </p:spPr>
        <p:txBody>
          <a:bodyPr>
            <a:normAutofit/>
          </a:bodyPr>
          <a:lstStyle/>
          <a:p>
            <a:pPr marL="0" indent="0">
              <a:buNone/>
            </a:pPr>
            <a:r>
              <a:rPr lang="en-US">
                <a:latin typeface="+mj-lt"/>
              </a:rPr>
              <a:t>Moderator:  </a:t>
            </a:r>
            <a:r>
              <a:rPr lang="en-US" b="1">
                <a:latin typeface="+mj-lt"/>
              </a:rPr>
              <a:t>James Hines: </a:t>
            </a:r>
            <a:r>
              <a:rPr lang="en-US">
                <a:latin typeface="+mj-lt"/>
              </a:rPr>
              <a:t>University of Michigan</a:t>
            </a:r>
            <a:endParaRPr lang="en-US" b="0">
              <a:latin typeface="+mj-lt"/>
            </a:endParaRPr>
          </a:p>
          <a:p>
            <a:pPr marL="0" indent="0">
              <a:buNone/>
            </a:pPr>
            <a:br>
              <a:rPr lang="en-US">
                <a:latin typeface="+mj-lt"/>
              </a:rPr>
            </a:br>
            <a:r>
              <a:rPr lang="en-US">
                <a:latin typeface="+mj-lt"/>
              </a:rPr>
              <a:t>Presenters: </a:t>
            </a:r>
            <a:br>
              <a:rPr lang="en-US">
                <a:latin typeface="+mj-lt"/>
              </a:rPr>
            </a:br>
            <a:br>
              <a:rPr lang="en-US">
                <a:latin typeface="+mj-lt"/>
              </a:rPr>
            </a:br>
            <a:r>
              <a:rPr lang="en-US" b="1">
                <a:latin typeface="+mj-lt"/>
              </a:rPr>
              <a:t>Jennifer Hillman: </a:t>
            </a:r>
            <a:r>
              <a:rPr lang="en-US">
                <a:latin typeface="+mj-lt"/>
              </a:rPr>
              <a:t>Georgetown</a:t>
            </a:r>
            <a:br>
              <a:rPr lang="en-US">
                <a:latin typeface="+mj-lt"/>
              </a:rPr>
            </a:br>
            <a:r>
              <a:rPr lang="en-US" b="0" i="1">
                <a:latin typeface="+mj-lt"/>
              </a:rPr>
              <a:t>Presidential authority to levy tariffs</a:t>
            </a:r>
            <a:br>
              <a:rPr lang="en-US" b="0">
                <a:latin typeface="+mj-lt"/>
              </a:rPr>
            </a:br>
            <a:br>
              <a:rPr lang="en-US" b="0">
                <a:latin typeface="+mj-lt"/>
              </a:rPr>
            </a:br>
            <a:r>
              <a:rPr lang="en-US" b="1">
                <a:latin typeface="+mj-lt"/>
              </a:rPr>
              <a:t>Mary Lovely: </a:t>
            </a:r>
            <a:r>
              <a:rPr lang="en-US">
                <a:latin typeface="+mj-lt"/>
              </a:rPr>
              <a:t>Peterson Institute for International Economics</a:t>
            </a:r>
            <a:br>
              <a:rPr lang="en-US">
                <a:latin typeface="+mj-lt"/>
              </a:rPr>
            </a:br>
            <a:r>
              <a:rPr lang="en-US" b="0" i="1">
                <a:latin typeface="+mj-lt"/>
              </a:rPr>
              <a:t>Economic effects of tariffs</a:t>
            </a:r>
            <a:endParaRPr lang="en-US" b="0">
              <a:latin typeface="+mj-lt"/>
            </a:endParaRPr>
          </a:p>
        </p:txBody>
      </p:sp>
      <p:sp>
        <p:nvSpPr>
          <p:cNvPr id="67" name="Google Shape;67;p15"/>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a:t>Tariffs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061A-8782-4229-BEE4-856F0BA1F2BF}"/>
              </a:ext>
            </a:extLst>
          </p:cNvPr>
          <p:cNvSpPr>
            <a:spLocks noGrp="1"/>
          </p:cNvSpPr>
          <p:nvPr>
            <p:ph type="ctrTitle"/>
          </p:nvPr>
        </p:nvSpPr>
        <p:spPr>
          <a:xfrm>
            <a:off x="711200" y="39772"/>
            <a:ext cx="10583333" cy="857695"/>
          </a:xfrm>
        </p:spPr>
        <p:txBody>
          <a:bodyPr>
            <a:normAutofit/>
          </a:bodyPr>
          <a:lstStyle/>
          <a:p>
            <a:r>
              <a:rPr lang="en-US" sz="4400" u="sng" dirty="0"/>
              <a:t>Tariffs: The Unchartered Waters of Tax Policy</a:t>
            </a:r>
          </a:p>
        </p:txBody>
      </p:sp>
      <p:sp>
        <p:nvSpPr>
          <p:cNvPr id="3" name="Subtitle 2">
            <a:extLst>
              <a:ext uri="{FF2B5EF4-FFF2-40B4-BE49-F238E27FC236}">
                <a16:creationId xmlns:a16="http://schemas.microsoft.com/office/drawing/2014/main" id="{66B85C15-BC1A-4B46-A8D4-C71758980240}"/>
              </a:ext>
            </a:extLst>
          </p:cNvPr>
          <p:cNvSpPr>
            <a:spLocks noGrp="1"/>
          </p:cNvSpPr>
          <p:nvPr>
            <p:ph type="subTitle" idx="1"/>
          </p:nvPr>
        </p:nvSpPr>
        <p:spPr>
          <a:xfrm>
            <a:off x="1524000" y="897467"/>
            <a:ext cx="9144000" cy="4360333"/>
          </a:xfrm>
        </p:spPr>
        <p:txBody>
          <a:bodyPr/>
          <a:lstStyle/>
          <a:p>
            <a:pPr>
              <a:lnSpc>
                <a:spcPct val="100000"/>
              </a:lnSpc>
              <a:spcBef>
                <a:spcPts val="0"/>
              </a:spcBef>
            </a:pPr>
            <a:r>
              <a:rPr lang="en-US" dirty="0"/>
              <a:t>Jennifer Hillman</a:t>
            </a:r>
          </a:p>
          <a:p>
            <a:pPr>
              <a:lnSpc>
                <a:spcPct val="100000"/>
              </a:lnSpc>
              <a:spcBef>
                <a:spcPts val="0"/>
              </a:spcBef>
            </a:pPr>
            <a:r>
              <a:rPr lang="en-US" dirty="0"/>
              <a:t>Professor from Practice</a:t>
            </a:r>
          </a:p>
          <a:p>
            <a:pPr>
              <a:lnSpc>
                <a:spcPct val="100000"/>
              </a:lnSpc>
              <a:spcBef>
                <a:spcPts val="0"/>
              </a:spcBef>
            </a:pPr>
            <a:r>
              <a:rPr lang="en-US" dirty="0"/>
              <a:t>Georgetown Law</a:t>
            </a:r>
          </a:p>
        </p:txBody>
      </p:sp>
      <p:pic>
        <p:nvPicPr>
          <p:cNvPr id="5" name="Picture 4"/>
          <p:cNvPicPr>
            <a:picLocks noChangeAspect="1"/>
          </p:cNvPicPr>
          <p:nvPr/>
        </p:nvPicPr>
        <p:blipFill>
          <a:blip r:embed="rId2"/>
          <a:stretch>
            <a:fillRect/>
          </a:stretch>
        </p:blipFill>
        <p:spPr>
          <a:xfrm>
            <a:off x="3671045" y="2115505"/>
            <a:ext cx="5593094" cy="3083028"/>
          </a:xfrm>
          <a:prstGeom prst="rect">
            <a:avLst/>
          </a:prstGeom>
        </p:spPr>
      </p:pic>
      <p:pic>
        <p:nvPicPr>
          <p:cNvPr id="8" name="Picture 7">
            <a:extLst>
              <a:ext uri="{FF2B5EF4-FFF2-40B4-BE49-F238E27FC236}">
                <a16:creationId xmlns:a16="http://schemas.microsoft.com/office/drawing/2014/main" id="{EA0E84A6-AD08-456D-BE02-840DB709B129}"/>
              </a:ext>
            </a:extLst>
          </p:cNvPr>
          <p:cNvPicPr>
            <a:picLocks noChangeAspect="1"/>
          </p:cNvPicPr>
          <p:nvPr/>
        </p:nvPicPr>
        <p:blipFill>
          <a:blip r:embed="rId3"/>
          <a:stretch>
            <a:fillRect/>
          </a:stretch>
        </p:blipFill>
        <p:spPr>
          <a:xfrm>
            <a:off x="3671045" y="5123017"/>
            <a:ext cx="5467614" cy="1675031"/>
          </a:xfrm>
          <a:prstGeom prst="rect">
            <a:avLst/>
          </a:prstGeom>
        </p:spPr>
      </p:pic>
    </p:spTree>
    <p:extLst>
      <p:ext uri="{BB962C8B-B14F-4D97-AF65-F5344CB8AC3E}">
        <p14:creationId xmlns:p14="http://schemas.microsoft.com/office/powerpoint/2010/main" val="84501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3287EB-45A3-4A30-B213-2A92145C3FFF}"/>
              </a:ext>
            </a:extLst>
          </p:cNvPr>
          <p:cNvPicPr>
            <a:picLocks noChangeAspect="1"/>
          </p:cNvPicPr>
          <p:nvPr/>
        </p:nvPicPr>
        <p:blipFill>
          <a:blip r:embed="rId2"/>
          <a:stretch>
            <a:fillRect/>
          </a:stretch>
        </p:blipFill>
        <p:spPr>
          <a:xfrm>
            <a:off x="1819836" y="135621"/>
            <a:ext cx="8280606" cy="6596254"/>
          </a:xfrm>
          <a:prstGeom prst="rect">
            <a:avLst/>
          </a:prstGeom>
        </p:spPr>
      </p:pic>
    </p:spTree>
    <p:extLst>
      <p:ext uri="{BB962C8B-B14F-4D97-AF65-F5344CB8AC3E}">
        <p14:creationId xmlns:p14="http://schemas.microsoft.com/office/powerpoint/2010/main" val="253975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7181B28-CE8E-475D-BFE7-46BE5D0828C4}"/>
              </a:ext>
            </a:extLst>
          </p:cNvPr>
          <p:cNvGraphicFramePr>
            <a:graphicFrameLocks noGrp="1"/>
          </p:cNvGraphicFramePr>
          <p:nvPr/>
        </p:nvGraphicFramePr>
        <p:xfrm>
          <a:off x="237067" y="220133"/>
          <a:ext cx="11819464" cy="6441092"/>
        </p:xfrm>
        <a:graphic>
          <a:graphicData uri="http://schemas.openxmlformats.org/drawingml/2006/table">
            <a:tbl>
              <a:tblPr firstRow="1" bandRow="1">
                <a:tableStyleId>{5C22544A-7EE6-4342-B048-85BDC9FD1C3A}</a:tableStyleId>
              </a:tblPr>
              <a:tblGrid>
                <a:gridCol w="1083543">
                  <a:extLst>
                    <a:ext uri="{9D8B030D-6E8A-4147-A177-3AD203B41FA5}">
                      <a16:colId xmlns:a16="http://schemas.microsoft.com/office/drawing/2014/main" val="1786108346"/>
                    </a:ext>
                  </a:extLst>
                </a:gridCol>
                <a:gridCol w="4572190">
                  <a:extLst>
                    <a:ext uri="{9D8B030D-6E8A-4147-A177-3AD203B41FA5}">
                      <a16:colId xmlns:a16="http://schemas.microsoft.com/office/drawing/2014/main" val="3656414670"/>
                    </a:ext>
                  </a:extLst>
                </a:gridCol>
                <a:gridCol w="1727200">
                  <a:extLst>
                    <a:ext uri="{9D8B030D-6E8A-4147-A177-3AD203B41FA5}">
                      <a16:colId xmlns:a16="http://schemas.microsoft.com/office/drawing/2014/main" val="2432833157"/>
                    </a:ext>
                  </a:extLst>
                </a:gridCol>
                <a:gridCol w="1185333">
                  <a:extLst>
                    <a:ext uri="{9D8B030D-6E8A-4147-A177-3AD203B41FA5}">
                      <a16:colId xmlns:a16="http://schemas.microsoft.com/office/drawing/2014/main" val="867872345"/>
                    </a:ext>
                  </a:extLst>
                </a:gridCol>
                <a:gridCol w="973667">
                  <a:extLst>
                    <a:ext uri="{9D8B030D-6E8A-4147-A177-3AD203B41FA5}">
                      <a16:colId xmlns:a16="http://schemas.microsoft.com/office/drawing/2014/main" val="3092922228"/>
                    </a:ext>
                  </a:extLst>
                </a:gridCol>
                <a:gridCol w="2277531">
                  <a:extLst>
                    <a:ext uri="{9D8B030D-6E8A-4147-A177-3AD203B41FA5}">
                      <a16:colId xmlns:a16="http://schemas.microsoft.com/office/drawing/2014/main" val="3144945672"/>
                    </a:ext>
                  </a:extLst>
                </a:gridCol>
              </a:tblGrid>
              <a:tr h="668284">
                <a:tc>
                  <a:txBody>
                    <a:bodyPr/>
                    <a:lstStyle/>
                    <a:p>
                      <a:r>
                        <a:rPr lang="en-US" dirty="0"/>
                        <a:t>Product</a:t>
                      </a:r>
                    </a:p>
                  </a:txBody>
                  <a:tcPr/>
                </a:tc>
                <a:tc>
                  <a:txBody>
                    <a:bodyPr/>
                    <a:lstStyle/>
                    <a:p>
                      <a:r>
                        <a:rPr lang="en-US" dirty="0"/>
                        <a:t>Product</a:t>
                      </a:r>
                    </a:p>
                  </a:txBody>
                  <a:tcPr/>
                </a:tc>
                <a:tc>
                  <a:txBody>
                    <a:bodyPr/>
                    <a:lstStyle/>
                    <a:p>
                      <a:r>
                        <a:rPr lang="en-US" dirty="0"/>
                        <a:t>Tariff Level</a:t>
                      </a:r>
                    </a:p>
                  </a:txBody>
                  <a:tcPr/>
                </a:tc>
                <a:tc>
                  <a:txBody>
                    <a:bodyPr/>
                    <a:lstStyle/>
                    <a:p>
                      <a:r>
                        <a:rPr lang="en-US" dirty="0"/>
                        <a:t>Effective Date</a:t>
                      </a:r>
                    </a:p>
                  </a:txBody>
                  <a:tcPr/>
                </a:tc>
                <a:tc>
                  <a:txBody>
                    <a:bodyPr/>
                    <a:lstStyle/>
                    <a:p>
                      <a:r>
                        <a:rPr lang="en-US" dirty="0"/>
                        <a:t>Legal Authority</a:t>
                      </a:r>
                    </a:p>
                  </a:txBody>
                  <a:tcPr/>
                </a:tc>
                <a:tc>
                  <a:txBody>
                    <a:bodyPr/>
                    <a:lstStyle/>
                    <a:p>
                      <a:r>
                        <a:rPr lang="en-US" dirty="0"/>
                        <a:t>Countries </a:t>
                      </a:r>
                    </a:p>
                  </a:txBody>
                  <a:tcPr/>
                </a:tc>
                <a:extLst>
                  <a:ext uri="{0D108BD9-81ED-4DB2-BD59-A6C34878D82A}">
                    <a16:rowId xmlns:a16="http://schemas.microsoft.com/office/drawing/2014/main" val="1758669620"/>
                  </a:ext>
                </a:extLst>
              </a:tr>
              <a:tr h="954692">
                <a:tc>
                  <a:txBody>
                    <a:bodyPr/>
                    <a:lstStyle/>
                    <a:p>
                      <a:endParaRPr lang="en-US" dirty="0"/>
                    </a:p>
                  </a:txBody>
                  <a:tcPr/>
                </a:tc>
                <a:tc>
                  <a:txBody>
                    <a:bodyPr/>
                    <a:lstStyle/>
                    <a:p>
                      <a:r>
                        <a:rPr lang="en-US" dirty="0"/>
                        <a:t>Steel and Aluminum</a:t>
                      </a:r>
                    </a:p>
                  </a:txBody>
                  <a:tcPr/>
                </a:tc>
                <a:tc>
                  <a:txBody>
                    <a:bodyPr/>
                    <a:lstStyle/>
                    <a:p>
                      <a:r>
                        <a:rPr lang="en-US" dirty="0"/>
                        <a:t>50%</a:t>
                      </a:r>
                    </a:p>
                    <a:p>
                      <a:r>
                        <a:rPr lang="en-US" dirty="0"/>
                        <a:t>(had been 25%)</a:t>
                      </a:r>
                    </a:p>
                  </a:txBody>
                  <a:tcPr/>
                </a:tc>
                <a:tc>
                  <a:txBody>
                    <a:bodyPr/>
                    <a:lstStyle/>
                    <a:p>
                      <a:r>
                        <a:rPr lang="en-US" dirty="0"/>
                        <a:t>March 12 </a:t>
                      </a:r>
                    </a:p>
                    <a:p>
                      <a:r>
                        <a:rPr lang="en-US" dirty="0"/>
                        <a:t>June 4</a:t>
                      </a:r>
                    </a:p>
                  </a:txBody>
                  <a:tcPr/>
                </a:tc>
                <a:tc>
                  <a:txBody>
                    <a:bodyPr/>
                    <a:lstStyle/>
                    <a:p>
                      <a:r>
                        <a:rPr lang="en-US" dirty="0"/>
                        <a:t>Sec. 232</a:t>
                      </a:r>
                    </a:p>
                  </a:txBody>
                  <a:tcPr/>
                </a:tc>
                <a:tc>
                  <a:txBody>
                    <a:bodyPr/>
                    <a:lstStyle/>
                    <a:p>
                      <a:r>
                        <a:rPr lang="en-US" dirty="0"/>
                        <a:t>All (UK may get some exemption)</a:t>
                      </a:r>
                    </a:p>
                  </a:txBody>
                  <a:tcPr/>
                </a:tc>
                <a:extLst>
                  <a:ext uri="{0D108BD9-81ED-4DB2-BD59-A6C34878D82A}">
                    <a16:rowId xmlns:a16="http://schemas.microsoft.com/office/drawing/2014/main" val="2890553059"/>
                  </a:ext>
                </a:extLst>
              </a:tr>
              <a:tr h="668284">
                <a:tc>
                  <a:txBody>
                    <a:bodyPr/>
                    <a:lstStyle/>
                    <a:p>
                      <a:endParaRPr lang="en-US" dirty="0"/>
                    </a:p>
                  </a:txBody>
                  <a:tcPr/>
                </a:tc>
                <a:tc>
                  <a:txBody>
                    <a:bodyPr/>
                    <a:lstStyle/>
                    <a:p>
                      <a:r>
                        <a:rPr lang="en-US" dirty="0"/>
                        <a:t>Refrigerators, freezers, washers, dryers,  dishwashers,  stoves, ovens, disposals, wire rack</a:t>
                      </a:r>
                    </a:p>
                  </a:txBody>
                  <a:tcPr/>
                </a:tc>
                <a:tc>
                  <a:txBody>
                    <a:bodyPr/>
                    <a:lstStyle/>
                    <a:p>
                      <a:r>
                        <a:rPr lang="en-US" dirty="0"/>
                        <a:t>50% </a:t>
                      </a:r>
                    </a:p>
                  </a:txBody>
                  <a:tcPr/>
                </a:tc>
                <a:tc>
                  <a:txBody>
                    <a:bodyPr/>
                    <a:lstStyle/>
                    <a:p>
                      <a:r>
                        <a:rPr lang="en-US" dirty="0"/>
                        <a:t>June 16</a:t>
                      </a:r>
                    </a:p>
                  </a:txBody>
                  <a:tcPr/>
                </a:tc>
                <a:tc>
                  <a:txBody>
                    <a:bodyPr/>
                    <a:lstStyle/>
                    <a:p>
                      <a:r>
                        <a:rPr lang="en-US" dirty="0"/>
                        <a:t>Sec. 232</a:t>
                      </a:r>
                    </a:p>
                  </a:txBody>
                  <a:tcPr/>
                </a:tc>
                <a:tc>
                  <a:txBody>
                    <a:bodyPr/>
                    <a:lstStyle/>
                    <a:p>
                      <a:r>
                        <a:rPr lang="en-US" dirty="0"/>
                        <a:t>All</a:t>
                      </a:r>
                    </a:p>
                  </a:txBody>
                  <a:tcPr/>
                </a:tc>
                <a:extLst>
                  <a:ext uri="{0D108BD9-81ED-4DB2-BD59-A6C34878D82A}">
                    <a16:rowId xmlns:a16="http://schemas.microsoft.com/office/drawing/2014/main" val="1706433048"/>
                  </a:ext>
                </a:extLst>
              </a:tr>
              <a:tr h="420575">
                <a:tc>
                  <a:txBody>
                    <a:bodyPr/>
                    <a:lstStyle/>
                    <a:p>
                      <a:endParaRPr lang="en-US" dirty="0"/>
                    </a:p>
                  </a:txBody>
                  <a:tcPr/>
                </a:tc>
                <a:tc>
                  <a:txBody>
                    <a:bodyPr/>
                    <a:lstStyle/>
                    <a:p>
                      <a:r>
                        <a:rPr lang="en-US" dirty="0"/>
                        <a:t>Cars and car parts </a:t>
                      </a:r>
                    </a:p>
                  </a:txBody>
                  <a:tcPr/>
                </a:tc>
                <a:tc>
                  <a:txBody>
                    <a:bodyPr/>
                    <a:lstStyle/>
                    <a:p>
                      <a:r>
                        <a:rPr lang="en-US" dirty="0"/>
                        <a:t>25%</a:t>
                      </a:r>
                    </a:p>
                  </a:txBody>
                  <a:tcPr/>
                </a:tc>
                <a:tc>
                  <a:txBody>
                    <a:bodyPr/>
                    <a:lstStyle/>
                    <a:p>
                      <a:r>
                        <a:rPr lang="en-US" dirty="0"/>
                        <a:t>April 3</a:t>
                      </a:r>
                    </a:p>
                    <a:p>
                      <a:r>
                        <a:rPr lang="en-US" dirty="0"/>
                        <a:t>May 3</a:t>
                      </a:r>
                    </a:p>
                  </a:txBody>
                  <a:tcPr/>
                </a:tc>
                <a:tc>
                  <a:txBody>
                    <a:bodyPr/>
                    <a:lstStyle/>
                    <a:p>
                      <a:r>
                        <a:rPr lang="en-US" dirty="0"/>
                        <a:t>Sec. 232</a:t>
                      </a:r>
                    </a:p>
                  </a:txBody>
                  <a:tcPr/>
                </a:tc>
                <a:tc>
                  <a:txBody>
                    <a:bodyPr/>
                    <a:lstStyle/>
                    <a:p>
                      <a:r>
                        <a:rPr lang="en-US" dirty="0"/>
                        <a:t>All </a:t>
                      </a:r>
                    </a:p>
                    <a:p>
                      <a:r>
                        <a:rPr lang="en-US" dirty="0"/>
                        <a:t>UK –TRQ 10%</a:t>
                      </a:r>
                    </a:p>
                    <a:p>
                      <a:r>
                        <a:rPr lang="en-US" dirty="0"/>
                        <a:t>Canada + Mexico deduct value of US content </a:t>
                      </a:r>
                    </a:p>
                  </a:txBody>
                  <a:tcPr/>
                </a:tc>
                <a:extLst>
                  <a:ext uri="{0D108BD9-81ED-4DB2-BD59-A6C34878D82A}">
                    <a16:rowId xmlns:a16="http://schemas.microsoft.com/office/drawing/2014/main" val="1675967570"/>
                  </a:ext>
                </a:extLst>
              </a:tr>
              <a:tr h="420575">
                <a:tc>
                  <a:txBody>
                    <a:bodyPr/>
                    <a:lstStyle/>
                    <a:p>
                      <a:endParaRPr lang="en-US" dirty="0"/>
                    </a:p>
                  </a:txBody>
                  <a:tcPr/>
                </a:tc>
                <a:tc>
                  <a:txBody>
                    <a:bodyPr/>
                    <a:lstStyle/>
                    <a:p>
                      <a:r>
                        <a:rPr lang="en-US" dirty="0"/>
                        <a:t>All products except electronics (smartphones, laptops, computer chips, etc.)</a:t>
                      </a:r>
                    </a:p>
                  </a:txBody>
                  <a:tcPr/>
                </a:tc>
                <a:tc>
                  <a:txBody>
                    <a:bodyPr/>
                    <a:lstStyle/>
                    <a:p>
                      <a:r>
                        <a:rPr lang="en-US" dirty="0"/>
                        <a:t>10% </a:t>
                      </a:r>
                    </a:p>
                  </a:txBody>
                  <a:tcPr/>
                </a:tc>
                <a:tc>
                  <a:txBody>
                    <a:bodyPr/>
                    <a:lstStyle/>
                    <a:p>
                      <a:r>
                        <a:rPr lang="en-US" dirty="0"/>
                        <a:t>April 9</a:t>
                      </a:r>
                    </a:p>
                  </a:txBody>
                  <a:tcPr/>
                </a:tc>
                <a:tc>
                  <a:txBody>
                    <a:bodyPr/>
                    <a:lstStyle/>
                    <a:p>
                      <a:r>
                        <a:rPr lang="en-US" dirty="0"/>
                        <a:t>IEEPA</a:t>
                      </a:r>
                    </a:p>
                  </a:txBody>
                  <a:tcPr/>
                </a:tc>
                <a:tc>
                  <a:txBody>
                    <a:bodyPr/>
                    <a:lstStyle/>
                    <a:p>
                      <a:r>
                        <a:rPr lang="en-US" dirty="0"/>
                        <a:t>All except Canada and Mexico</a:t>
                      </a:r>
                    </a:p>
                  </a:txBody>
                  <a:tcPr/>
                </a:tc>
                <a:extLst>
                  <a:ext uri="{0D108BD9-81ED-4DB2-BD59-A6C34878D82A}">
                    <a16:rowId xmlns:a16="http://schemas.microsoft.com/office/drawing/2014/main" val="3276120363"/>
                  </a:ext>
                </a:extLst>
              </a:tr>
              <a:tr h="420575">
                <a:tc>
                  <a:txBody>
                    <a:bodyPr/>
                    <a:lstStyle/>
                    <a:p>
                      <a:endParaRPr lang="en-US"/>
                    </a:p>
                  </a:txBody>
                  <a:tcPr/>
                </a:tc>
                <a:tc>
                  <a:txBody>
                    <a:bodyPr/>
                    <a:lstStyle/>
                    <a:p>
                      <a:r>
                        <a:rPr lang="en-US" dirty="0"/>
                        <a:t>All products</a:t>
                      </a:r>
                    </a:p>
                  </a:txBody>
                  <a:tcPr/>
                </a:tc>
                <a:tc>
                  <a:txBody>
                    <a:bodyPr/>
                    <a:lstStyle/>
                    <a:p>
                      <a:r>
                        <a:rPr lang="en-US" dirty="0"/>
                        <a:t>Varied reciprocal rates </a:t>
                      </a:r>
                    </a:p>
                  </a:txBody>
                  <a:tcPr/>
                </a:tc>
                <a:tc>
                  <a:txBody>
                    <a:bodyPr/>
                    <a:lstStyle/>
                    <a:p>
                      <a:r>
                        <a:rPr lang="en-US" dirty="0"/>
                        <a:t>Paused until July 9</a:t>
                      </a:r>
                    </a:p>
                  </a:txBody>
                  <a:tcPr/>
                </a:tc>
                <a:tc>
                  <a:txBody>
                    <a:bodyPr/>
                    <a:lstStyle/>
                    <a:p>
                      <a:r>
                        <a:rPr lang="en-US" dirty="0"/>
                        <a:t>IEEPA</a:t>
                      </a:r>
                    </a:p>
                  </a:txBody>
                  <a:tcPr/>
                </a:tc>
                <a:tc>
                  <a:txBody>
                    <a:bodyPr/>
                    <a:lstStyle/>
                    <a:p>
                      <a:r>
                        <a:rPr lang="en-US" dirty="0"/>
                        <a:t>60 countries</a:t>
                      </a:r>
                    </a:p>
                  </a:txBody>
                  <a:tcPr/>
                </a:tc>
                <a:extLst>
                  <a:ext uri="{0D108BD9-81ED-4DB2-BD59-A6C34878D82A}">
                    <a16:rowId xmlns:a16="http://schemas.microsoft.com/office/drawing/2014/main" val="610036637"/>
                  </a:ext>
                </a:extLst>
              </a:tr>
              <a:tr h="420575">
                <a:tc>
                  <a:txBody>
                    <a:bodyPr/>
                    <a:lstStyle/>
                    <a:p>
                      <a:endParaRPr lang="en-US" dirty="0"/>
                    </a:p>
                  </a:txBody>
                  <a:tcPr/>
                </a:tc>
                <a:tc>
                  <a:txBody>
                    <a:bodyPr/>
                    <a:lstStyle/>
                    <a:p>
                      <a:r>
                        <a:rPr lang="en-US" dirty="0"/>
                        <a:t>All products</a:t>
                      </a:r>
                    </a:p>
                  </a:txBody>
                  <a:tcPr/>
                </a:tc>
                <a:tc>
                  <a:txBody>
                    <a:bodyPr/>
                    <a:lstStyle/>
                    <a:p>
                      <a:r>
                        <a:rPr lang="en-US" dirty="0"/>
                        <a:t>25%</a:t>
                      </a:r>
                    </a:p>
                  </a:txBody>
                  <a:tcPr/>
                </a:tc>
                <a:tc>
                  <a:txBody>
                    <a:bodyPr/>
                    <a:lstStyle/>
                    <a:p>
                      <a:r>
                        <a:rPr lang="en-US" dirty="0"/>
                        <a:t>April 2</a:t>
                      </a:r>
                    </a:p>
                  </a:txBody>
                  <a:tcPr/>
                </a:tc>
                <a:tc>
                  <a:txBody>
                    <a:bodyPr/>
                    <a:lstStyle/>
                    <a:p>
                      <a:r>
                        <a:rPr lang="en-US" dirty="0"/>
                        <a:t>IEEPA</a:t>
                      </a:r>
                    </a:p>
                  </a:txBody>
                  <a:tcPr/>
                </a:tc>
                <a:tc>
                  <a:txBody>
                    <a:bodyPr/>
                    <a:lstStyle/>
                    <a:p>
                      <a:r>
                        <a:rPr lang="en-US" dirty="0"/>
                        <a:t>Countries that purchase Venezuelan oil</a:t>
                      </a:r>
                    </a:p>
                  </a:txBody>
                  <a:tcPr/>
                </a:tc>
                <a:extLst>
                  <a:ext uri="{0D108BD9-81ED-4DB2-BD59-A6C34878D82A}">
                    <a16:rowId xmlns:a16="http://schemas.microsoft.com/office/drawing/2014/main" val="2457209769"/>
                  </a:ext>
                </a:extLst>
              </a:tr>
            </a:tbl>
          </a:graphicData>
        </a:graphic>
      </p:graphicFrame>
      <p:pic>
        <p:nvPicPr>
          <p:cNvPr id="6" name="Picture 5">
            <a:extLst>
              <a:ext uri="{FF2B5EF4-FFF2-40B4-BE49-F238E27FC236}">
                <a16:creationId xmlns:a16="http://schemas.microsoft.com/office/drawing/2014/main" id="{AA790FE0-6E54-4FDB-A6FA-961ED23C54EC}"/>
              </a:ext>
            </a:extLst>
          </p:cNvPr>
          <p:cNvPicPr>
            <a:picLocks noChangeAspect="1"/>
          </p:cNvPicPr>
          <p:nvPr/>
        </p:nvPicPr>
        <p:blipFill>
          <a:blip r:embed="rId2"/>
          <a:stretch>
            <a:fillRect/>
          </a:stretch>
        </p:blipFill>
        <p:spPr>
          <a:xfrm>
            <a:off x="328823" y="1261531"/>
            <a:ext cx="937285" cy="660401"/>
          </a:xfrm>
          <a:prstGeom prst="rect">
            <a:avLst/>
          </a:prstGeom>
        </p:spPr>
      </p:pic>
      <p:pic>
        <p:nvPicPr>
          <p:cNvPr id="3" name="Picture 2">
            <a:extLst>
              <a:ext uri="{FF2B5EF4-FFF2-40B4-BE49-F238E27FC236}">
                <a16:creationId xmlns:a16="http://schemas.microsoft.com/office/drawing/2014/main" id="{62DD4E66-40FF-4655-B6B1-3B49D251B6DF}"/>
              </a:ext>
            </a:extLst>
          </p:cNvPr>
          <p:cNvPicPr>
            <a:picLocks noChangeAspect="1"/>
          </p:cNvPicPr>
          <p:nvPr/>
        </p:nvPicPr>
        <p:blipFill>
          <a:blip r:embed="rId3"/>
          <a:stretch>
            <a:fillRect/>
          </a:stretch>
        </p:blipFill>
        <p:spPr>
          <a:xfrm>
            <a:off x="406286" y="2089975"/>
            <a:ext cx="916833" cy="949557"/>
          </a:xfrm>
          <a:prstGeom prst="rect">
            <a:avLst/>
          </a:prstGeom>
        </p:spPr>
      </p:pic>
      <p:pic>
        <p:nvPicPr>
          <p:cNvPr id="7" name="Picture 6">
            <a:extLst>
              <a:ext uri="{FF2B5EF4-FFF2-40B4-BE49-F238E27FC236}">
                <a16:creationId xmlns:a16="http://schemas.microsoft.com/office/drawing/2014/main" id="{E6A419F0-50EE-4999-A51C-3E5A6819BEF4}"/>
              </a:ext>
            </a:extLst>
          </p:cNvPr>
          <p:cNvPicPr>
            <a:picLocks noChangeAspect="1"/>
          </p:cNvPicPr>
          <p:nvPr/>
        </p:nvPicPr>
        <p:blipFill>
          <a:blip r:embed="rId4"/>
          <a:stretch>
            <a:fillRect/>
          </a:stretch>
        </p:blipFill>
        <p:spPr>
          <a:xfrm>
            <a:off x="406286" y="3458459"/>
            <a:ext cx="1719643" cy="833119"/>
          </a:xfrm>
          <a:prstGeom prst="rect">
            <a:avLst/>
          </a:prstGeom>
        </p:spPr>
      </p:pic>
    </p:spTree>
    <p:extLst>
      <p:ext uri="{BB962C8B-B14F-4D97-AF65-F5344CB8AC3E}">
        <p14:creationId xmlns:p14="http://schemas.microsoft.com/office/powerpoint/2010/main" val="224308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1741" y="-58115"/>
            <a:ext cx="7716327" cy="6916115"/>
          </a:xfrm>
          <a:prstGeom prst="rect">
            <a:avLst/>
          </a:prstGeom>
        </p:spPr>
      </p:pic>
      <p:sp>
        <p:nvSpPr>
          <p:cNvPr id="3" name="TextBox 2"/>
          <p:cNvSpPr txBox="1"/>
          <p:nvPr/>
        </p:nvSpPr>
        <p:spPr>
          <a:xfrm>
            <a:off x="295835" y="1004047"/>
            <a:ext cx="3751232" cy="4401205"/>
          </a:xfrm>
          <a:prstGeom prst="rect">
            <a:avLst/>
          </a:prstGeom>
          <a:noFill/>
        </p:spPr>
        <p:txBody>
          <a:bodyPr wrap="square" rtlCol="0">
            <a:spAutoFit/>
          </a:bodyPr>
          <a:lstStyle/>
          <a:p>
            <a:r>
              <a:rPr lang="en-US" sz="2000" u="sng" dirty="0"/>
              <a:t>After the April 12 90-Day Pause</a:t>
            </a:r>
          </a:p>
          <a:p>
            <a:endParaRPr lang="en-US" sz="2000" u="sng" dirty="0"/>
          </a:p>
          <a:p>
            <a:pPr marL="285750" indent="-285750">
              <a:buFont typeface="Arial" panose="020B0604020202020204" pitchFamily="34" charset="0"/>
              <a:buChar char="•"/>
            </a:pPr>
            <a:r>
              <a:rPr lang="en-US" sz="2000" dirty="0"/>
              <a:t>IEEPA tariffs of 30% on all goods from China</a:t>
            </a:r>
          </a:p>
          <a:p>
            <a:pPr marL="285750" indent="-285750">
              <a:buFont typeface="Arial" panose="020B0604020202020204" pitchFamily="34" charset="0"/>
              <a:buChar char="•"/>
            </a:pPr>
            <a:r>
              <a:rPr lang="en-US" sz="2000" dirty="0"/>
              <a:t>50% tariffs on steel and aluminum</a:t>
            </a:r>
          </a:p>
          <a:p>
            <a:pPr marL="285750" indent="-285750">
              <a:buFont typeface="Arial" panose="020B0604020202020204" pitchFamily="34" charset="0"/>
              <a:buChar char="•"/>
            </a:pPr>
            <a:r>
              <a:rPr lang="en-US" sz="2000" dirty="0"/>
              <a:t>25% tariffs on cars and car parts</a:t>
            </a:r>
          </a:p>
          <a:p>
            <a:pPr marL="285750" indent="-285750">
              <a:buFont typeface="Arial" panose="020B0604020202020204" pitchFamily="34" charset="0"/>
              <a:buChar char="•"/>
            </a:pPr>
            <a:r>
              <a:rPr lang="en-US" sz="2000" dirty="0"/>
              <a:t>25%/7.5% tariffs on goods subject to Lists 1, 2, 3, and 4A from 2018 ($360B in imports)</a:t>
            </a:r>
          </a:p>
          <a:p>
            <a:pPr marL="285750" indent="-285750">
              <a:buFont typeface="Arial" panose="020B0604020202020204" pitchFamily="34" charset="0"/>
              <a:buChar char="•"/>
            </a:pPr>
            <a:r>
              <a:rPr lang="en-US" sz="2000" dirty="0"/>
              <a:t>Applied rates: 40%-60%</a:t>
            </a:r>
          </a:p>
          <a:p>
            <a:pPr marL="285750" indent="-285750">
              <a:buFont typeface="Arial" panose="020B0604020202020204" pitchFamily="34" charset="0"/>
              <a:buChar char="•"/>
            </a:pPr>
            <a:r>
              <a:rPr lang="en-US" sz="2000" dirty="0"/>
              <a:t>Elimination of $800 “data-free, duty-free” de minimis </a:t>
            </a:r>
          </a:p>
        </p:txBody>
      </p:sp>
      <p:sp>
        <p:nvSpPr>
          <p:cNvPr id="4" name="TextBox 3">
            <a:extLst>
              <a:ext uri="{FF2B5EF4-FFF2-40B4-BE49-F238E27FC236}">
                <a16:creationId xmlns:a16="http://schemas.microsoft.com/office/drawing/2014/main" id="{E56C8EE8-0A98-4F73-ACC7-4EBB26B6DA7F}"/>
              </a:ext>
            </a:extLst>
          </p:cNvPr>
          <p:cNvSpPr txBox="1"/>
          <p:nvPr/>
        </p:nvSpPr>
        <p:spPr>
          <a:xfrm>
            <a:off x="635000" y="203201"/>
            <a:ext cx="2619769" cy="646331"/>
          </a:xfrm>
          <a:prstGeom prst="rect">
            <a:avLst/>
          </a:prstGeom>
          <a:noFill/>
        </p:spPr>
        <p:txBody>
          <a:bodyPr wrap="square" rtlCol="0">
            <a:spAutoFit/>
          </a:bodyPr>
          <a:lstStyle/>
          <a:p>
            <a:r>
              <a:rPr lang="en-US" sz="3600" u="sng" dirty="0"/>
              <a:t>China Tariffs</a:t>
            </a:r>
          </a:p>
        </p:txBody>
      </p:sp>
    </p:spTree>
    <p:extLst>
      <p:ext uri="{BB962C8B-B14F-4D97-AF65-F5344CB8AC3E}">
        <p14:creationId xmlns:p14="http://schemas.microsoft.com/office/powerpoint/2010/main" val="407594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23EB15-AC08-48B0-99B5-0F1B429AFCCA}"/>
              </a:ext>
            </a:extLst>
          </p:cNvPr>
          <p:cNvPicPr>
            <a:picLocks noChangeAspect="1"/>
          </p:cNvPicPr>
          <p:nvPr/>
        </p:nvPicPr>
        <p:blipFill>
          <a:blip r:embed="rId2"/>
          <a:stretch>
            <a:fillRect/>
          </a:stretch>
        </p:blipFill>
        <p:spPr>
          <a:xfrm>
            <a:off x="3965845" y="0"/>
            <a:ext cx="5462576" cy="6858000"/>
          </a:xfrm>
          <a:prstGeom prst="rect">
            <a:avLst/>
          </a:prstGeom>
        </p:spPr>
      </p:pic>
      <p:sp>
        <p:nvSpPr>
          <p:cNvPr id="4" name="TextBox 3">
            <a:extLst>
              <a:ext uri="{FF2B5EF4-FFF2-40B4-BE49-F238E27FC236}">
                <a16:creationId xmlns:a16="http://schemas.microsoft.com/office/drawing/2014/main" id="{2E2AEE09-72FF-4506-9002-0ACE64AB3319}"/>
              </a:ext>
            </a:extLst>
          </p:cNvPr>
          <p:cNvSpPr txBox="1"/>
          <p:nvPr/>
        </p:nvSpPr>
        <p:spPr>
          <a:xfrm>
            <a:off x="304800" y="211666"/>
            <a:ext cx="3454400" cy="2125133"/>
          </a:xfrm>
          <a:prstGeom prst="rect">
            <a:avLst/>
          </a:prstGeom>
          <a:noFill/>
        </p:spPr>
        <p:txBody>
          <a:bodyPr wrap="square" rtlCol="0">
            <a:spAutoFit/>
          </a:bodyPr>
          <a:lstStyle/>
          <a:p>
            <a:r>
              <a:rPr lang="en-US" sz="3200" dirty="0"/>
              <a:t>“Reciprocal” tariff rates slated</a:t>
            </a:r>
          </a:p>
          <a:p>
            <a:r>
              <a:rPr lang="en-US" sz="3200" dirty="0"/>
              <a:t>to be reimposed on July 9 </a:t>
            </a:r>
          </a:p>
        </p:txBody>
      </p:sp>
    </p:spTree>
    <p:extLst>
      <p:ext uri="{BB962C8B-B14F-4D97-AF65-F5344CB8AC3E}">
        <p14:creationId xmlns:p14="http://schemas.microsoft.com/office/powerpoint/2010/main" val="2722842451"/>
      </p:ext>
    </p:extLst>
  </p:cSld>
  <p:clrMapOvr>
    <a:masterClrMapping/>
  </p:clrMapOvr>
</p:sld>
</file>

<file path=ppt/theme/theme1.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2" id="{B9F0B024-2583-AC46-83A2-0779E0A7FF7D}" vid="{4C87F9F1-7C50-F744-9F01-AAE63E971618}"/>
    </a:ext>
  </a:ext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PresentationTemplate-General" id="{8770546A-285C-4DB4-A6F7-CAA1B9D88E34}" vid="{66D2F9A7-66D2-4DED-B482-082D7CE409D9}"/>
    </a:ext>
  </a:extLst>
</a:theme>
</file>

<file path=ppt/theme/theme6.xml><?xml version="1.0" encoding="utf-8"?>
<a:theme xmlns:a="http://schemas.openxmlformats.org/drawingml/2006/main" name="Office Theme">
  <a:themeElements>
    <a:clrScheme name="Custom 15">
      <a:dk1>
        <a:srgbClr val="272726"/>
      </a:dk1>
      <a:lt1>
        <a:sysClr val="window" lastClr="FFFFFF"/>
      </a:lt1>
      <a:dk2>
        <a:srgbClr val="596B78"/>
      </a:dk2>
      <a:lt2>
        <a:srgbClr val="FFFFFF"/>
      </a:lt2>
      <a:accent1>
        <a:srgbClr val="EE3124"/>
      </a:accent1>
      <a:accent2>
        <a:srgbClr val="8B8379"/>
      </a:accent2>
      <a:accent3>
        <a:srgbClr val="D8D6D7"/>
      </a:accent3>
      <a:accent4>
        <a:srgbClr val="5C5D62"/>
      </a:accent4>
      <a:accent5>
        <a:srgbClr val="204658"/>
      </a:accent5>
      <a:accent6>
        <a:srgbClr val="746559"/>
      </a:accent6>
      <a:hlink>
        <a:srgbClr val="CD3529"/>
      </a:hlink>
      <a:folHlink>
        <a:srgbClr val="BFBEC4"/>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exibleWindow_PPT_4x3_042022_placeholder_simplified" id="{8999B772-2AD6-4724-BBF1-904F20E6F588}" vid="{97615B47-6F37-4E17-B868-589392FD5C4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C9002C-1276-48B1-A13A-8F56917333BF}">
  <we:reference id="2cb3dfe7-199f-46bf-bb56-17a7fca0f469" version="12.1.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g48437ce2c3c4c508e6dbb232c223ecb xmlns="cf16f947-c9fc-4be9-80b4-2a32b4ac226e">
      <Terms xmlns="http://schemas.microsoft.com/office/infopath/2007/PartnerControls">
        <TermInfo xmlns="http://schemas.microsoft.com/office/infopath/2007/PartnerControls">
          <TermName xmlns="http://schemas.microsoft.com/office/infopath/2007/PartnerControls">CTP/TPS</TermName>
          <TermId xmlns="http://schemas.microsoft.com/office/infopath/2007/PartnerControls">42c8f3ac-6b54-4097-b1b7-0343b754aef1</TermId>
        </TermInfo>
      </Terms>
    </g48437ce2c3c4c508e6dbb232c223ecb>
    <OECDKimBussinessContext xmlns="54c4cd27-f286-408f-9ce0-33c1e0f3ab3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3.3.1 Taxation</TermName>
          <TermId xmlns="http://schemas.microsoft.com/office/infopath/2007/PartnerControls">2ef088c8-6b9c-4a56-9e2d-91d50efe0ff4</TermId>
        </TermInfo>
      </Terms>
    </eSharePWBTaxHTField0>
    <OECDlanguage xmlns="ca82dde9-3436-4d3d-bddd-d31447390034">English</OECDlanguage>
    <OECDProjectMembers xmlns="cf16f947-c9fc-4be9-80b4-2a32b4ac226e">
      <UserInfo>
        <DisplayName>HANAPPI Tibor, CTP/TPS</DisplayName>
        <AccountId>187</AccountId>
        <AccountType/>
      </UserInfo>
      <UserInfo>
        <DisplayName>ALIPRANDI Giulia, CTP/TPS</DisplayName>
        <AccountId>662</AccountId>
        <AccountType/>
      </UserInfo>
      <UserInfo>
        <DisplayName>SUGRUE Ruairi, CTP/TPS</DisplayName>
        <AccountId>680</AccountId>
        <AccountType/>
      </UserInfo>
      <UserInfo>
        <DisplayName>SOCHAY Violet, CTP/TPS</DisplayName>
        <AccountId>157</AccountId>
        <AccountType/>
      </UserInfo>
      <UserInfo>
        <DisplayName>O'REILLY Pierce, CTP/TPS</DisplayName>
        <AccountId>146</AccountId>
        <AccountType/>
      </UserInfo>
      <UserInfo>
        <DisplayName>CELANI Alessandra, CTP/TPS</DisplayName>
        <AccountId>2451</AccountId>
        <AccountType/>
      </UserInfo>
      <UserInfo>
        <DisplayName>WHYMAN David, CTP/TPS</DisplayName>
        <AccountId>2710</AccountId>
        <AccountType/>
      </UserInfo>
      <UserInfo>
        <DisplayName>GONZALEZ CABRAL Ana Cinta, CTP/TPS</DisplayName>
        <AccountId>737</AccountId>
        <AccountType/>
      </UserInfo>
      <UserInfo>
        <DisplayName>STEMMER Michael, CTP/TPS</DisplayName>
        <AccountId>1965</AccountId>
        <AccountType/>
      </UserInfo>
      <UserInfo>
        <DisplayName>HUGGER Felix, CTP/TPS</DisplayName>
        <AccountId>3001</AccountId>
        <AccountType/>
      </UserInfo>
      <UserInfo>
        <DisplayName>BUCCI Massimo, CTP/TPS</DisplayName>
        <AccountId>3362</AccountId>
        <AccountType/>
      </UserInfo>
      <UserInfo>
        <DisplayName>GOBBI Laura, CTP/TAV</DisplayName>
        <AccountId>3701</AccountId>
        <AccountType/>
      </UserInfo>
      <UserInfo>
        <DisplayName>DRESSLER Luisa, CTP/TPS</DisplayName>
        <AccountId>317</AccountId>
        <AccountType/>
      </UserInfo>
      <UserInfo>
        <DisplayName>VILLAREAL Rebecca, CTP/TPS</DisplayName>
        <AccountId>4219</AccountId>
        <AccountType/>
      </UserInfo>
      <UserInfo>
        <DisplayName>HVIID KANSTRUP Rebekka, CTP/TPS</DisplayName>
        <AccountId>4017</AccountId>
        <AccountType/>
      </UserInfo>
      <UserInfo>
        <DisplayName>DAYAN Sarah, CTP/TPS</DisplayName>
        <AccountId>4457</AccountId>
        <AccountType/>
      </UserInfo>
    </OECDProjectMembers>
    <IconOverlay xmlns="http://schemas.microsoft.com/sharepoint/v4" xsi:nil="true"/>
    <OECDPinnedBy xmlns="cf16f947-c9fc-4be9-80b4-2a32b4ac226e">
      <UserInfo>
        <DisplayName/>
        <AccountId xsi:nil="true"/>
        <AccountType/>
      </UserInfo>
    </OECDPinnedBy>
    <OECDProjectManager xmlns="cf16f947-c9fc-4be9-80b4-2a32b4ac226e">
      <UserInfo>
        <DisplayName/>
        <AccountId>146</AccountId>
        <AccountType/>
      </UserInfo>
    </OECDProjectManager>
    <OECDSharingStatus xmlns="cf16f947-c9fc-4be9-80b4-2a32b4ac226e" xsi:nil="true"/>
    <OECDProjectLookup xmlns="cf16f947-c9fc-4be9-80b4-2a32b4ac226e">25</OECDProjectLookup>
    <OECDMeetingDate xmlns="54c4cd27-f286-408f-9ce0-33c1e0f3ab39" xsi:nil="true"/>
    <OECDCommunityDocumentURL xmlns="cf16f947-c9fc-4be9-80b4-2a32b4ac226e" xsi:nil="true"/>
    <OECDTagsCache xmlns="cf16f947-c9fc-4be9-80b4-2a32b4ac226e" xsi:nil="true"/>
    <OECDDeliverableManager xmlns="cf16f947-c9fc-4be9-80b4-2a32b4ac226e">
      <UserInfo>
        <DisplayName/>
        <AccountId xsi:nil="true"/>
        <AccountType/>
      </UserInfo>
    </OECDDeliverableManager>
    <l9a152565aff414c8d842958d210d414 xmlns="cf16f947-c9fc-4be9-80b4-2a32b4ac226e" xsi:nil="true"/>
    <OECDAllRelatedUsers xmlns="9e406c50-2549-4f1e-a767-e9b68096b47b">
      <UserInfo>
        <DisplayName/>
        <AccountId xsi:nil="true"/>
        <AccountType/>
      </UserInfo>
    </OECDAllRelatedUsers>
    <eShareCommitteeTaxHTField0 xmlns="c9f238dd-bb73-4aef-a7a5-d644ad823e52">
      <Terms xmlns="http://schemas.microsoft.com/office/infopath/2007/PartnerControls">
        <TermInfo xmlns="http://schemas.microsoft.com/office/infopath/2007/PartnerControls">
          <TermName xmlns="http://schemas.microsoft.com/office/infopath/2007/PartnerControls">Committee on Fiscal Affairs</TermName>
          <TermId xmlns="http://schemas.microsoft.com/office/infopath/2007/PartnerControls">d88853ef-2075-4c47-b149-efe9b961c610</TermId>
        </TermInfo>
      </Terms>
    </eShareCommitteeTaxHTField0>
    <OECDYear xmlns="54c4cd27-f286-408f-9ce0-33c1e0f3ab39" xsi:nil="true"/>
    <OECDKimProvenance xmlns="54c4cd27-f286-408f-9ce0-33c1e0f3ab39" xsi:nil="true"/>
    <OECDExpirationDate xmlns="9e406c50-2549-4f1e-a767-e9b68096b47b" xsi:nil="true"/>
    <OECDMainProject xmlns="cf16f947-c9fc-4be9-80b4-2a32b4ac226e">14</OECDMainProject>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eShareKeywordsTaxHTField0>
    <OECDCommunityDocumentID xmlns="cf16f947-c9fc-4be9-80b4-2a32b4ac226e" xsi:nil="true"/>
    <TaxCatchAll xmlns="ca82dde9-3436-4d3d-bddd-d31447390034">
      <Value>244</Value>
      <Value>157</Value>
      <Value>346</Value>
    </TaxCatchAll>
    <hfa66f2e5af148f08064c2e62791b306 xmlns="9e406c50-2549-4f1e-a767-e9b68096b47b">
      <Terms xmlns="http://schemas.microsoft.com/office/infopath/2007/PartnerControls"/>
    </hfa66f2e5af148f08064c2e62791b306>
    <eShareHorizProjTaxHTField0 xmlns="9e406c50-2549-4f1e-a767-e9b68096b4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507BED6B5908645AAA96978AD5D1987" ma:contentTypeVersion="84" ma:contentTypeDescription="" ma:contentTypeScope="" ma:versionID="4b9e4c91350cf35f50d1d6b61051afd7">
  <xsd:schema xmlns:xsd="http://www.w3.org/2001/XMLSchema" xmlns:xs="http://www.w3.org/2001/XMLSchema" xmlns:p="http://schemas.microsoft.com/office/2006/metadata/properties" xmlns:ns1="54c4cd27-f286-408f-9ce0-33c1e0f3ab39" xmlns:ns2="9e406c50-2549-4f1e-a767-e9b68096b47b" xmlns:ns3="cf16f947-c9fc-4be9-80b4-2a32b4ac226e" xmlns:ns5="c9f238dd-bb73-4aef-a7a5-d644ad823e52" xmlns:ns6="ca82dde9-3436-4d3d-bddd-d31447390034" xmlns:ns7="http://schemas.microsoft.com/sharepoint/v4" targetNamespace="http://schemas.microsoft.com/office/2006/metadata/properties" ma:root="true" ma:fieldsID="2273f3d944750c630511b0d01f641b8c" ns1:_="" ns2:_="" ns3:_="" ns5:_="" ns6:_="" ns7:_="">
    <xsd:import namespace="54c4cd27-f286-408f-9ce0-33c1e0f3ab39"/>
    <xsd:import namespace="9e406c50-2549-4f1e-a767-e9b68096b47b"/>
    <xsd:import namespace="cf16f947-c9fc-4be9-80b4-2a32b4ac226e"/>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 minOccurs="0"/>
                <xsd:element ref="ns3:l9a152565aff414c8d842958d210d414" minOccurs="0"/>
                <xsd:element ref="ns6:TaxCatchAllLabel" minOccurs="0"/>
                <xsd:element ref="ns1:OECDMeetingDate" minOccurs="0"/>
                <xsd:element ref="ns6:OECDlanguage" minOccurs="0"/>
                <xsd:element ref="ns2:hfa66f2e5af148f08064c2e62791b306" minOccurs="0"/>
                <xsd:element ref="ns3:g48437ce2c3c4c508e6dbb232c223ecb" minOccurs="0"/>
                <xsd:element ref="ns3:OECDSharingStatus" minOccurs="0"/>
                <xsd:element ref="ns3:OECDCommunityDocumentURL" minOccurs="0"/>
                <xsd:element ref="ns3:OECDCommunityDocumentID" minOccurs="0"/>
                <xsd:element ref="ns2:eShareHorizProjTaxHTField0" minOccurs="0"/>
                <xsd:element ref="ns3:OECDTagsCache" minOccurs="0"/>
                <xsd:element ref="ns3:OECDDeliverableManager" minOccurs="0"/>
                <xsd:element ref="ns7:IconOverlay" minOccurs="0"/>
                <xsd:element ref="ns2:OECDAllRelatedUsers" minOccurs="0"/>
                <xsd:element ref="ns3:SharedWithUsers" minOccurs="0"/>
                <xsd:element ref="ns1: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8" nillable="true" ma:displayName="Meeting Date" ma:default="" ma:format="DateOnly" ma:hidden="true" ma:internalName="OECDMeetingDate">
      <xsd:simpleType>
        <xsd:restriction base="dms:DateTime"/>
      </xsd:simpleType>
    </xsd:element>
    <xsd:element name="OECDYear" ma:index="45"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406c50-2549-4f1e-a767-e9b68096b47b"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hfa66f2e5af148f08064c2e62791b306" ma:index="33" nillable="true" ma:taxonomy="true" ma:internalName="hfa66f2e5af148f08064c2e62791b306" ma:taxonomyFieldName="OECDHorizontalProjects" ma:displayName="Horizontal project" ma:readOnly="false" ma:default="" ma:fieldId="{1fa66f2e-5af1-48f0-8064-c2e62791b306}"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8" nillable="true" ma:displayName="OECDHorizontalProjects_0" ma:description="" ma:hidden="true" ma:internalName="eShareHorizProjTaxHTField0">
      <xsd:simpleType>
        <xsd:restriction base="dms:Note"/>
      </xsd:simpleType>
    </xsd:element>
    <xsd:element name="OECDAllRelatedUsers" ma:index="43"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16f947-c9fc-4be9-80b4-2a32b4ac226e"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639da05e-b3c6-46a1-b83b-8ce0cfde2092" ma:internalName="OECDProjectLookup" ma:readOnly="false" ma:showField="OECDShortProjectName" ma:web="cf16f947-c9fc-4be9-80b4-2a32b4ac226e">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639da05e-b3c6-46a1-b83b-8ce0cfde2092"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9a152565aff414c8d842958d210d414" ma:index="25" nillable="true" ma:displayName="Deliverable owner_0" ma:hidden="true" ma:internalName="l9a152565aff414c8d842958d210d414">
      <xsd:simpleType>
        <xsd:restriction base="dms:Note"/>
      </xsd:simpleType>
    </xsd:element>
    <xsd:element name="g48437ce2c3c4c508e6dbb232c223ecb" ma:index="34" nillable="true" ma:taxonomy="true" ma:internalName="g48437ce2c3c4c508e6dbb232c223ecb" ma:taxonomyFieldName="OECDProjectOwnerStructure" ma:displayName="Project owner" ma:readOnly="false" ma:default="" ma:fieldId="048437ce-2c3c-4c50-8e6d-bb232c223ec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40" nillable="true" ma:displayName="Tags cache" ma:description="" ma:hidden="true" ma:internalName="OECDTagsCache">
      <xsd:simpleType>
        <xsd:restriction base="dms:Note"/>
      </xsd:simpleType>
    </xsd:element>
    <xsd:element name="OECDDeliverableManager" ma:index="41" nillable="true" ma:displayName="In charge" ma:description="" ma:hidden="true" ma:internalName="OECDDeliverable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4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b313c73-16b7-424d-af27-bacb5b0305bc}" ma:internalName="TaxCatchAll" ma:showField="CatchAllData" ma:web="9e406c50-2549-4f1e-a767-e9b68096b47b">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hidden="true" ma:list="{bb313c73-16b7-424d-af27-bacb5b0305bc}" ma:internalName="TaxCatchAllLabel" ma:readOnly="true" ma:showField="CatchAllDataLabel" ma:web="9e406c50-2549-4f1e-a767-e9b68096b47b">
      <xsd:complexType>
        <xsd:complexContent>
          <xsd:extension base="dms:MultiChoiceLookup">
            <xsd:sequence>
              <xsd:element name="Value" type="dms:Lookup" maxOccurs="unbounded" minOccurs="0" nillable="true"/>
            </xsd:sequence>
          </xsd:extension>
        </xsd:complexContent>
      </xsd:complexType>
    </xsd:element>
    <xsd:element name="OECDlanguage" ma:index="30"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OECDListFormCollapsible</Display>
  <Edit>OECDListFormCollapsible</Edit>
  <New>OECDListFormCollapsible</New>
</FormTemplates>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Props1.xml><?xml version="1.0" encoding="utf-8"?>
<ds:datastoreItem xmlns:ds="http://schemas.openxmlformats.org/officeDocument/2006/customXml" ds:itemID="{B4799F3F-899F-4D2B-AFF9-499093126EC8}">
  <ds:schemaRefs>
    <ds:schemaRef ds:uri="54c4cd27-f286-408f-9ce0-33c1e0f3ab39"/>
    <ds:schemaRef ds:uri="9e406c50-2549-4f1e-a767-e9b68096b47b"/>
    <ds:schemaRef ds:uri="c9f238dd-bb73-4aef-a7a5-d644ad823e52"/>
    <ds:schemaRef ds:uri="ca82dde9-3436-4d3d-bddd-d31447390034"/>
    <ds:schemaRef ds:uri="cf16f947-c9fc-4be9-80b4-2a32b4ac22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F6561E-AD29-4D8E-955B-4FB99CFE8718}">
  <ds:schemaRefs>
    <ds:schemaRef ds:uri="54c4cd27-f286-408f-9ce0-33c1e0f3ab39"/>
    <ds:schemaRef ds:uri="9e406c50-2549-4f1e-a767-e9b68096b47b"/>
    <ds:schemaRef ds:uri="c9f238dd-bb73-4aef-a7a5-d644ad823e52"/>
    <ds:schemaRef ds:uri="ca82dde9-3436-4d3d-bddd-d31447390034"/>
    <ds:schemaRef ds:uri="cf16f947-c9fc-4be9-80b4-2a32b4ac22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F563C5-0D1E-4241-A26C-FD904682C2B6}">
  <ds:schemaRefs>
    <ds:schemaRef ds:uri="http://schemas.microsoft.com/sharepoint/v3/contenttype/forms"/>
  </ds:schemaRefs>
</ds:datastoreItem>
</file>

<file path=customXml/itemProps4.xml><?xml version="1.0" encoding="utf-8"?>
<ds:datastoreItem xmlns:ds="http://schemas.openxmlformats.org/officeDocument/2006/customXml" ds:itemID="{E661066E-48CC-4F86-9F7B-9C12A28BDF68}">
  <ds:schemaRefs>
    <ds:schemaRef ds:uri="http://schemas.microsoft.com/2003/10/Serialization/Arrays"/>
    <ds:schemaRef ds:uri="http://www.oecd.org/eshare/projectsentre/CtFieldPriority/"/>
  </ds:schemaRefs>
</ds:datastoreItem>
</file>

<file path=customXml/itemProps5.xml><?xml version="1.0" encoding="utf-8"?>
<ds:datastoreItem xmlns:ds="http://schemas.openxmlformats.org/officeDocument/2006/customXml" ds:itemID="{770AA2B3-05F7-4879-8D28-ED2C9F40FB4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1298</Words>
  <Application>Microsoft Office PowerPoint</Application>
  <PresentationFormat>Widescreen</PresentationFormat>
  <Paragraphs>237</Paragraphs>
  <Slides>26</Slides>
  <Notes>5</Notes>
  <HiddenSlides>0</HiddenSlides>
  <MMClips>0</MMClips>
  <ScaleCrop>false</ScaleCrop>
  <HeadingPairs>
    <vt:vector size="4" baseType="variant">
      <vt:variant>
        <vt:lpstr>Theme</vt:lpstr>
      </vt:variant>
      <vt:variant>
        <vt:i4>10</vt:i4>
      </vt:variant>
      <vt:variant>
        <vt:lpstr>Slide Titles</vt:lpstr>
      </vt:variant>
      <vt:variant>
        <vt:i4>26</vt:i4>
      </vt:variant>
    </vt:vector>
  </HeadingPairs>
  <TitlesOfParts>
    <vt:vector size="36" baseType="lpstr">
      <vt:lpstr>4_Custom Design</vt:lpstr>
      <vt:lpstr>PwC</vt:lpstr>
      <vt:lpstr>4_Custom Design</vt:lpstr>
      <vt:lpstr>office theme</vt:lpstr>
      <vt:lpstr>Custom Design</vt:lpstr>
      <vt:lpstr>Office Theme</vt:lpstr>
      <vt:lpstr>Office Theme</vt:lpstr>
      <vt:lpstr>Office Theme</vt:lpstr>
      <vt:lpstr>Office Theme</vt:lpstr>
      <vt:lpstr>Office Theme</vt:lpstr>
      <vt:lpstr>International Tax Policy Forum and  Institute of International Economic Law Conference at Georgetown University Law Center</vt:lpstr>
      <vt:lpstr>Agenda </vt:lpstr>
      <vt:lpstr>Opening Remarks</vt:lpstr>
      <vt:lpstr>Tariffs</vt:lpstr>
      <vt:lpstr>Tariffs: The Unchartered Waters of Tax Policy</vt:lpstr>
      <vt:lpstr>PowerPoint Presentation</vt:lpstr>
      <vt:lpstr>PowerPoint Presentation</vt:lpstr>
      <vt:lpstr>PowerPoint Presentation</vt:lpstr>
      <vt:lpstr>PowerPoint Presentation</vt:lpstr>
      <vt:lpstr>Products Under Investigation –Sec. 232 (National Security) </vt:lpstr>
      <vt:lpstr>PowerPoint Presentation</vt:lpstr>
      <vt:lpstr>PowerPoint Presentation</vt:lpstr>
      <vt:lpstr>Legal Challenges to IEEPA Tariffs</vt:lpstr>
      <vt:lpstr>Status of Legal Claims</vt:lpstr>
      <vt:lpstr>Solutioning Reciprocal Country Tariffs April 2025</vt:lpstr>
      <vt:lpstr>Available Solutions by Tariff Action</vt:lpstr>
      <vt:lpstr>Competing Rationales for Tariffs</vt:lpstr>
      <vt:lpstr>PowerPoint Presentation</vt:lpstr>
      <vt:lpstr>Supplements and Alternative to Tariffs</vt:lpstr>
      <vt:lpstr>The Economic Consequences of Tariffs and Other Destination-Based Taxes</vt:lpstr>
      <vt:lpstr>Issues</vt:lpstr>
      <vt:lpstr>Conclusions</vt:lpstr>
      <vt:lpstr>How Should Policymakers Approach Tariffs and  Alternatives?</vt:lpstr>
      <vt:lpstr>PowerPoint Presentation</vt:lpstr>
      <vt:lpstr>PowerPoint Presentation</vt:lpstr>
      <vt:lpstr>Luncheon Keynote Address</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HANAPPI Tibor, CTP/TPS</dc:creator>
  <cp:lastModifiedBy>Angela McMillan (US)</cp:lastModifiedBy>
  <cp:revision>2</cp:revision>
  <dcterms:created xsi:type="dcterms:W3CDTF">2022-03-11T16:34:45Z</dcterms:created>
  <dcterms:modified xsi:type="dcterms:W3CDTF">2025-06-27T10:41:16Z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0x0101008B4DD370EC31429186F3AD49F0D3098F00D44DBCB9EB4F45278CB5C9765BE5299500A4858B360C6A491AA753F8BCA47AA910002507BED6B5908645AAA96978AD5D1987</vt:lpwstr>
  </property>
  <property fmtid="{D5CDD505-2E9C-101B-9397-08002B2CF9AE}" pid="3" name="OECDCountry">
    <vt:lpwstr/>
  </property>
  <property fmtid="{D5CDD505-2E9C-101B-9397-08002B2CF9AE}" pid="4" name="OECDTopic">
    <vt:lpwstr/>
  </property>
  <property fmtid="{D5CDD505-2E9C-101B-9397-08002B2CF9AE}" pid="5" name="OECDCommittee">
    <vt:lpwstr>244;#Committee on Fiscal Affairs|d88853ef-2075-4c47-b149-efe9b961c610</vt:lpwstr>
  </property>
  <property fmtid="{D5CDD505-2E9C-101B-9397-08002B2CF9AE}" pid="6" name="OECDPWB">
    <vt:lpwstr>346;#3.3.1 Taxation|2ef088c8-6b9c-4a56-9e2d-91d50efe0ff4</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157;#CTP/TPS|42c8f3ac-6b54-4097-b1b7-0343b754aef1</vt:lpwstr>
  </property>
  <property fmtid="{D5CDD505-2E9C-101B-9397-08002B2CF9AE}" pid="10" name="eShareOrganisationTaxHTField0">
    <vt:lpwstr/>
  </property>
  <property fmtid="{D5CDD505-2E9C-101B-9397-08002B2CF9AE}" pid="11" name="OECDOrganisation">
    <vt:lpwstr/>
  </property>
  <property fmtid="{D5CDD505-2E9C-101B-9397-08002B2CF9AE}" pid="12" name="_docset_NoMedatataSyncRequired">
    <vt:lpwstr>False</vt:lpwstr>
  </property>
</Properties>
</file>