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1920" y="-1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16CEE1E-D710-4CA2-83FF-999CFEC951DE}" type="datetimeFigureOut">
              <a:rPr lang="en-US" smtClean="0"/>
              <a:t>3/31/14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E8A151-C0A4-4B9B-ACAD-C65EC396D1F4}" type="slidenum">
              <a:rPr lang="en-US" smtClean="0"/>
              <a:t>‹#›</a:t>
            </a:fld>
            <a:endParaRPr lang="en-US"/>
          </a:p>
        </p:txBody>
      </p:sp>
    </p:spTree>
    <p:extLst>
      <p:ext uri="{BB962C8B-B14F-4D97-AF65-F5344CB8AC3E}">
        <p14:creationId xmlns:p14="http://schemas.microsoft.com/office/powerpoint/2010/main" val="768047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6CEE1E-D710-4CA2-83FF-999CFEC951DE}" type="datetimeFigureOut">
              <a:rPr lang="en-US" smtClean="0"/>
              <a:t>3/31/14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E8A151-C0A4-4B9B-ACAD-C65EC396D1F4}" type="slidenum">
              <a:rPr lang="en-US" smtClean="0"/>
              <a:t>‹#›</a:t>
            </a:fld>
            <a:endParaRPr lang="en-US"/>
          </a:p>
        </p:txBody>
      </p:sp>
    </p:spTree>
    <p:extLst>
      <p:ext uri="{BB962C8B-B14F-4D97-AF65-F5344CB8AC3E}">
        <p14:creationId xmlns:p14="http://schemas.microsoft.com/office/powerpoint/2010/main" val="2337064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6CEE1E-D710-4CA2-83FF-999CFEC951DE}" type="datetimeFigureOut">
              <a:rPr lang="en-US" smtClean="0"/>
              <a:t>3/31/14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E8A151-C0A4-4B9B-ACAD-C65EC396D1F4}" type="slidenum">
              <a:rPr lang="en-US" smtClean="0"/>
              <a:t>‹#›</a:t>
            </a:fld>
            <a:endParaRPr lang="en-US"/>
          </a:p>
        </p:txBody>
      </p:sp>
    </p:spTree>
    <p:extLst>
      <p:ext uri="{BB962C8B-B14F-4D97-AF65-F5344CB8AC3E}">
        <p14:creationId xmlns:p14="http://schemas.microsoft.com/office/powerpoint/2010/main" val="16818016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6CEE1E-D710-4CA2-83FF-999CFEC951DE}" type="datetimeFigureOut">
              <a:rPr lang="en-US" smtClean="0"/>
              <a:t>3/31/14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E8A151-C0A4-4B9B-ACAD-C65EC396D1F4}" type="slidenum">
              <a:rPr lang="en-US" smtClean="0"/>
              <a:t>‹#›</a:t>
            </a:fld>
            <a:endParaRPr lang="en-US"/>
          </a:p>
        </p:txBody>
      </p:sp>
    </p:spTree>
    <p:extLst>
      <p:ext uri="{BB962C8B-B14F-4D97-AF65-F5344CB8AC3E}">
        <p14:creationId xmlns:p14="http://schemas.microsoft.com/office/powerpoint/2010/main" val="3993902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6CEE1E-D710-4CA2-83FF-999CFEC951DE}" type="datetimeFigureOut">
              <a:rPr lang="en-US" smtClean="0"/>
              <a:t>3/31/14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7E8A151-C0A4-4B9B-ACAD-C65EC396D1F4}" type="slidenum">
              <a:rPr lang="en-US" smtClean="0"/>
              <a:t>‹#›</a:t>
            </a:fld>
            <a:endParaRPr lang="en-US"/>
          </a:p>
        </p:txBody>
      </p:sp>
    </p:spTree>
    <p:extLst>
      <p:ext uri="{BB962C8B-B14F-4D97-AF65-F5344CB8AC3E}">
        <p14:creationId xmlns:p14="http://schemas.microsoft.com/office/powerpoint/2010/main" val="887537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16CEE1E-D710-4CA2-83FF-999CFEC951DE}" type="datetimeFigureOut">
              <a:rPr lang="en-US" smtClean="0"/>
              <a:t>3/31/14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E8A151-C0A4-4B9B-ACAD-C65EC396D1F4}" type="slidenum">
              <a:rPr lang="en-US" smtClean="0"/>
              <a:t>‹#›</a:t>
            </a:fld>
            <a:endParaRPr lang="en-US"/>
          </a:p>
        </p:txBody>
      </p:sp>
    </p:spTree>
    <p:extLst>
      <p:ext uri="{BB962C8B-B14F-4D97-AF65-F5344CB8AC3E}">
        <p14:creationId xmlns:p14="http://schemas.microsoft.com/office/powerpoint/2010/main" val="7430301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16CEE1E-D710-4CA2-83FF-999CFEC951DE}" type="datetimeFigureOut">
              <a:rPr lang="en-US" smtClean="0"/>
              <a:t>3/31/14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7E8A151-C0A4-4B9B-ACAD-C65EC396D1F4}" type="slidenum">
              <a:rPr lang="en-US" smtClean="0"/>
              <a:t>‹#›</a:t>
            </a:fld>
            <a:endParaRPr lang="en-US"/>
          </a:p>
        </p:txBody>
      </p:sp>
    </p:spTree>
    <p:extLst>
      <p:ext uri="{BB962C8B-B14F-4D97-AF65-F5344CB8AC3E}">
        <p14:creationId xmlns:p14="http://schemas.microsoft.com/office/powerpoint/2010/main" val="3830772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16CEE1E-D710-4CA2-83FF-999CFEC951DE}" type="datetimeFigureOut">
              <a:rPr lang="en-US" smtClean="0"/>
              <a:t>3/31/14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7E8A151-C0A4-4B9B-ACAD-C65EC396D1F4}" type="slidenum">
              <a:rPr lang="en-US" smtClean="0"/>
              <a:t>‹#›</a:t>
            </a:fld>
            <a:endParaRPr lang="en-US"/>
          </a:p>
        </p:txBody>
      </p:sp>
    </p:spTree>
    <p:extLst>
      <p:ext uri="{BB962C8B-B14F-4D97-AF65-F5344CB8AC3E}">
        <p14:creationId xmlns:p14="http://schemas.microsoft.com/office/powerpoint/2010/main" val="2859592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6CEE1E-D710-4CA2-83FF-999CFEC951DE}" type="datetimeFigureOut">
              <a:rPr lang="en-US" smtClean="0"/>
              <a:t>3/31/14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7E8A151-C0A4-4B9B-ACAD-C65EC396D1F4}" type="slidenum">
              <a:rPr lang="en-US" smtClean="0"/>
              <a:t>‹#›</a:t>
            </a:fld>
            <a:endParaRPr lang="en-US"/>
          </a:p>
        </p:txBody>
      </p:sp>
    </p:spTree>
    <p:extLst>
      <p:ext uri="{BB962C8B-B14F-4D97-AF65-F5344CB8AC3E}">
        <p14:creationId xmlns:p14="http://schemas.microsoft.com/office/powerpoint/2010/main" val="3303471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6CEE1E-D710-4CA2-83FF-999CFEC951DE}" type="datetimeFigureOut">
              <a:rPr lang="en-US" smtClean="0"/>
              <a:t>3/31/14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E8A151-C0A4-4B9B-ACAD-C65EC396D1F4}" type="slidenum">
              <a:rPr lang="en-US" smtClean="0"/>
              <a:t>‹#›</a:t>
            </a:fld>
            <a:endParaRPr lang="en-US"/>
          </a:p>
        </p:txBody>
      </p:sp>
    </p:spTree>
    <p:extLst>
      <p:ext uri="{BB962C8B-B14F-4D97-AF65-F5344CB8AC3E}">
        <p14:creationId xmlns:p14="http://schemas.microsoft.com/office/powerpoint/2010/main" val="1220027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6CEE1E-D710-4CA2-83FF-999CFEC951DE}" type="datetimeFigureOut">
              <a:rPr lang="en-US" smtClean="0"/>
              <a:t>3/31/14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7E8A151-C0A4-4B9B-ACAD-C65EC396D1F4}" type="slidenum">
              <a:rPr lang="en-US" smtClean="0"/>
              <a:t>‹#›</a:t>
            </a:fld>
            <a:endParaRPr lang="en-US"/>
          </a:p>
        </p:txBody>
      </p:sp>
    </p:spTree>
    <p:extLst>
      <p:ext uri="{BB962C8B-B14F-4D97-AF65-F5344CB8AC3E}">
        <p14:creationId xmlns:p14="http://schemas.microsoft.com/office/powerpoint/2010/main" val="26618504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6CEE1E-D710-4CA2-83FF-999CFEC951DE}" type="datetimeFigureOut">
              <a:rPr lang="en-US" smtClean="0"/>
              <a:t>3/31/14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E8A151-C0A4-4B9B-ACAD-C65EC396D1F4}" type="slidenum">
              <a:rPr lang="en-US" smtClean="0"/>
              <a:t>‹#›</a:t>
            </a:fld>
            <a:endParaRPr lang="en-US"/>
          </a:p>
        </p:txBody>
      </p:sp>
    </p:spTree>
    <p:extLst>
      <p:ext uri="{BB962C8B-B14F-4D97-AF65-F5344CB8AC3E}">
        <p14:creationId xmlns:p14="http://schemas.microsoft.com/office/powerpoint/2010/main" val="14373971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cbmag.com/News/Recent-News/2012/March/Pentair,-Tyco-Flow-Control-Unit-to-Merge-Into-$7-7" TargetMode="External"/><Relationship Id="rId4" Type="http://schemas.openxmlformats.org/officeDocument/2006/relationships/hyperlink" Target="http://blogs.wsj.com/cfo/2012/05/22/eatons-cooper-pact-swaps-u-s-tax-rate-for-irelands/" TargetMode="External"/><Relationship Id="rId5" Type="http://schemas.openxmlformats.org/officeDocument/2006/relationships/hyperlink" Target="http://www.ft.com/intl/cms/s/0/2e29a35a-033b-11e3-9a46-00144feab7de.html%23axzz2xHXUbup0" TargetMode="External"/><Relationship Id="rId6" Type="http://schemas.openxmlformats.org/officeDocument/2006/relationships/hyperlink" Target="http://features.blogs.fortune.cnn.com/2013/05/21/actavis-the-latest-fortune-500-company-to-leave-the-u-s-for-tax-reasons/" TargetMode="External"/><Relationship Id="rId7" Type="http://schemas.openxmlformats.org/officeDocument/2006/relationships/hyperlink" Target="http://dealbook.nytimes.com/2013/10/08/to-cut-corporate-taxes-a-merger-abroad-and-a-new-home/" TargetMode="External"/><Relationship Id="rId8" Type="http://schemas.openxmlformats.org/officeDocument/2006/relationships/hyperlink" Target="http://www.bloomberg.com/news/2013-07-29/perrigo-to-buy-elan-for-8-6-billion-get-irish-domicile.html" TargetMode="External"/><Relationship Id="rId9" Type="http://schemas.openxmlformats.org/officeDocument/2006/relationships/hyperlink" Target="http://dealbook.nytimes.com/2013/11/06/health-care-deal-is-latest-to-seek-corporate-tax-shelter-abroad/" TargetMode="External"/><Relationship Id="rId10" Type="http://schemas.openxmlformats.org/officeDocument/2006/relationships/hyperlink" Target="http://online.wsj.com/news/articles/SB10001424052702303743604579351243900953898" TargetMode="External"/><Relationship Id="rId11" Type="http://schemas.openxmlformats.org/officeDocument/2006/relationships/hyperlink" Target="http://blogs.marketwatch.com/thetell/2014/03/10/chiquita-fyffes-how-to-make-ireland-a-banana-republic/" TargetMode="External"/><Relationship Id="rId1" Type="http://schemas.openxmlformats.org/officeDocument/2006/relationships/slideLayout" Target="../slideLayouts/slideLayout2.xml"/><Relationship Id="rId2" Type="http://schemas.openxmlformats.org/officeDocument/2006/relationships/hyperlink" Target="http://dealbook.nytimes.com/2013/12/20/jazz-deal-for-gentium-shows-benefits-of-inversions/?_php=true&amp;_type=blogs&amp;_r=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381000"/>
            <a:ext cx="8229600" cy="1143000"/>
          </a:xfrm>
        </p:spPr>
        <p:txBody>
          <a:bodyPr>
            <a:normAutofit/>
          </a:bodyPr>
          <a:lstStyle/>
          <a:p>
            <a:r>
              <a:rPr lang="en-US" sz="3200" smtClean="0">
                <a:latin typeface="Arial Narrow" panose="020B0606020202030204" pitchFamily="34" charset="0"/>
              </a:rPr>
              <a:t>Mergers/Inversions</a:t>
            </a:r>
            <a:endParaRPr lang="en-US" sz="3200" dirty="0">
              <a:latin typeface="Arial Narrow" panose="020B0606020202030204" pitchFamily="34" charset="0"/>
            </a:endParaRPr>
          </a:p>
        </p:txBody>
      </p:sp>
      <p:graphicFrame>
        <p:nvGraphicFramePr>
          <p:cNvPr id="6" name="Table 5"/>
          <p:cNvGraphicFramePr>
            <a:graphicFrameLocks noGrp="1"/>
          </p:cNvGraphicFramePr>
          <p:nvPr>
            <p:extLst>
              <p:ext uri="{D42A27DB-BD31-4B8C-83A1-F6EECF244321}">
                <p14:modId xmlns:p14="http://schemas.microsoft.com/office/powerpoint/2010/main" val="2379357475"/>
              </p:ext>
            </p:extLst>
          </p:nvPr>
        </p:nvGraphicFramePr>
        <p:xfrm>
          <a:off x="1" y="381001"/>
          <a:ext cx="9143999" cy="6428774"/>
        </p:xfrm>
        <a:graphic>
          <a:graphicData uri="http://schemas.openxmlformats.org/drawingml/2006/table">
            <a:tbl>
              <a:tblPr>
                <a:tableStyleId>{5C22544A-7EE6-4342-B048-85BDC9FD1C3A}</a:tableStyleId>
              </a:tblPr>
              <a:tblGrid>
                <a:gridCol w="609599"/>
                <a:gridCol w="1143000"/>
                <a:gridCol w="838200"/>
                <a:gridCol w="838200"/>
                <a:gridCol w="838200"/>
                <a:gridCol w="4876800"/>
              </a:tblGrid>
              <a:tr h="153521">
                <a:tc>
                  <a:txBody>
                    <a:bodyPr/>
                    <a:lstStyle/>
                    <a:p>
                      <a:pPr algn="l" fontAlgn="b"/>
                      <a:r>
                        <a:rPr lang="en-US" sz="1000" b="1" u="none" strike="noStrike" dirty="0">
                          <a:effectLst/>
                          <a:latin typeface="Arial Narrow" panose="020B0606020202030204" pitchFamily="34" charset="0"/>
                        </a:rPr>
                        <a:t>Date</a:t>
                      </a:r>
                      <a:endParaRPr lang="en-US" sz="1000" b="1" i="0" u="none" strike="noStrike" dirty="0">
                        <a:solidFill>
                          <a:srgbClr val="000000"/>
                        </a:solidFill>
                        <a:effectLst/>
                        <a:latin typeface="Arial Narrow" panose="020B0606020202030204" pitchFamily="34" charset="0"/>
                      </a:endParaRPr>
                    </a:p>
                  </a:txBody>
                  <a:tcPr marL="3013" marR="3013" marT="3013" marB="0" anchor="b"/>
                </a:tc>
                <a:tc>
                  <a:txBody>
                    <a:bodyPr/>
                    <a:lstStyle/>
                    <a:p>
                      <a:pPr algn="l" fontAlgn="b"/>
                      <a:r>
                        <a:rPr lang="en-US" sz="1000" b="1" u="none" strike="noStrike">
                          <a:effectLst/>
                          <a:latin typeface="Arial Narrow" panose="020B0606020202030204" pitchFamily="34" charset="0"/>
                        </a:rPr>
                        <a:t>Company 1</a:t>
                      </a:r>
                      <a:endParaRPr lang="en-US" sz="1000" b="1" i="0" u="none" strike="noStrike">
                        <a:solidFill>
                          <a:srgbClr val="000000"/>
                        </a:solidFill>
                        <a:effectLst/>
                        <a:latin typeface="Arial Narrow" panose="020B0606020202030204" pitchFamily="34" charset="0"/>
                      </a:endParaRPr>
                    </a:p>
                  </a:txBody>
                  <a:tcPr marL="3013" marR="3013" marT="3013" marB="0" anchor="b"/>
                </a:tc>
                <a:tc>
                  <a:txBody>
                    <a:bodyPr/>
                    <a:lstStyle/>
                    <a:p>
                      <a:pPr algn="l" fontAlgn="b"/>
                      <a:r>
                        <a:rPr lang="en-US" sz="1000" b="1" u="none" strike="noStrike">
                          <a:effectLst/>
                          <a:latin typeface="Arial Narrow" panose="020B0606020202030204" pitchFamily="34" charset="0"/>
                        </a:rPr>
                        <a:t>Company 2</a:t>
                      </a:r>
                      <a:endParaRPr lang="en-US" sz="1000" b="1" i="0" u="none" strike="noStrike">
                        <a:solidFill>
                          <a:srgbClr val="000000"/>
                        </a:solidFill>
                        <a:effectLst/>
                        <a:latin typeface="Arial Narrow" panose="020B0606020202030204" pitchFamily="34" charset="0"/>
                      </a:endParaRPr>
                    </a:p>
                  </a:txBody>
                  <a:tcPr marL="3013" marR="3013" marT="3013" marB="0" anchor="b"/>
                </a:tc>
                <a:tc>
                  <a:txBody>
                    <a:bodyPr/>
                    <a:lstStyle/>
                    <a:p>
                      <a:pPr algn="l" fontAlgn="b"/>
                      <a:r>
                        <a:rPr lang="en-US" sz="1000" b="1" u="none" strike="noStrike">
                          <a:effectLst/>
                          <a:latin typeface="Arial Narrow" panose="020B0606020202030204" pitchFamily="34" charset="0"/>
                        </a:rPr>
                        <a:t>Tax Domicile</a:t>
                      </a:r>
                      <a:endParaRPr lang="en-US" sz="1000" b="1" i="0" u="none" strike="noStrike">
                        <a:solidFill>
                          <a:srgbClr val="000000"/>
                        </a:solidFill>
                        <a:effectLst/>
                        <a:latin typeface="Arial Narrow" panose="020B0606020202030204" pitchFamily="34" charset="0"/>
                      </a:endParaRPr>
                    </a:p>
                  </a:txBody>
                  <a:tcPr marL="3013" marR="3013" marT="3013" marB="0" anchor="b"/>
                </a:tc>
                <a:tc>
                  <a:txBody>
                    <a:bodyPr/>
                    <a:lstStyle/>
                    <a:p>
                      <a:pPr algn="l" fontAlgn="b"/>
                      <a:r>
                        <a:rPr lang="en-US" sz="1000" b="1" u="none" strike="noStrike">
                          <a:effectLst/>
                          <a:latin typeface="Arial Narrow" panose="020B0606020202030204" pitchFamily="34" charset="0"/>
                        </a:rPr>
                        <a:t>Value</a:t>
                      </a:r>
                      <a:endParaRPr lang="en-US" sz="1000" b="1" i="0" u="none" strike="noStrike">
                        <a:solidFill>
                          <a:srgbClr val="000000"/>
                        </a:solidFill>
                        <a:effectLst/>
                        <a:latin typeface="Arial Narrow" panose="020B0606020202030204" pitchFamily="34" charset="0"/>
                      </a:endParaRPr>
                    </a:p>
                  </a:txBody>
                  <a:tcPr marL="3013" marR="3013" marT="3013" marB="0" anchor="b"/>
                </a:tc>
                <a:tc>
                  <a:txBody>
                    <a:bodyPr/>
                    <a:lstStyle/>
                    <a:p>
                      <a:pPr algn="l" fontAlgn="b"/>
                      <a:r>
                        <a:rPr lang="en-US" sz="1000" b="1" u="none" strike="noStrike" dirty="0">
                          <a:effectLst/>
                          <a:latin typeface="Arial Narrow" panose="020B0606020202030204" pitchFamily="34" charset="0"/>
                        </a:rPr>
                        <a:t>Quotes</a:t>
                      </a:r>
                      <a:endParaRPr lang="en-US" sz="1000" b="1" i="0" u="none" strike="noStrike" dirty="0">
                        <a:solidFill>
                          <a:srgbClr val="000000"/>
                        </a:solidFill>
                        <a:effectLst/>
                        <a:latin typeface="Arial Narrow" panose="020B0606020202030204" pitchFamily="34" charset="0"/>
                      </a:endParaRPr>
                    </a:p>
                  </a:txBody>
                  <a:tcPr marL="3013" marR="3013" marT="3013" marB="0" anchor="b"/>
                </a:tc>
              </a:tr>
              <a:tr h="474210">
                <a:tc>
                  <a:txBody>
                    <a:bodyPr/>
                    <a:lstStyle/>
                    <a:p>
                      <a:pPr algn="l" fontAlgn="ctr"/>
                      <a:r>
                        <a:rPr lang="en-US" sz="1000" u="none" strike="noStrike">
                          <a:effectLst/>
                          <a:latin typeface="Arial Narrow" panose="020B0606020202030204" pitchFamily="34" charset="0"/>
                        </a:rPr>
                        <a:t>Sep 2011</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Jazz Pharmaceuticals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Ireland)</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err="1">
                          <a:effectLst/>
                          <a:latin typeface="Arial Narrow" panose="020B0606020202030204" pitchFamily="34" charset="0"/>
                        </a:rPr>
                        <a:t>Azur</a:t>
                      </a:r>
                      <a:r>
                        <a:rPr lang="en-US" sz="1000" u="none" strike="noStrike" dirty="0">
                          <a:effectLst/>
                          <a:latin typeface="Arial Narrow" panose="020B0606020202030204" pitchFamily="34" charset="0"/>
                        </a:rPr>
                        <a:t> </a:t>
                      </a:r>
                      <a:r>
                        <a:rPr lang="en-US" sz="1000" u="none" strike="noStrike" dirty="0" err="1">
                          <a:effectLst/>
                          <a:latin typeface="Arial Narrow" panose="020B0606020202030204" pitchFamily="34" charset="0"/>
                        </a:rPr>
                        <a:t>Pharma</a:t>
                      </a:r>
                      <a:r>
                        <a:rPr lang="en-US" sz="1000" u="none" strike="noStrike" dirty="0">
                          <a:effectLst/>
                          <a:latin typeface="Arial Narrow" panose="020B0606020202030204" pitchFamily="34" charset="0"/>
                        </a:rPr>
                        <a:t>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U.S.)</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a:effectLst/>
                          <a:latin typeface="Arial Narrow" panose="020B0606020202030204" pitchFamily="34" charset="0"/>
                        </a:rPr>
                        <a:t>Ireland</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a:effectLst/>
                          <a:latin typeface="Arial Narrow" panose="020B0606020202030204" pitchFamily="34" charset="0"/>
                        </a:rPr>
                        <a:t>all-stock deal</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"Because the stock deal transferred more than 20 percent ownership of the combined company to foreign holders, Jazz was able to enact an “inversion” — relocating its corporate headquarters to Ireland and escaping the U.S. tax regime." </a:t>
                      </a:r>
                      <a:r>
                        <a:rPr lang="en-US" sz="1000" u="none" strike="noStrike" dirty="0" smtClean="0">
                          <a:effectLst/>
                          <a:latin typeface="Arial Narrow" panose="020B0606020202030204" pitchFamily="34" charset="0"/>
                          <a:hlinkClick r:id="rId2"/>
                        </a:rPr>
                        <a:t>-NYT</a:t>
                      </a:r>
                      <a:endParaRPr lang="en-US" sz="1000" b="0" i="0" u="none" strike="noStrike" dirty="0">
                        <a:solidFill>
                          <a:srgbClr val="000000"/>
                        </a:solidFill>
                        <a:effectLst/>
                        <a:latin typeface="Arial Narrow" panose="020B0606020202030204" pitchFamily="34" charset="0"/>
                      </a:endParaRPr>
                    </a:p>
                  </a:txBody>
                  <a:tcPr marL="3013" marR="3013" marT="3013" marB="0" anchor="ctr"/>
                </a:tc>
              </a:tr>
              <a:tr h="549126">
                <a:tc>
                  <a:txBody>
                    <a:bodyPr/>
                    <a:lstStyle/>
                    <a:p>
                      <a:pPr algn="l" fontAlgn="ctr"/>
                      <a:r>
                        <a:rPr lang="en-US" sz="1000" u="none" strike="noStrike">
                          <a:effectLst/>
                          <a:latin typeface="Arial Narrow" panose="020B0606020202030204" pitchFamily="34" charset="0"/>
                        </a:rPr>
                        <a:t>Mar 2012</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Tyco International (Switzerland)</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Pentair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(U.S</a:t>
                      </a:r>
                      <a:r>
                        <a:rPr lang="en-US" sz="1000" u="none" strike="noStrike" dirty="0">
                          <a:effectLst/>
                          <a:latin typeface="Arial Narrow" panose="020B0606020202030204" pitchFamily="34" charset="0"/>
                        </a:rPr>
                        <a:t>.)</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Switzerland</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smtClean="0">
                          <a:effectLst/>
                          <a:latin typeface="Arial Narrow" panose="020B0606020202030204" pitchFamily="34" charset="0"/>
                        </a:rPr>
                        <a:t>$4.5 billion</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"Citing Pentair and Tyco, the Star Tribune reported that being domiciled in Switzerland will give the merged company tax advantages: The new Pentair's estimated annualized tax rate globally will reportedly fall to 24 to 26 percent from the 29 percent Pentair is now paying." </a:t>
                      </a:r>
                      <a:r>
                        <a:rPr lang="en-US" sz="1000" u="none" strike="noStrike" dirty="0">
                          <a:effectLst/>
                          <a:latin typeface="Arial Narrow" panose="020B0606020202030204" pitchFamily="34" charset="0"/>
                          <a:hlinkClick r:id="rId3"/>
                        </a:rPr>
                        <a:t>-</a:t>
                      </a:r>
                      <a:r>
                        <a:rPr lang="en-US" sz="1000" u="none" strike="noStrike" dirty="0" err="1">
                          <a:effectLst/>
                          <a:latin typeface="Arial Narrow" panose="020B0606020202030204" pitchFamily="34" charset="0"/>
                          <a:hlinkClick r:id="rId3"/>
                        </a:rPr>
                        <a:t>TwinCities</a:t>
                      </a:r>
                      <a:r>
                        <a:rPr lang="en-US" sz="1000" u="none" strike="noStrike" dirty="0">
                          <a:effectLst/>
                          <a:latin typeface="Arial Narrow" panose="020B0606020202030204" pitchFamily="34" charset="0"/>
                          <a:hlinkClick r:id="rId3"/>
                        </a:rPr>
                        <a:t> Business Magazine</a:t>
                      </a:r>
                      <a:endParaRPr lang="en-US" sz="1000" b="0" i="0" u="none" strike="noStrike" dirty="0">
                        <a:solidFill>
                          <a:srgbClr val="000000"/>
                        </a:solidFill>
                        <a:effectLst/>
                        <a:latin typeface="Arial Narrow" panose="020B0606020202030204" pitchFamily="34" charset="0"/>
                      </a:endParaRPr>
                    </a:p>
                  </a:txBody>
                  <a:tcPr marL="3013" marR="3013" marT="3013" marB="0" anchor="ctr"/>
                </a:tc>
              </a:tr>
              <a:tr h="504804">
                <a:tc>
                  <a:txBody>
                    <a:bodyPr/>
                    <a:lstStyle/>
                    <a:p>
                      <a:pPr algn="l" fontAlgn="ctr"/>
                      <a:r>
                        <a:rPr lang="en-US" sz="1000" u="none" strike="noStrike">
                          <a:effectLst/>
                          <a:latin typeface="Arial Narrow" panose="020B0606020202030204" pitchFamily="34" charset="0"/>
                        </a:rPr>
                        <a:t>May 2012</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Eaton Corp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U.S.)</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Cooper Industries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Ireland)</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Ireland</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a:effectLst/>
                          <a:latin typeface="Arial Narrow" panose="020B0606020202030204" pitchFamily="34" charset="0"/>
                        </a:rPr>
                        <a:t>$11.8 billion</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"The deal brings tax and cash management benefits to the combined company of $160 million annually. On a conference call, Eaton management declined to be more specific, but the new Eaton PLC will be subject to the 12.5% corporate tax rate in Ireland, rather than the 35% rate in the U.S." </a:t>
                      </a:r>
                      <a:r>
                        <a:rPr lang="en-US" sz="1000" u="none" strike="noStrike" dirty="0">
                          <a:effectLst/>
                          <a:latin typeface="Arial Narrow" panose="020B0606020202030204" pitchFamily="34" charset="0"/>
                          <a:hlinkClick r:id="rId4"/>
                        </a:rPr>
                        <a:t>-WSJ</a:t>
                      </a:r>
                      <a:endParaRPr lang="en-US" sz="1000" b="0" i="0" u="none" strike="noStrike" dirty="0">
                        <a:solidFill>
                          <a:srgbClr val="000000"/>
                        </a:solidFill>
                        <a:effectLst/>
                        <a:latin typeface="Arial Narrow" panose="020B0606020202030204" pitchFamily="34" charset="0"/>
                      </a:endParaRPr>
                    </a:p>
                  </a:txBody>
                  <a:tcPr marL="3013" marR="3013" marT="3013" marB="0" anchor="ctr"/>
                </a:tc>
              </a:tr>
              <a:tr h="755700">
                <a:tc>
                  <a:txBody>
                    <a:bodyPr/>
                    <a:lstStyle/>
                    <a:p>
                      <a:pPr algn="l" fontAlgn="ctr"/>
                      <a:r>
                        <a:rPr lang="en-US" sz="1000" u="none" strike="noStrike">
                          <a:effectLst/>
                          <a:latin typeface="Arial Narrow" panose="020B0606020202030204" pitchFamily="34" charset="0"/>
                        </a:rPr>
                        <a:t>Feb 2013</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Liberty </a:t>
                      </a:r>
                      <a:r>
                        <a:rPr lang="en-US" sz="1000" u="none" strike="noStrike" dirty="0" smtClean="0">
                          <a:effectLst/>
                          <a:latin typeface="Arial Narrow" panose="020B0606020202030204" pitchFamily="34" charset="0"/>
                        </a:rPr>
                        <a:t>Global</a:t>
                      </a:r>
                    </a:p>
                    <a:p>
                      <a:pPr algn="l" fontAlgn="ctr"/>
                      <a:r>
                        <a:rPr lang="en-US" sz="1000" u="none" strike="noStrike" dirty="0" smtClean="0">
                          <a:effectLst/>
                          <a:latin typeface="Arial Narrow" panose="020B0606020202030204" pitchFamily="34" charset="0"/>
                        </a:rPr>
                        <a:t> </a:t>
                      </a:r>
                      <a:r>
                        <a:rPr lang="en-US" sz="1000" u="none" strike="noStrike" dirty="0">
                          <a:effectLst/>
                          <a:latin typeface="Arial Narrow" panose="020B0606020202030204" pitchFamily="34" charset="0"/>
                        </a:rPr>
                        <a:t>(U.S.)</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Virgin Media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U.K.)</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smtClean="0">
                          <a:effectLst/>
                          <a:latin typeface="Arial Narrow" panose="020B0606020202030204" pitchFamily="34" charset="0"/>
                        </a:rPr>
                        <a:t>U.K.</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a:effectLst/>
                          <a:latin typeface="Arial Narrow" panose="020B0606020202030204" pitchFamily="34" charset="0"/>
                        </a:rPr>
                        <a:t>$16 billion</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"Liberty Global has said it is incorporating in the UK because it “more closely aligns our corporate function with our operations” – as most of its employees and operations will be in Europe, and the UK is its biggest market.  Its tax rate will fall to 21 per cent.  Analysts at Macquarie also note that Virgin Media has roughly 13bn pounds in unused </a:t>
                      </a:r>
                      <a:r>
                        <a:rPr lang="en-US" sz="1000" u="none" strike="noStrike" dirty="0" err="1">
                          <a:effectLst/>
                          <a:latin typeface="Arial Narrow" panose="020B0606020202030204" pitchFamily="34" charset="0"/>
                        </a:rPr>
                        <a:t>capitalised</a:t>
                      </a:r>
                      <a:r>
                        <a:rPr lang="en-US" sz="1000" u="none" strike="noStrike" dirty="0">
                          <a:effectLst/>
                          <a:latin typeface="Arial Narrow" panose="020B0606020202030204" pitchFamily="34" charset="0"/>
                        </a:rPr>
                        <a:t> allowances and expect the company will not have to pay cash taxes for several years." </a:t>
                      </a:r>
                      <a:r>
                        <a:rPr lang="en-US" sz="1000" u="none" strike="noStrike" dirty="0">
                          <a:effectLst/>
                          <a:latin typeface="Arial Narrow" panose="020B0606020202030204" pitchFamily="34" charset="0"/>
                          <a:hlinkClick r:id="rId5"/>
                        </a:rPr>
                        <a:t>-FT</a:t>
                      </a:r>
                      <a:endParaRPr lang="en-US" sz="1000" b="0" i="0" u="none" strike="noStrike" dirty="0">
                        <a:solidFill>
                          <a:srgbClr val="000000"/>
                        </a:solidFill>
                        <a:effectLst/>
                        <a:latin typeface="Arial Narrow" panose="020B0606020202030204" pitchFamily="34" charset="0"/>
                      </a:endParaRPr>
                    </a:p>
                  </a:txBody>
                  <a:tcPr marL="3013" marR="3013" marT="3013" marB="0" anchor="ctr"/>
                </a:tc>
              </a:tr>
              <a:tr h="605155">
                <a:tc>
                  <a:txBody>
                    <a:bodyPr/>
                    <a:lstStyle/>
                    <a:p>
                      <a:pPr algn="l" fontAlgn="ctr"/>
                      <a:r>
                        <a:rPr lang="en-US" sz="1000" u="none" strike="noStrike">
                          <a:effectLst/>
                          <a:latin typeface="Arial Narrow" panose="020B0606020202030204" pitchFamily="34" charset="0"/>
                        </a:rPr>
                        <a:t>May 2013</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err="1">
                          <a:effectLst/>
                          <a:latin typeface="Arial Narrow" panose="020B0606020202030204" pitchFamily="34" charset="0"/>
                        </a:rPr>
                        <a:t>Actavis</a:t>
                      </a:r>
                      <a:r>
                        <a:rPr lang="en-US" sz="1000" u="none" strike="noStrike" dirty="0">
                          <a:effectLst/>
                          <a:latin typeface="Arial Narrow" panose="020B0606020202030204" pitchFamily="34" charset="0"/>
                        </a:rPr>
                        <a:t>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U.S.)</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Warner </a:t>
                      </a:r>
                      <a:r>
                        <a:rPr lang="en-US" sz="1000" u="none" strike="noStrike" dirty="0" err="1">
                          <a:effectLst/>
                          <a:latin typeface="Arial Narrow" panose="020B0606020202030204" pitchFamily="34" charset="0"/>
                        </a:rPr>
                        <a:t>Chilcott</a:t>
                      </a:r>
                      <a:r>
                        <a:rPr lang="en-US" sz="1000" u="none" strike="noStrike" dirty="0">
                          <a:effectLst/>
                          <a:latin typeface="Arial Narrow" panose="020B0606020202030204" pitchFamily="34" charset="0"/>
                        </a:rPr>
                        <a:t>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Ireland)</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a:effectLst/>
                          <a:latin typeface="Arial Narrow" panose="020B0606020202030204" pitchFamily="34" charset="0"/>
                        </a:rPr>
                        <a:t>Ireland</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a:effectLst/>
                          <a:latin typeface="Arial Narrow" panose="020B0606020202030204" pitchFamily="34" charset="0"/>
                        </a:rPr>
                        <a:t>$5 billion</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a:t>
                      </a:r>
                      <a:r>
                        <a:rPr lang="en-US" sz="1000" u="none" strike="noStrike" dirty="0" err="1">
                          <a:effectLst/>
                          <a:latin typeface="Arial Narrow" panose="020B0606020202030204" pitchFamily="34" charset="0"/>
                        </a:rPr>
                        <a:t>Drugmaker</a:t>
                      </a:r>
                      <a:r>
                        <a:rPr lang="en-US" sz="1000" u="none" strike="noStrike" dirty="0">
                          <a:effectLst/>
                          <a:latin typeface="Arial Narrow" panose="020B0606020202030204" pitchFamily="34" charset="0"/>
                        </a:rPr>
                        <a:t> </a:t>
                      </a:r>
                      <a:r>
                        <a:rPr lang="en-US" sz="1000" u="none" strike="noStrike" dirty="0" err="1">
                          <a:effectLst/>
                          <a:latin typeface="Arial Narrow" panose="020B0606020202030204" pitchFamily="34" charset="0"/>
                        </a:rPr>
                        <a:t>Actavis</a:t>
                      </a:r>
                      <a:r>
                        <a:rPr lang="en-US" sz="1000" u="none" strike="noStrike" dirty="0">
                          <a:effectLst/>
                          <a:latin typeface="Arial Narrow" panose="020B0606020202030204" pitchFamily="34" charset="0"/>
                        </a:rPr>
                        <a:t> (ACT) announced yesterday that it will buy rival Warner </a:t>
                      </a:r>
                      <a:r>
                        <a:rPr lang="en-US" sz="1000" u="none" strike="noStrike" dirty="0" err="1">
                          <a:effectLst/>
                          <a:latin typeface="Arial Narrow" panose="020B0606020202030204" pitchFamily="34" charset="0"/>
                        </a:rPr>
                        <a:t>Chilcott</a:t>
                      </a:r>
                      <a:r>
                        <a:rPr lang="en-US" sz="1000" u="none" strike="noStrike" dirty="0">
                          <a:effectLst/>
                          <a:latin typeface="Arial Narrow" panose="020B0606020202030204" pitchFamily="34" charset="0"/>
                        </a:rPr>
                        <a:t> PLC for $5 billion in stock and that, as part of the deal, it plans to reincorporate itself in tax-friendly Ireland, where Warner </a:t>
                      </a:r>
                      <a:r>
                        <a:rPr lang="en-US" sz="1000" u="none" strike="noStrike" dirty="0" err="1">
                          <a:effectLst/>
                          <a:latin typeface="Arial Narrow" panose="020B0606020202030204" pitchFamily="34" charset="0"/>
                        </a:rPr>
                        <a:t>Chilcott</a:t>
                      </a:r>
                      <a:r>
                        <a:rPr lang="en-US" sz="1000" u="none" strike="noStrike" dirty="0">
                          <a:effectLst/>
                          <a:latin typeface="Arial Narrow" panose="020B0606020202030204" pitchFamily="34" charset="0"/>
                        </a:rPr>
                        <a:t> (WCRX) is based. This despite the fact that the company's top executives, including CEO Paul </a:t>
                      </a:r>
                      <a:r>
                        <a:rPr lang="en-US" sz="1000" u="none" strike="noStrike" dirty="0" err="1">
                          <a:effectLst/>
                          <a:latin typeface="Arial Narrow" panose="020B0606020202030204" pitchFamily="34" charset="0"/>
                        </a:rPr>
                        <a:t>Bisaro</a:t>
                      </a:r>
                      <a:r>
                        <a:rPr lang="en-US" sz="1000" u="none" strike="noStrike" dirty="0">
                          <a:effectLst/>
                          <a:latin typeface="Arial Narrow" panose="020B0606020202030204" pitchFamily="34" charset="0"/>
                        </a:rPr>
                        <a:t>, will continue to live and work in New Jersey." </a:t>
                      </a:r>
                      <a:r>
                        <a:rPr lang="en-US" sz="1000" u="none" strike="noStrike" dirty="0">
                          <a:effectLst/>
                          <a:latin typeface="Arial Narrow" panose="020B0606020202030204" pitchFamily="34" charset="0"/>
                          <a:hlinkClick r:id="rId6"/>
                        </a:rPr>
                        <a:t>-Fortune</a:t>
                      </a:r>
                      <a:endParaRPr lang="en-US" sz="1000" b="0" i="0" u="none" strike="noStrike" dirty="0">
                        <a:solidFill>
                          <a:srgbClr val="000000"/>
                        </a:solidFill>
                        <a:effectLst/>
                        <a:latin typeface="Arial Narrow" panose="020B0606020202030204" pitchFamily="34" charset="0"/>
                      </a:endParaRPr>
                    </a:p>
                  </a:txBody>
                  <a:tcPr marL="3013" marR="3013" marT="3013" marB="0" anchor="ctr"/>
                </a:tc>
              </a:tr>
              <a:tr h="474210">
                <a:tc>
                  <a:txBody>
                    <a:bodyPr/>
                    <a:lstStyle/>
                    <a:p>
                      <a:pPr algn="l" fontAlgn="ctr"/>
                      <a:r>
                        <a:rPr lang="en-US" sz="1000" u="none" strike="noStrike">
                          <a:effectLst/>
                          <a:latin typeface="Arial Narrow" panose="020B0606020202030204" pitchFamily="34" charset="0"/>
                        </a:rPr>
                        <a:t>Jul 2013</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Omnicom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U.S.)</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err="1">
                          <a:effectLst/>
                          <a:latin typeface="Arial Narrow" panose="020B0606020202030204" pitchFamily="34" charset="0"/>
                        </a:rPr>
                        <a:t>Publicis</a:t>
                      </a:r>
                      <a:r>
                        <a:rPr lang="en-US" sz="1000" u="none" strike="noStrike" dirty="0">
                          <a:effectLst/>
                          <a:latin typeface="Arial Narrow" panose="020B0606020202030204" pitchFamily="34" charset="0"/>
                        </a:rPr>
                        <a:t> </a:t>
                      </a:r>
                      <a:r>
                        <a:rPr lang="en-US" sz="1000" u="none" strike="noStrike" dirty="0" err="1">
                          <a:effectLst/>
                          <a:latin typeface="Arial Narrow" panose="020B0606020202030204" pitchFamily="34" charset="0"/>
                        </a:rPr>
                        <a:t>Groupe</a:t>
                      </a:r>
                      <a:r>
                        <a:rPr lang="en-US" sz="1000" u="none" strike="noStrike" dirty="0">
                          <a:effectLst/>
                          <a:latin typeface="Arial Narrow" panose="020B0606020202030204" pitchFamily="34" charset="0"/>
                        </a:rPr>
                        <a:t>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France)</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a:effectLst/>
                          <a:latin typeface="Arial Narrow" panose="020B0606020202030204" pitchFamily="34" charset="0"/>
                        </a:rPr>
                        <a:t>Netherlands</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$35 billion</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"In July, Omnicom, the large New York advertising group, agreed to merge with </a:t>
                      </a:r>
                      <a:r>
                        <a:rPr lang="en-US" sz="1000" u="none" strike="noStrike" dirty="0" err="1">
                          <a:effectLst/>
                          <a:latin typeface="Arial Narrow" panose="020B0606020202030204" pitchFamily="34" charset="0"/>
                        </a:rPr>
                        <a:t>Publicis</a:t>
                      </a:r>
                      <a:r>
                        <a:rPr lang="en-US" sz="1000" u="none" strike="noStrike" dirty="0">
                          <a:effectLst/>
                          <a:latin typeface="Arial Narrow" panose="020B0606020202030204" pitchFamily="34" charset="0"/>
                        </a:rPr>
                        <a:t> </a:t>
                      </a:r>
                      <a:r>
                        <a:rPr lang="en-US" sz="1000" u="none" strike="noStrike" dirty="0" err="1">
                          <a:effectLst/>
                          <a:latin typeface="Arial Narrow" panose="020B0606020202030204" pitchFamily="34" charset="0"/>
                        </a:rPr>
                        <a:t>Groupe</a:t>
                      </a:r>
                      <a:r>
                        <a:rPr lang="en-US" sz="1000" u="none" strike="noStrike" dirty="0">
                          <a:effectLst/>
                          <a:latin typeface="Arial Narrow" panose="020B0606020202030204" pitchFamily="34" charset="0"/>
                        </a:rPr>
                        <a:t>, its French rival, in a $35 billion deal. The new company will be based in the Netherlands, resulting in savings of about $80 million a year." </a:t>
                      </a:r>
                      <a:r>
                        <a:rPr lang="en-US" sz="1000" u="none" strike="noStrike" dirty="0">
                          <a:effectLst/>
                          <a:latin typeface="Arial Narrow" panose="020B0606020202030204" pitchFamily="34" charset="0"/>
                          <a:hlinkClick r:id="rId7"/>
                        </a:rPr>
                        <a:t>-NYT</a:t>
                      </a:r>
                      <a:endParaRPr lang="en-US" sz="1000" b="0" i="0" u="none" strike="noStrike" dirty="0">
                        <a:solidFill>
                          <a:srgbClr val="000000"/>
                        </a:solidFill>
                        <a:effectLst/>
                        <a:latin typeface="Arial Narrow" panose="020B0606020202030204" pitchFamily="34" charset="0"/>
                      </a:endParaRPr>
                    </a:p>
                  </a:txBody>
                  <a:tcPr marL="3013" marR="3013" marT="3013" marB="0" anchor="ctr"/>
                </a:tc>
              </a:tr>
              <a:tr h="504804">
                <a:tc>
                  <a:txBody>
                    <a:bodyPr/>
                    <a:lstStyle/>
                    <a:p>
                      <a:pPr algn="l" fontAlgn="ctr"/>
                      <a:r>
                        <a:rPr lang="en-US" sz="1000" u="none" strike="noStrike">
                          <a:effectLst/>
                          <a:latin typeface="Arial Narrow" panose="020B0606020202030204" pitchFamily="34" charset="0"/>
                        </a:rPr>
                        <a:t>Jul 2013</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err="1">
                          <a:effectLst/>
                          <a:latin typeface="Arial Narrow" panose="020B0606020202030204" pitchFamily="34" charset="0"/>
                        </a:rPr>
                        <a:t>Perrigo</a:t>
                      </a:r>
                      <a:r>
                        <a:rPr lang="en-US" sz="1000" u="none" strike="noStrike" dirty="0">
                          <a:effectLst/>
                          <a:latin typeface="Arial Narrow" panose="020B0606020202030204" pitchFamily="34" charset="0"/>
                        </a:rPr>
                        <a:t>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U.S.)</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err="1">
                          <a:effectLst/>
                          <a:latin typeface="Arial Narrow" panose="020B0606020202030204" pitchFamily="34" charset="0"/>
                        </a:rPr>
                        <a:t>Elan</a:t>
                      </a:r>
                      <a:r>
                        <a:rPr lang="en-US" sz="1000" u="none" strike="noStrike" dirty="0">
                          <a:effectLst/>
                          <a:latin typeface="Arial Narrow" panose="020B0606020202030204" pitchFamily="34" charset="0"/>
                        </a:rPr>
                        <a:t>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Ireland)</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a:effectLst/>
                          <a:latin typeface="Arial Narrow" panose="020B0606020202030204" pitchFamily="34" charset="0"/>
                        </a:rPr>
                        <a:t>Ireland</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a:effectLst/>
                          <a:latin typeface="Arial Narrow" panose="020B0606020202030204" pitchFamily="34" charset="0"/>
                        </a:rPr>
                        <a:t>$8.6 billion</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"The purchase allows </a:t>
                      </a:r>
                      <a:r>
                        <a:rPr lang="en-US" sz="1000" u="none" strike="noStrike" dirty="0" err="1">
                          <a:effectLst/>
                          <a:latin typeface="Arial Narrow" panose="020B0606020202030204" pitchFamily="34" charset="0"/>
                        </a:rPr>
                        <a:t>Perrigo</a:t>
                      </a:r>
                      <a:r>
                        <a:rPr lang="en-US" sz="1000" u="none" strike="noStrike" dirty="0">
                          <a:effectLst/>
                          <a:latin typeface="Arial Narrow" panose="020B0606020202030204" pitchFamily="34" charset="0"/>
                        </a:rPr>
                        <a:t>, based in Allegan, Michigan, to move its domicile to Ireland, where the corporate income-tax rate is 12.5 percent. […] The acquisition will result in more than $150 million of recurring after-tax annual operating expense and tax savings, the company said." </a:t>
                      </a:r>
                      <a:r>
                        <a:rPr lang="en-US" sz="1000" u="none" strike="noStrike" dirty="0">
                          <a:effectLst/>
                          <a:latin typeface="Arial Narrow" panose="020B0606020202030204" pitchFamily="34" charset="0"/>
                          <a:hlinkClick r:id="rId8"/>
                        </a:rPr>
                        <a:t>-Bloomberg</a:t>
                      </a:r>
                      <a:endParaRPr lang="en-US" sz="1000" b="0" i="0" u="none" strike="noStrike" dirty="0">
                        <a:solidFill>
                          <a:srgbClr val="000000"/>
                        </a:solidFill>
                        <a:effectLst/>
                        <a:latin typeface="Arial Narrow" panose="020B0606020202030204" pitchFamily="34" charset="0"/>
                      </a:endParaRPr>
                    </a:p>
                  </a:txBody>
                  <a:tcPr marL="3013" marR="3013" marT="3013" marB="0" anchor="ctr"/>
                </a:tc>
              </a:tr>
              <a:tr h="755700">
                <a:tc>
                  <a:txBody>
                    <a:bodyPr/>
                    <a:lstStyle/>
                    <a:p>
                      <a:pPr algn="l" fontAlgn="ctr"/>
                      <a:r>
                        <a:rPr lang="en-US" sz="1000" u="none" strike="noStrike">
                          <a:effectLst/>
                          <a:latin typeface="Arial Narrow" panose="020B0606020202030204" pitchFamily="34" charset="0"/>
                        </a:rPr>
                        <a:t>Sep 2013</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Applied Materials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U.S.)</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Tokyo Electron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Japan)</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a:effectLst/>
                          <a:latin typeface="Arial Narrow" panose="020B0606020202030204" pitchFamily="34" charset="0"/>
                        </a:rPr>
                        <a:t>Netherlands</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smtClean="0">
                          <a:effectLst/>
                          <a:latin typeface="Arial Narrow" panose="020B0606020202030204" pitchFamily="34" charset="0"/>
                        </a:rPr>
                        <a:t>$9.39.billion</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"The merged company will save millions of dollars a year by moving — not to one side of the Pacific or the other, but by reincorporating in the Netherlands.[…]When Applied Materials announced its deal for Tokyo Electron, it said that its effective tax rate would drop to 17 percent from 22 percent as a result. For a company that had nearly $2 billion in profit in 2011, that amounts to savings of about $100 million a year." </a:t>
                      </a:r>
                      <a:r>
                        <a:rPr lang="en-US" sz="1000" u="none" strike="noStrike" dirty="0">
                          <a:effectLst/>
                          <a:latin typeface="Arial Narrow" panose="020B0606020202030204" pitchFamily="34" charset="0"/>
                          <a:hlinkClick r:id="rId7"/>
                        </a:rPr>
                        <a:t>-NYT</a:t>
                      </a:r>
                      <a:endParaRPr lang="en-US" sz="1000" b="0" i="0" u="none" strike="noStrike" dirty="0">
                        <a:solidFill>
                          <a:srgbClr val="000000"/>
                        </a:solidFill>
                        <a:effectLst/>
                        <a:latin typeface="Arial Narrow" panose="020B0606020202030204" pitchFamily="34" charset="0"/>
                      </a:endParaRPr>
                    </a:p>
                  </a:txBody>
                  <a:tcPr marL="3013" marR="3013" marT="3013" marB="0" anchor="ctr"/>
                </a:tc>
              </a:tr>
              <a:tr h="474210">
                <a:tc>
                  <a:txBody>
                    <a:bodyPr/>
                    <a:lstStyle/>
                    <a:p>
                      <a:pPr algn="l" fontAlgn="ctr"/>
                      <a:r>
                        <a:rPr lang="en-US" sz="1000" u="none" strike="noStrike">
                          <a:effectLst/>
                          <a:latin typeface="Arial Narrow" panose="020B0606020202030204" pitchFamily="34" charset="0"/>
                        </a:rPr>
                        <a:t>Nov 2013</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Endo Health Solutions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(U.S</a:t>
                      </a:r>
                      <a:r>
                        <a:rPr lang="en-US" sz="1000" u="none" strike="noStrike" dirty="0">
                          <a:effectLst/>
                          <a:latin typeface="Arial Narrow" panose="020B0606020202030204" pitchFamily="34" charset="0"/>
                        </a:rPr>
                        <a:t>.)</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Paladin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(Canada</a:t>
                      </a:r>
                      <a:r>
                        <a:rPr lang="en-US" sz="1000" u="none" strike="noStrike" dirty="0">
                          <a:effectLst/>
                          <a:latin typeface="Arial Narrow" panose="020B0606020202030204" pitchFamily="34" charset="0"/>
                        </a:rPr>
                        <a:t>)</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a:effectLst/>
                          <a:latin typeface="Arial Narrow" panose="020B0606020202030204" pitchFamily="34" charset="0"/>
                        </a:rPr>
                        <a:t>Ireland</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a:effectLst/>
                          <a:latin typeface="Arial Narrow" panose="020B0606020202030204" pitchFamily="34" charset="0"/>
                        </a:rPr>
                        <a:t>$1.6 billion</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"In Endo’s case, moving to Ireland will lower the company’s effective tax rate to 20 percent, from its current rate of 28 percent, leading to at least $50 million in annual tax savings. With time, those savings could grow, according to analysts." </a:t>
                      </a:r>
                      <a:r>
                        <a:rPr lang="en-US" sz="1000" u="none" strike="noStrike" dirty="0">
                          <a:effectLst/>
                          <a:latin typeface="Arial Narrow" panose="020B0606020202030204" pitchFamily="34" charset="0"/>
                          <a:hlinkClick r:id="rId9"/>
                        </a:rPr>
                        <a:t>-NYT</a:t>
                      </a:r>
                      <a:endParaRPr lang="en-US" sz="1000" b="0" i="0" u="none" strike="noStrike" dirty="0">
                        <a:solidFill>
                          <a:srgbClr val="000000"/>
                        </a:solidFill>
                        <a:effectLst/>
                        <a:latin typeface="Arial Narrow" panose="020B0606020202030204" pitchFamily="34" charset="0"/>
                      </a:endParaRPr>
                    </a:p>
                  </a:txBody>
                  <a:tcPr marL="3013" marR="3013" marT="3013" marB="0" anchor="ctr"/>
                </a:tc>
              </a:tr>
              <a:tr h="474210">
                <a:tc>
                  <a:txBody>
                    <a:bodyPr/>
                    <a:lstStyle/>
                    <a:p>
                      <a:pPr algn="l" fontAlgn="ctr"/>
                      <a:r>
                        <a:rPr lang="en-US" sz="1000" u="none" strike="noStrike">
                          <a:effectLst/>
                          <a:latin typeface="Arial Narrow" panose="020B0606020202030204" pitchFamily="34" charset="0"/>
                        </a:rPr>
                        <a:t>Jan 2014</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Fiat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Italy)</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Chrysler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U.S.)</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a:effectLst/>
                          <a:latin typeface="Arial Narrow" panose="020B0606020202030204" pitchFamily="34" charset="0"/>
                        </a:rPr>
                        <a:t>UK</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a:effectLst/>
                          <a:latin typeface="Arial Narrow" panose="020B0606020202030204" pitchFamily="34" charset="0"/>
                        </a:rPr>
                        <a:t>$4.35 billion</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"Fiat Chrysler Automobiles NV, the new holding company that will control the operations of Italy's Fiat and No. 3 U.S. auto maker Chrysler, will be based in the Netherlands, with a U.K. tax domicile and a New York stock listing." </a:t>
                      </a:r>
                      <a:r>
                        <a:rPr lang="en-US" sz="1000" u="none" strike="noStrike" dirty="0">
                          <a:effectLst/>
                          <a:latin typeface="Arial Narrow" panose="020B0606020202030204" pitchFamily="34" charset="0"/>
                          <a:hlinkClick r:id="rId10"/>
                        </a:rPr>
                        <a:t>-WSJ</a:t>
                      </a:r>
                      <a:endParaRPr lang="en-US" sz="1000" b="0" i="0" u="none" strike="noStrike" dirty="0">
                        <a:solidFill>
                          <a:srgbClr val="000000"/>
                        </a:solidFill>
                        <a:effectLst/>
                        <a:latin typeface="Arial Narrow" panose="020B0606020202030204" pitchFamily="34" charset="0"/>
                      </a:endParaRPr>
                    </a:p>
                  </a:txBody>
                  <a:tcPr marL="3013" marR="3013" marT="3013" marB="0" anchor="ctr"/>
                </a:tc>
              </a:tr>
              <a:tr h="675148">
                <a:tc>
                  <a:txBody>
                    <a:bodyPr/>
                    <a:lstStyle/>
                    <a:p>
                      <a:pPr algn="l" fontAlgn="ctr"/>
                      <a:r>
                        <a:rPr lang="en-US" sz="1000" u="none" strike="noStrike">
                          <a:effectLst/>
                          <a:latin typeface="Arial Narrow" panose="020B0606020202030204" pitchFamily="34" charset="0"/>
                        </a:rPr>
                        <a:t>Mar 2014</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Chiquita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U.S.)</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err="1">
                          <a:effectLst/>
                          <a:latin typeface="Arial Narrow" panose="020B0606020202030204" pitchFamily="34" charset="0"/>
                        </a:rPr>
                        <a:t>Fyffes</a:t>
                      </a:r>
                      <a:r>
                        <a:rPr lang="en-US" sz="1000" u="none" strike="noStrike" dirty="0">
                          <a:effectLst/>
                          <a:latin typeface="Arial Narrow" panose="020B0606020202030204" pitchFamily="34" charset="0"/>
                        </a:rPr>
                        <a:t> </a:t>
                      </a:r>
                      <a:endParaRPr lang="en-US" sz="1000" u="none" strike="noStrike" dirty="0" smtClean="0">
                        <a:effectLst/>
                        <a:latin typeface="Arial Narrow" panose="020B0606020202030204" pitchFamily="34" charset="0"/>
                      </a:endParaRPr>
                    </a:p>
                    <a:p>
                      <a:pPr algn="l" fontAlgn="ctr"/>
                      <a:r>
                        <a:rPr lang="en-US" sz="1000" u="none" strike="noStrike" dirty="0" smtClean="0">
                          <a:effectLst/>
                          <a:latin typeface="Arial Narrow" panose="020B0606020202030204" pitchFamily="34" charset="0"/>
                        </a:rPr>
                        <a:t>(</a:t>
                      </a:r>
                      <a:r>
                        <a:rPr lang="en-US" sz="1000" u="none" strike="noStrike" dirty="0">
                          <a:effectLst/>
                          <a:latin typeface="Arial Narrow" panose="020B0606020202030204" pitchFamily="34" charset="0"/>
                        </a:rPr>
                        <a:t>Ireland)</a:t>
                      </a:r>
                      <a:endParaRPr lang="en-US" sz="1000" b="0" i="0" u="none" strike="noStrike" dirty="0">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a:effectLst/>
                          <a:latin typeface="Arial Narrow" panose="020B0606020202030204" pitchFamily="34" charset="0"/>
                        </a:rPr>
                        <a:t>Ireland</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a:effectLst/>
                          <a:latin typeface="Arial Narrow" panose="020B0606020202030204" pitchFamily="34" charset="0"/>
                        </a:rPr>
                        <a:t>$1.07 billion</a:t>
                      </a:r>
                      <a:endParaRPr lang="en-US" sz="1000" b="0" i="0" u="none" strike="noStrike">
                        <a:solidFill>
                          <a:srgbClr val="000000"/>
                        </a:solidFill>
                        <a:effectLst/>
                        <a:latin typeface="Arial Narrow" panose="020B0606020202030204" pitchFamily="34" charset="0"/>
                      </a:endParaRPr>
                    </a:p>
                  </a:txBody>
                  <a:tcPr marL="3013" marR="3013" marT="3013" marB="0" anchor="ctr"/>
                </a:tc>
                <a:tc>
                  <a:txBody>
                    <a:bodyPr/>
                    <a:lstStyle/>
                    <a:p>
                      <a:pPr algn="l" fontAlgn="ctr"/>
                      <a:r>
                        <a:rPr lang="en-US" sz="1000" u="none" strike="noStrike" dirty="0">
                          <a:effectLst/>
                          <a:latin typeface="Arial Narrow" panose="020B0606020202030204" pitchFamily="34" charset="0"/>
                        </a:rPr>
                        <a:t>"By joining forces, the combined </a:t>
                      </a:r>
                      <a:r>
                        <a:rPr lang="en-US" sz="1000" u="none" strike="noStrike" dirty="0" err="1">
                          <a:effectLst/>
                          <a:latin typeface="Arial Narrow" panose="020B0606020202030204" pitchFamily="34" charset="0"/>
                        </a:rPr>
                        <a:t>ChiquitaFyffes</a:t>
                      </a:r>
                      <a:r>
                        <a:rPr lang="en-US" sz="1000" u="none" strike="noStrike" dirty="0">
                          <a:effectLst/>
                          <a:latin typeface="Arial Narrow" panose="020B0606020202030204" pitchFamily="34" charset="0"/>
                        </a:rPr>
                        <a:t> claims it will knock down operating costs by about $40 million a year.  But the move also knocks down Chiquita’s taxes, since it’s hitching itself to a company domiciled in Dublin.  Ireland isn’t exactly a tax shelter, but it’s close. Companies based there pay a 12.5% corporate tax rate compared with the (official) rate of up to 35% in the United States." </a:t>
                      </a:r>
                      <a:r>
                        <a:rPr lang="en-US" sz="1000" u="none" strike="noStrike" dirty="0" smtClean="0">
                          <a:effectLst/>
                          <a:latin typeface="Arial Narrow" panose="020B0606020202030204" pitchFamily="34" charset="0"/>
                          <a:hlinkClick r:id="rId11"/>
                        </a:rPr>
                        <a:t>- </a:t>
                      </a:r>
                      <a:r>
                        <a:rPr lang="en-US" sz="1000" u="none" strike="noStrike" dirty="0">
                          <a:effectLst/>
                          <a:latin typeface="Arial Narrow" panose="020B0606020202030204" pitchFamily="34" charset="0"/>
                          <a:hlinkClick r:id="rId11"/>
                        </a:rPr>
                        <a:t>WSJ</a:t>
                      </a:r>
                      <a:endParaRPr lang="en-US" sz="1000" b="0" i="0" u="none" strike="noStrike" dirty="0">
                        <a:solidFill>
                          <a:srgbClr val="000000"/>
                        </a:solidFill>
                        <a:effectLst/>
                        <a:latin typeface="Arial Narrow" panose="020B0606020202030204" pitchFamily="34" charset="0"/>
                      </a:endParaRPr>
                    </a:p>
                  </a:txBody>
                  <a:tcPr marL="3013" marR="3013" marT="3013" marB="0" anchor="ctr"/>
                </a:tc>
              </a:tr>
            </a:tbl>
          </a:graphicData>
        </a:graphic>
      </p:graphicFrame>
    </p:spTree>
    <p:extLst>
      <p:ext uri="{BB962C8B-B14F-4D97-AF65-F5344CB8AC3E}">
        <p14:creationId xmlns:p14="http://schemas.microsoft.com/office/powerpoint/2010/main" val="180615086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826</Words>
  <Application>Microsoft Macintosh PowerPoint</Application>
  <PresentationFormat>On-screen Show (4:3)</PresentationFormat>
  <Paragraphs>94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Mergers/Inversions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Tax-Motivated Mergers</dc:title>
  <dc:creator>Beth Meyer</dc:creator>
  <cp:lastModifiedBy>Mihir Desai</cp:lastModifiedBy>
  <cp:revision>11</cp:revision>
  <dcterms:created xsi:type="dcterms:W3CDTF">2014-03-26T13:45:45Z</dcterms:created>
  <dcterms:modified xsi:type="dcterms:W3CDTF">2014-03-31T11:27:20Z</dcterms:modified>
</cp:coreProperties>
</file>