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2"/>
  </p:notesMasterIdLst>
  <p:sldIdLst>
    <p:sldId id="256" r:id="rId2"/>
    <p:sldId id="261" r:id="rId3"/>
    <p:sldId id="266" r:id="rId4"/>
    <p:sldId id="267" r:id="rId5"/>
    <p:sldId id="268" r:id="rId6"/>
    <p:sldId id="264" r:id="rId7"/>
    <p:sldId id="269" r:id="rId8"/>
    <p:sldId id="270" r:id="rId9"/>
    <p:sldId id="265" r:id="rId10"/>
    <p:sldId id="27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96149" autoAdjust="0"/>
  </p:normalViewPr>
  <p:slideViewPr>
    <p:cSldViewPr snapToGrid="0">
      <p:cViewPr varScale="1">
        <p:scale>
          <a:sx n="100" d="100"/>
          <a:sy n="100" d="100"/>
        </p:scale>
        <p:origin x="918"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9" d="100"/>
          <a:sy n="79" d="100"/>
        </p:scale>
        <p:origin x="308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1B277A-B20D-406E-8087-F612E0672543}" type="datetimeFigureOut">
              <a:rPr lang="en-US" smtClean="0"/>
              <a:t>3/27/2014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EF94E1-B411-4571-BC5C-F3A1C40F9C0C}" type="slidenum">
              <a:rPr lang="en-US" smtClean="0"/>
              <a:t>‹#›</a:t>
            </a:fld>
            <a:endParaRPr lang="en-US"/>
          </a:p>
        </p:txBody>
      </p:sp>
    </p:spTree>
    <p:extLst>
      <p:ext uri="{BB962C8B-B14F-4D97-AF65-F5344CB8AC3E}">
        <p14:creationId xmlns:p14="http://schemas.microsoft.com/office/powerpoint/2010/main" val="3564997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EF94E1-B411-4571-BC5C-F3A1C40F9C0C}" type="slidenum">
              <a:rPr lang="en-US" smtClean="0"/>
              <a:t>1</a:t>
            </a:fld>
            <a:endParaRPr lang="en-US"/>
          </a:p>
        </p:txBody>
      </p:sp>
    </p:spTree>
    <p:extLst>
      <p:ext uri="{BB962C8B-B14F-4D97-AF65-F5344CB8AC3E}">
        <p14:creationId xmlns:p14="http://schemas.microsoft.com/office/powerpoint/2010/main" val="33266425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mention on this slide:</a:t>
            </a:r>
          </a:p>
          <a:p>
            <a:pPr marL="171450" indent="-171450">
              <a:buFont typeface="Arial" panose="020B0604020202020204" pitchFamily="34" charset="0"/>
              <a:buChar char="•"/>
            </a:pPr>
            <a:r>
              <a:rPr lang="en-US" dirty="0" smtClean="0"/>
              <a:t>Range of</a:t>
            </a:r>
            <a:r>
              <a:rPr lang="en-US" baseline="0" dirty="0" smtClean="0"/>
              <a:t> estimates (2% - 19%) is so wide because the measures of financial constraints vary widely</a:t>
            </a:r>
          </a:p>
          <a:p>
            <a:pPr marL="171450" indent="-171450">
              <a:buFont typeface="Arial" panose="020B0604020202020204" pitchFamily="34" charset="0"/>
              <a:buChar char="•"/>
            </a:pPr>
            <a:r>
              <a:rPr lang="en-US" baseline="0" dirty="0" smtClean="0"/>
              <a:t>We don’t always have the full corporate group (e.g., countries like Bermuda)</a:t>
            </a:r>
            <a:endParaRPr lang="en-US" dirty="0"/>
          </a:p>
        </p:txBody>
      </p:sp>
      <p:sp>
        <p:nvSpPr>
          <p:cNvPr id="4" name="Slide Number Placeholder 3"/>
          <p:cNvSpPr>
            <a:spLocks noGrp="1"/>
          </p:cNvSpPr>
          <p:nvPr>
            <p:ph type="sldNum" sz="quarter" idx="10"/>
          </p:nvPr>
        </p:nvSpPr>
        <p:spPr/>
        <p:txBody>
          <a:bodyPr/>
          <a:lstStyle/>
          <a:p>
            <a:fld id="{5AEF94E1-B411-4571-BC5C-F3A1C40F9C0C}" type="slidenum">
              <a:rPr lang="en-US" smtClean="0"/>
              <a:t>10</a:t>
            </a:fld>
            <a:endParaRPr lang="en-US"/>
          </a:p>
        </p:txBody>
      </p:sp>
    </p:spTree>
    <p:extLst>
      <p:ext uri="{BB962C8B-B14F-4D97-AF65-F5344CB8AC3E}">
        <p14:creationId xmlns:p14="http://schemas.microsoft.com/office/powerpoint/2010/main" val="2819416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mention on this slide:</a:t>
            </a:r>
          </a:p>
          <a:p>
            <a:pPr marL="171450" indent="-171450">
              <a:buFont typeface="Arial" panose="020B0604020202020204" pitchFamily="34" charset="0"/>
              <a:buChar char="•"/>
            </a:pPr>
            <a:r>
              <a:rPr lang="en-US" baseline="0" dirty="0" smtClean="0"/>
              <a:t>Tax incentive variables are based on relative statutory or effective rates</a:t>
            </a:r>
          </a:p>
          <a:p>
            <a:pPr marL="171450" indent="-171450">
              <a:buFont typeface="Arial" panose="020B0604020202020204" pitchFamily="34" charset="0"/>
              <a:buChar char="•"/>
            </a:pPr>
            <a:r>
              <a:rPr lang="en-US" baseline="0" dirty="0" smtClean="0"/>
              <a:t>The “shifted profit” number that we want to explain is not known (observable) to anyone, so can only be relative to some baseline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AEF94E1-B411-4571-BC5C-F3A1C40F9C0C}" type="slidenum">
              <a:rPr lang="en-US" smtClean="0"/>
              <a:t>2</a:t>
            </a:fld>
            <a:endParaRPr lang="en-US"/>
          </a:p>
        </p:txBody>
      </p:sp>
    </p:spTree>
    <p:extLst>
      <p:ext uri="{BB962C8B-B14F-4D97-AF65-F5344CB8AC3E}">
        <p14:creationId xmlns:p14="http://schemas.microsoft.com/office/powerpoint/2010/main" val="936444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mention on this slide:</a:t>
            </a:r>
          </a:p>
          <a:p>
            <a:pPr marL="171450" indent="-171450">
              <a:buFont typeface="Arial" panose="020B0604020202020204" pitchFamily="34" charset="0"/>
              <a:buChar char="•"/>
            </a:pPr>
            <a:r>
              <a:rPr lang="en-US" baseline="0" dirty="0" smtClean="0"/>
              <a:t>Tax incentive variables are based on relative statutory or effective rates</a:t>
            </a:r>
          </a:p>
          <a:p>
            <a:pPr marL="171450" indent="-171450">
              <a:buFont typeface="Arial" panose="020B0604020202020204" pitchFamily="34" charset="0"/>
              <a:buChar char="•"/>
            </a:pPr>
            <a:r>
              <a:rPr lang="en-US" baseline="0" dirty="0" smtClean="0"/>
              <a:t>The “shifted profit” number that we want to explain is not known (observable) to anyone, so can only be relative to some baseline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AEF94E1-B411-4571-BC5C-F3A1C40F9C0C}" type="slidenum">
              <a:rPr lang="en-US" smtClean="0"/>
              <a:t>3</a:t>
            </a:fld>
            <a:endParaRPr lang="en-US"/>
          </a:p>
        </p:txBody>
      </p:sp>
    </p:spTree>
    <p:extLst>
      <p:ext uri="{BB962C8B-B14F-4D97-AF65-F5344CB8AC3E}">
        <p14:creationId xmlns:p14="http://schemas.microsoft.com/office/powerpoint/2010/main" val="1529148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mention on this slide:</a:t>
            </a:r>
          </a:p>
          <a:p>
            <a:pPr marL="171450" indent="-171450">
              <a:buFont typeface="Arial" panose="020B0604020202020204" pitchFamily="34" charset="0"/>
              <a:buChar char="•"/>
            </a:pPr>
            <a:r>
              <a:rPr lang="en-US" baseline="0" dirty="0" smtClean="0"/>
              <a:t>Tax incentive variables are based on relative statutory or effective rates</a:t>
            </a:r>
          </a:p>
          <a:p>
            <a:pPr marL="171450" indent="-171450">
              <a:buFont typeface="Arial" panose="020B0604020202020204" pitchFamily="34" charset="0"/>
              <a:buChar char="•"/>
            </a:pPr>
            <a:r>
              <a:rPr lang="en-US" baseline="0" dirty="0" smtClean="0"/>
              <a:t>The “shifted profit” number that we want to explain is not known (observable) to anyone, so can only be relative to some baseline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AEF94E1-B411-4571-BC5C-F3A1C40F9C0C}" type="slidenum">
              <a:rPr lang="en-US" smtClean="0"/>
              <a:t>4</a:t>
            </a:fld>
            <a:endParaRPr lang="en-US"/>
          </a:p>
        </p:txBody>
      </p:sp>
    </p:spTree>
    <p:extLst>
      <p:ext uri="{BB962C8B-B14F-4D97-AF65-F5344CB8AC3E}">
        <p14:creationId xmlns:p14="http://schemas.microsoft.com/office/powerpoint/2010/main" val="3315645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mention on this slide:</a:t>
            </a:r>
          </a:p>
          <a:p>
            <a:pPr marL="171450" indent="-171450">
              <a:buFont typeface="Arial" panose="020B0604020202020204" pitchFamily="34" charset="0"/>
              <a:buChar char="•"/>
            </a:pPr>
            <a:r>
              <a:rPr lang="en-US" baseline="0" dirty="0" smtClean="0"/>
              <a:t>Tax incentive variables are based on relative statutory or effective rates</a:t>
            </a:r>
          </a:p>
          <a:p>
            <a:pPr marL="171450" indent="-171450">
              <a:buFont typeface="Arial" panose="020B0604020202020204" pitchFamily="34" charset="0"/>
              <a:buChar char="•"/>
            </a:pPr>
            <a:r>
              <a:rPr lang="en-US" baseline="0" dirty="0" smtClean="0"/>
              <a:t>The “shifted profit” number that we want to explain is not known (observable) to anyone, so can only be relative to some baseline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AEF94E1-B411-4571-BC5C-F3A1C40F9C0C}" type="slidenum">
              <a:rPr lang="en-US" smtClean="0"/>
              <a:t>5</a:t>
            </a:fld>
            <a:endParaRPr lang="en-US"/>
          </a:p>
        </p:txBody>
      </p:sp>
    </p:spTree>
    <p:extLst>
      <p:ext uri="{BB962C8B-B14F-4D97-AF65-F5344CB8AC3E}">
        <p14:creationId xmlns:p14="http://schemas.microsoft.com/office/powerpoint/2010/main" val="340031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mention</a:t>
            </a:r>
            <a:r>
              <a:rPr lang="en-US" baseline="0" dirty="0" smtClean="0"/>
              <a:t> on this slide:</a:t>
            </a:r>
          </a:p>
          <a:p>
            <a:pPr marL="171450" indent="-171450">
              <a:buFont typeface="Arial" panose="020B0604020202020204" pitchFamily="34" charset="0"/>
              <a:buChar char="•"/>
            </a:pPr>
            <a:r>
              <a:rPr lang="en-US" baseline="0" dirty="0" smtClean="0"/>
              <a:t>Samuels quote that it is rational to always shift as much income out as possible because the worst case scenario is that you pay the U.S. residual tax that you would have paid anyway.</a:t>
            </a:r>
          </a:p>
          <a:p>
            <a:pPr marL="171450" indent="-171450">
              <a:buFont typeface="Arial" panose="020B0604020202020204" pitchFamily="34" charset="0"/>
              <a:buChar char="•"/>
            </a:pPr>
            <a:r>
              <a:rPr lang="en-US" baseline="0" dirty="0" smtClean="0"/>
              <a:t>Samuels conjecture that they f/s of GE are those of a territorial firm.</a:t>
            </a:r>
          </a:p>
          <a:p>
            <a:pPr marL="171450" indent="-171450">
              <a:buFont typeface="Arial" panose="020B0604020202020204" pitchFamily="34" charset="0"/>
              <a:buChar char="•"/>
            </a:pPr>
            <a:r>
              <a:rPr lang="en-US" baseline="0" dirty="0" smtClean="0"/>
              <a:t>Domestic-to-foreign vs. foreign-to-foreign shifting.</a:t>
            </a:r>
            <a:endParaRPr lang="en-US" dirty="0"/>
          </a:p>
        </p:txBody>
      </p:sp>
      <p:sp>
        <p:nvSpPr>
          <p:cNvPr id="4" name="Slide Number Placeholder 3"/>
          <p:cNvSpPr>
            <a:spLocks noGrp="1"/>
          </p:cNvSpPr>
          <p:nvPr>
            <p:ph type="sldNum" sz="quarter" idx="10"/>
          </p:nvPr>
        </p:nvSpPr>
        <p:spPr/>
        <p:txBody>
          <a:bodyPr/>
          <a:lstStyle/>
          <a:p>
            <a:fld id="{5AEF94E1-B411-4571-BC5C-F3A1C40F9C0C}" type="slidenum">
              <a:rPr lang="en-US" smtClean="0"/>
              <a:t>6</a:t>
            </a:fld>
            <a:endParaRPr lang="en-US"/>
          </a:p>
        </p:txBody>
      </p:sp>
    </p:spTree>
    <p:extLst>
      <p:ext uri="{BB962C8B-B14F-4D97-AF65-F5344CB8AC3E}">
        <p14:creationId xmlns:p14="http://schemas.microsoft.com/office/powerpoint/2010/main" val="3908307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mention</a:t>
            </a:r>
            <a:r>
              <a:rPr lang="en-US" baseline="0" dirty="0" smtClean="0"/>
              <a:t> on this slide:</a:t>
            </a:r>
          </a:p>
          <a:p>
            <a:pPr marL="171450" indent="-171450">
              <a:buFont typeface="Arial" panose="020B0604020202020204" pitchFamily="34" charset="0"/>
              <a:buChar char="•"/>
            </a:pPr>
            <a:r>
              <a:rPr lang="en-US" baseline="0" dirty="0" smtClean="0"/>
              <a:t>Samuels quote that it is rational to always shift as much income out as possible because the worst case scenario is that you pay the U.S. residual tax that you would have paid anyway.</a:t>
            </a:r>
          </a:p>
          <a:p>
            <a:pPr marL="171450" indent="-171450">
              <a:buFont typeface="Arial" panose="020B0604020202020204" pitchFamily="34" charset="0"/>
              <a:buChar char="•"/>
            </a:pPr>
            <a:r>
              <a:rPr lang="en-US" baseline="0" dirty="0" smtClean="0"/>
              <a:t>Samuels conjecture that they f/s of GE are those of a territorial firm.</a:t>
            </a:r>
          </a:p>
          <a:p>
            <a:pPr marL="171450" indent="-171450">
              <a:buFont typeface="Arial" panose="020B0604020202020204" pitchFamily="34" charset="0"/>
              <a:buChar char="•"/>
            </a:pPr>
            <a:r>
              <a:rPr lang="en-US" baseline="0" dirty="0" smtClean="0"/>
              <a:t>Domestic-to-foreign vs. foreign-to-foreign shifting.</a:t>
            </a:r>
            <a:endParaRPr lang="en-US" dirty="0"/>
          </a:p>
        </p:txBody>
      </p:sp>
      <p:sp>
        <p:nvSpPr>
          <p:cNvPr id="4" name="Slide Number Placeholder 3"/>
          <p:cNvSpPr>
            <a:spLocks noGrp="1"/>
          </p:cNvSpPr>
          <p:nvPr>
            <p:ph type="sldNum" sz="quarter" idx="10"/>
          </p:nvPr>
        </p:nvSpPr>
        <p:spPr/>
        <p:txBody>
          <a:bodyPr/>
          <a:lstStyle/>
          <a:p>
            <a:fld id="{5AEF94E1-B411-4571-BC5C-F3A1C40F9C0C}" type="slidenum">
              <a:rPr lang="en-US" smtClean="0"/>
              <a:t>7</a:t>
            </a:fld>
            <a:endParaRPr lang="en-US"/>
          </a:p>
        </p:txBody>
      </p:sp>
    </p:spTree>
    <p:extLst>
      <p:ext uri="{BB962C8B-B14F-4D97-AF65-F5344CB8AC3E}">
        <p14:creationId xmlns:p14="http://schemas.microsoft.com/office/powerpoint/2010/main" val="3570044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mention</a:t>
            </a:r>
            <a:r>
              <a:rPr lang="en-US" baseline="0" dirty="0" smtClean="0"/>
              <a:t> on this slide:</a:t>
            </a:r>
          </a:p>
          <a:p>
            <a:pPr marL="171450" indent="-171450">
              <a:buFont typeface="Arial" panose="020B0604020202020204" pitchFamily="34" charset="0"/>
              <a:buChar char="•"/>
            </a:pPr>
            <a:r>
              <a:rPr lang="en-US" baseline="0" dirty="0" smtClean="0"/>
              <a:t>Samuels quote that it is rational to always shift as much income out as possible because the worst case scenario is that you pay the U.S. residual tax that you would have paid anyway.</a:t>
            </a:r>
          </a:p>
          <a:p>
            <a:pPr marL="171450" indent="-171450">
              <a:buFont typeface="Arial" panose="020B0604020202020204" pitchFamily="34" charset="0"/>
              <a:buChar char="•"/>
            </a:pPr>
            <a:r>
              <a:rPr lang="en-US" baseline="0" dirty="0" smtClean="0"/>
              <a:t>Samuels conjecture that they f/s of GE are those of a territorial firm.</a:t>
            </a:r>
          </a:p>
          <a:p>
            <a:pPr marL="171450" indent="-171450">
              <a:buFont typeface="Arial" panose="020B0604020202020204" pitchFamily="34" charset="0"/>
              <a:buChar char="•"/>
            </a:pPr>
            <a:r>
              <a:rPr lang="en-US" baseline="0" dirty="0" smtClean="0"/>
              <a:t>Domestic-to-foreign vs. foreign-to-foreign shifting.</a:t>
            </a:r>
            <a:endParaRPr lang="en-US" dirty="0"/>
          </a:p>
        </p:txBody>
      </p:sp>
      <p:sp>
        <p:nvSpPr>
          <p:cNvPr id="4" name="Slide Number Placeholder 3"/>
          <p:cNvSpPr>
            <a:spLocks noGrp="1"/>
          </p:cNvSpPr>
          <p:nvPr>
            <p:ph type="sldNum" sz="quarter" idx="10"/>
          </p:nvPr>
        </p:nvSpPr>
        <p:spPr/>
        <p:txBody>
          <a:bodyPr/>
          <a:lstStyle/>
          <a:p>
            <a:fld id="{5AEF94E1-B411-4571-BC5C-F3A1C40F9C0C}" type="slidenum">
              <a:rPr lang="en-US" smtClean="0"/>
              <a:t>8</a:t>
            </a:fld>
            <a:endParaRPr lang="en-US"/>
          </a:p>
        </p:txBody>
      </p:sp>
    </p:spTree>
    <p:extLst>
      <p:ext uri="{BB962C8B-B14F-4D97-AF65-F5344CB8AC3E}">
        <p14:creationId xmlns:p14="http://schemas.microsoft.com/office/powerpoint/2010/main" val="57014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mention on this slide:</a:t>
            </a:r>
          </a:p>
          <a:p>
            <a:pPr marL="171450" indent="-171450">
              <a:buFont typeface="Arial" panose="020B0604020202020204" pitchFamily="34" charset="0"/>
              <a:buChar char="•"/>
            </a:pPr>
            <a:r>
              <a:rPr lang="en-US" dirty="0" smtClean="0"/>
              <a:t>Range of</a:t>
            </a:r>
            <a:r>
              <a:rPr lang="en-US" baseline="0" dirty="0" smtClean="0"/>
              <a:t> estimates (2% - 19%) is so wide because the measures of financial constraints vary widely</a:t>
            </a:r>
          </a:p>
          <a:p>
            <a:pPr marL="171450" indent="-171450">
              <a:buFont typeface="Arial" panose="020B0604020202020204" pitchFamily="34" charset="0"/>
              <a:buChar char="•"/>
            </a:pPr>
            <a:r>
              <a:rPr lang="en-US" baseline="0" dirty="0" smtClean="0"/>
              <a:t>We don’t always have the full corporate group (e.g., countries like Bermuda)</a:t>
            </a:r>
            <a:endParaRPr lang="en-US" dirty="0"/>
          </a:p>
        </p:txBody>
      </p:sp>
      <p:sp>
        <p:nvSpPr>
          <p:cNvPr id="4" name="Slide Number Placeholder 3"/>
          <p:cNvSpPr>
            <a:spLocks noGrp="1"/>
          </p:cNvSpPr>
          <p:nvPr>
            <p:ph type="sldNum" sz="quarter" idx="10"/>
          </p:nvPr>
        </p:nvSpPr>
        <p:spPr/>
        <p:txBody>
          <a:bodyPr/>
          <a:lstStyle/>
          <a:p>
            <a:fld id="{5AEF94E1-B411-4571-BC5C-F3A1C40F9C0C}" type="slidenum">
              <a:rPr lang="en-US" smtClean="0"/>
              <a:t>9</a:t>
            </a:fld>
            <a:endParaRPr lang="en-US"/>
          </a:p>
        </p:txBody>
      </p:sp>
    </p:spTree>
    <p:extLst>
      <p:ext uri="{BB962C8B-B14F-4D97-AF65-F5344CB8AC3E}">
        <p14:creationId xmlns:p14="http://schemas.microsoft.com/office/powerpoint/2010/main" val="2545709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3/31/2014</a:t>
            </a:r>
            <a:endParaRPr lang="en-US" dirty="0"/>
          </a:p>
        </p:txBody>
      </p:sp>
      <p:sp>
        <p:nvSpPr>
          <p:cNvPr id="5" name="Footer Placeholder 4"/>
          <p:cNvSpPr>
            <a:spLocks noGrp="1"/>
          </p:cNvSpPr>
          <p:nvPr>
            <p:ph type="ftr" sz="quarter" idx="11"/>
          </p:nvPr>
        </p:nvSpPr>
        <p:spPr/>
        <p:txBody>
          <a:bodyPr/>
          <a:lstStyle/>
          <a:p>
            <a:r>
              <a:rPr lang="en-US" smtClean="0"/>
              <a:t>Markle</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3/31/2014</a:t>
            </a:r>
            <a:endParaRPr lang="en-US" dirty="0"/>
          </a:p>
        </p:txBody>
      </p:sp>
      <p:sp>
        <p:nvSpPr>
          <p:cNvPr id="5" name="Footer Placeholder 4"/>
          <p:cNvSpPr>
            <a:spLocks noGrp="1"/>
          </p:cNvSpPr>
          <p:nvPr>
            <p:ph type="ftr" sz="quarter" idx="11"/>
          </p:nvPr>
        </p:nvSpPr>
        <p:spPr/>
        <p:txBody>
          <a:bodyPr/>
          <a:lstStyle/>
          <a:p>
            <a:r>
              <a:rPr lang="en-US" smtClean="0"/>
              <a:t>Markle</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3/31/2014</a:t>
            </a:r>
            <a:endParaRPr lang="en-US" dirty="0"/>
          </a:p>
        </p:txBody>
      </p:sp>
      <p:sp>
        <p:nvSpPr>
          <p:cNvPr id="5" name="Footer Placeholder 4"/>
          <p:cNvSpPr>
            <a:spLocks noGrp="1"/>
          </p:cNvSpPr>
          <p:nvPr>
            <p:ph type="ftr" sz="quarter" idx="11"/>
          </p:nvPr>
        </p:nvSpPr>
        <p:spPr/>
        <p:txBody>
          <a:bodyPr/>
          <a:lstStyle/>
          <a:p>
            <a:r>
              <a:rPr lang="en-US" smtClean="0"/>
              <a:t>Markle</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3/31/2014</a:t>
            </a:r>
            <a:endParaRPr lang="en-US" dirty="0"/>
          </a:p>
        </p:txBody>
      </p:sp>
      <p:sp>
        <p:nvSpPr>
          <p:cNvPr id="5" name="Footer Placeholder 4"/>
          <p:cNvSpPr>
            <a:spLocks noGrp="1"/>
          </p:cNvSpPr>
          <p:nvPr>
            <p:ph type="ftr" sz="quarter" idx="11"/>
          </p:nvPr>
        </p:nvSpPr>
        <p:spPr/>
        <p:txBody>
          <a:bodyPr/>
          <a:lstStyle/>
          <a:p>
            <a:r>
              <a:rPr lang="en-US" smtClean="0"/>
              <a:t>Markle</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3/31/2014</a:t>
            </a:r>
            <a:endParaRPr lang="en-US" dirty="0"/>
          </a:p>
        </p:txBody>
      </p:sp>
      <p:sp>
        <p:nvSpPr>
          <p:cNvPr id="5" name="Footer Placeholder 4"/>
          <p:cNvSpPr>
            <a:spLocks noGrp="1"/>
          </p:cNvSpPr>
          <p:nvPr>
            <p:ph type="ftr" sz="quarter" idx="11"/>
          </p:nvPr>
        </p:nvSpPr>
        <p:spPr/>
        <p:txBody>
          <a:bodyPr/>
          <a:lstStyle/>
          <a:p>
            <a:r>
              <a:rPr lang="en-US" smtClean="0"/>
              <a:t>Markle</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3/31/2014</a:t>
            </a:r>
            <a:endParaRPr lang="en-US" dirty="0"/>
          </a:p>
        </p:txBody>
      </p:sp>
      <p:sp>
        <p:nvSpPr>
          <p:cNvPr id="6" name="Footer Placeholder 5"/>
          <p:cNvSpPr>
            <a:spLocks noGrp="1"/>
          </p:cNvSpPr>
          <p:nvPr>
            <p:ph type="ftr" sz="quarter" idx="11"/>
          </p:nvPr>
        </p:nvSpPr>
        <p:spPr/>
        <p:txBody>
          <a:bodyPr/>
          <a:lstStyle/>
          <a:p>
            <a:r>
              <a:rPr lang="en-US" smtClean="0"/>
              <a:t>Markle</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3/31/2014</a:t>
            </a:r>
            <a:endParaRPr lang="en-US" dirty="0"/>
          </a:p>
        </p:txBody>
      </p:sp>
      <p:sp>
        <p:nvSpPr>
          <p:cNvPr id="8" name="Footer Placeholder 7"/>
          <p:cNvSpPr>
            <a:spLocks noGrp="1"/>
          </p:cNvSpPr>
          <p:nvPr>
            <p:ph type="ftr" sz="quarter" idx="11"/>
          </p:nvPr>
        </p:nvSpPr>
        <p:spPr/>
        <p:txBody>
          <a:bodyPr/>
          <a:lstStyle/>
          <a:p>
            <a:r>
              <a:rPr lang="en-US" smtClean="0"/>
              <a:t>Markle</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3/31/2014</a:t>
            </a:r>
            <a:endParaRPr lang="en-US" dirty="0"/>
          </a:p>
        </p:txBody>
      </p:sp>
      <p:sp>
        <p:nvSpPr>
          <p:cNvPr id="4" name="Footer Placeholder 3"/>
          <p:cNvSpPr>
            <a:spLocks noGrp="1"/>
          </p:cNvSpPr>
          <p:nvPr>
            <p:ph type="ftr" sz="quarter" idx="11"/>
          </p:nvPr>
        </p:nvSpPr>
        <p:spPr/>
        <p:txBody>
          <a:bodyPr/>
          <a:lstStyle/>
          <a:p>
            <a:r>
              <a:rPr lang="en-US" smtClean="0"/>
              <a:t>Markle</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smtClean="0"/>
              <a:t>3/31/2014</a:t>
            </a:r>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smtClean="0"/>
              <a:t>Markle</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en-US" smtClean="0"/>
              <a:t>3/31/2014</a:t>
            </a:r>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smtClean="0"/>
              <a:t>Markle</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3/31/2014</a:t>
            </a:r>
            <a:endParaRPr lang="en-US" dirty="0"/>
          </a:p>
        </p:txBody>
      </p:sp>
      <p:sp>
        <p:nvSpPr>
          <p:cNvPr id="6" name="Footer Placeholder 5"/>
          <p:cNvSpPr>
            <a:spLocks noGrp="1"/>
          </p:cNvSpPr>
          <p:nvPr>
            <p:ph type="ftr" sz="quarter" idx="11"/>
          </p:nvPr>
        </p:nvSpPr>
        <p:spPr/>
        <p:txBody>
          <a:bodyPr/>
          <a:lstStyle/>
          <a:p>
            <a:r>
              <a:rPr lang="en-US" smtClean="0"/>
              <a:t>Markle</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en-US" smtClean="0"/>
              <a:t>3/31/2014</a:t>
            </a:r>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Markle</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Empirical comparisons of profit shifting under worldwide and territorial</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Kevin </a:t>
            </a:r>
            <a:r>
              <a:rPr lang="en-US" dirty="0" err="1" smtClean="0"/>
              <a:t>markle</a:t>
            </a:r>
            <a:r>
              <a:rPr lang="en-US" dirty="0" smtClean="0"/>
              <a:t>, University of waterloo</a:t>
            </a:r>
          </a:p>
          <a:p>
            <a:r>
              <a:rPr lang="en-US" dirty="0" smtClean="0"/>
              <a:t>ITPF/AEI conference, Washington, D.C.</a:t>
            </a:r>
          </a:p>
          <a:p>
            <a:r>
              <a:rPr lang="en-US" dirty="0" smtClean="0"/>
              <a:t>March 31, 2014</a:t>
            </a:r>
            <a:endParaRPr lang="en-US" dirty="0"/>
          </a:p>
        </p:txBody>
      </p:sp>
    </p:spTree>
    <p:extLst>
      <p:ext uri="{BB962C8B-B14F-4D97-AF65-F5344CB8AC3E}">
        <p14:creationId xmlns:p14="http://schemas.microsoft.com/office/powerpoint/2010/main" val="3457727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dirty="0" smtClean="0"/>
              <a:t>Empirical results</a:t>
            </a:r>
            <a:endParaRPr lang="en-US" dirty="0"/>
          </a:p>
        </p:txBody>
      </p:sp>
      <p:sp>
        <p:nvSpPr>
          <p:cNvPr id="4" name="Content Placeholder 2"/>
          <p:cNvSpPr txBox="1">
            <a:spLocks/>
          </p:cNvSpPr>
          <p:nvPr/>
        </p:nvSpPr>
        <p:spPr>
          <a:xfrm>
            <a:off x="954405" y="1741105"/>
            <a:ext cx="4798695" cy="4474968"/>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b="1" u="sng" dirty="0" smtClean="0"/>
              <a:t>Method 1: Using the information in 10Ks</a:t>
            </a:r>
          </a:p>
          <a:p>
            <a:pPr marL="230188" indent="-230188">
              <a:buFont typeface="Wingdings" panose="05000000000000000000" pitchFamily="2" charset="2"/>
              <a:buChar char="§"/>
            </a:pPr>
            <a:r>
              <a:rPr lang="en-US" dirty="0" smtClean="0"/>
              <a:t>Dyreng and Markle paper</a:t>
            </a:r>
          </a:p>
          <a:p>
            <a:pPr marL="230188" indent="-230188">
              <a:buFont typeface="Wingdings" panose="05000000000000000000" pitchFamily="2" charset="2"/>
              <a:buChar char="§"/>
            </a:pPr>
            <a:r>
              <a:rPr lang="en-US" dirty="0" smtClean="0"/>
              <a:t>Sample: US MNCs, 1998-2011</a:t>
            </a:r>
          </a:p>
          <a:p>
            <a:pPr marL="230188" indent="-230188">
              <a:buFont typeface="Wingdings" panose="05000000000000000000" pitchFamily="2" charset="2"/>
              <a:buChar char="§"/>
            </a:pPr>
            <a:r>
              <a:rPr lang="en-US" dirty="0" smtClean="0"/>
              <a:t>Results </a:t>
            </a:r>
          </a:p>
          <a:p>
            <a:pPr marL="522796" lvl="1" indent="-230188">
              <a:buFont typeface="Wingdings" panose="05000000000000000000" pitchFamily="2" charset="2"/>
              <a:buChar char="§"/>
            </a:pPr>
            <a:r>
              <a:rPr lang="en-US" dirty="0" smtClean="0"/>
              <a:t>“Territorial” </a:t>
            </a:r>
            <a:r>
              <a:rPr lang="en-US" dirty="0"/>
              <a:t>MNCs shift 2% - 19% more </a:t>
            </a:r>
            <a:r>
              <a:rPr lang="en-US" dirty="0" smtClean="0"/>
              <a:t>income out of the U.S.</a:t>
            </a:r>
          </a:p>
          <a:p>
            <a:pPr marL="230188" indent="-230188">
              <a:buFont typeface="Wingdings" panose="05000000000000000000" pitchFamily="2" charset="2"/>
              <a:buChar char="§"/>
            </a:pPr>
            <a:r>
              <a:rPr lang="en-US" dirty="0" smtClean="0"/>
              <a:t>Caveats</a:t>
            </a:r>
          </a:p>
          <a:p>
            <a:pPr marL="522796" lvl="1" indent="-230188">
              <a:buFont typeface="Wingdings" panose="05000000000000000000" pitchFamily="2" charset="2"/>
              <a:buChar char="§"/>
            </a:pPr>
            <a:r>
              <a:rPr lang="en-US" dirty="0" smtClean="0"/>
              <a:t>Assumes that all else is held constant (i.e., base erosion measures are same for two groups)</a:t>
            </a:r>
          </a:p>
          <a:p>
            <a:pPr marL="522796" lvl="1" indent="-230188">
              <a:buFont typeface="Wingdings" panose="05000000000000000000" pitchFamily="2" charset="2"/>
              <a:buChar char="§"/>
            </a:pPr>
            <a:r>
              <a:rPr lang="en-US" dirty="0" smtClean="0"/>
              <a:t>Firm-level measures of financial constraint are not as precise as we would like</a:t>
            </a:r>
            <a:endParaRPr lang="en-US" dirty="0"/>
          </a:p>
        </p:txBody>
      </p:sp>
      <p:sp>
        <p:nvSpPr>
          <p:cNvPr id="9" name="Date Placeholder 8"/>
          <p:cNvSpPr>
            <a:spLocks noGrp="1"/>
          </p:cNvSpPr>
          <p:nvPr>
            <p:ph type="dt" sz="half" idx="10"/>
          </p:nvPr>
        </p:nvSpPr>
        <p:spPr/>
        <p:txBody>
          <a:bodyPr/>
          <a:lstStyle/>
          <a:p>
            <a:r>
              <a:rPr lang="en-US" smtClean="0"/>
              <a:t>3/31/2014</a:t>
            </a:r>
            <a:endParaRPr lang="en-US" dirty="0"/>
          </a:p>
        </p:txBody>
      </p:sp>
      <p:sp>
        <p:nvSpPr>
          <p:cNvPr id="10" name="Footer Placeholder 9"/>
          <p:cNvSpPr>
            <a:spLocks noGrp="1"/>
          </p:cNvSpPr>
          <p:nvPr>
            <p:ph type="ftr" sz="quarter" idx="11"/>
          </p:nvPr>
        </p:nvSpPr>
        <p:spPr/>
        <p:txBody>
          <a:bodyPr/>
          <a:lstStyle/>
          <a:p>
            <a:r>
              <a:rPr lang="en-US" smtClean="0"/>
              <a:t>Markle</a:t>
            </a:r>
            <a:endParaRPr lang="en-US" dirty="0"/>
          </a:p>
        </p:txBody>
      </p:sp>
      <p:sp>
        <p:nvSpPr>
          <p:cNvPr id="11" name="Slide Number Placeholder 10"/>
          <p:cNvSpPr>
            <a:spLocks noGrp="1"/>
          </p:cNvSpPr>
          <p:nvPr>
            <p:ph type="sldNum" sz="quarter" idx="12"/>
          </p:nvPr>
        </p:nvSpPr>
        <p:spPr/>
        <p:txBody>
          <a:bodyPr/>
          <a:lstStyle/>
          <a:p>
            <a:fld id="{6113E31D-E2AB-40D1-8B51-AFA5AFEF393A}" type="slidenum">
              <a:rPr lang="en-US" smtClean="0"/>
              <a:t>10</a:t>
            </a:fld>
            <a:endParaRPr lang="en-US" dirty="0"/>
          </a:p>
        </p:txBody>
      </p:sp>
      <p:sp>
        <p:nvSpPr>
          <p:cNvPr id="12" name="Content Placeholder 2"/>
          <p:cNvSpPr txBox="1">
            <a:spLocks/>
          </p:cNvSpPr>
          <p:nvPr/>
        </p:nvSpPr>
        <p:spPr>
          <a:xfrm>
            <a:off x="6163977" y="1737359"/>
            <a:ext cx="5134578" cy="4478713"/>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b="1" u="sng" dirty="0" smtClean="0"/>
              <a:t>Method 2: Using the information of subs</a:t>
            </a:r>
          </a:p>
          <a:p>
            <a:pPr marL="230188" indent="-230188">
              <a:buFont typeface="Wingdings" panose="05000000000000000000" pitchFamily="2" charset="2"/>
              <a:buChar char="§"/>
            </a:pPr>
            <a:r>
              <a:rPr lang="en-US" dirty="0" smtClean="0"/>
              <a:t>Markle paper</a:t>
            </a:r>
          </a:p>
          <a:p>
            <a:pPr marL="230188" indent="-230188">
              <a:buFont typeface="Wingdings" panose="05000000000000000000" pitchFamily="2" charset="2"/>
              <a:buChar char="§"/>
            </a:pPr>
            <a:r>
              <a:rPr lang="en-US" dirty="0" smtClean="0"/>
              <a:t>Sample: MNCs from many countries, 2004-2008</a:t>
            </a:r>
          </a:p>
          <a:p>
            <a:pPr marL="230188" indent="-230188">
              <a:buFont typeface="Wingdings" panose="05000000000000000000" pitchFamily="2" charset="2"/>
              <a:buChar char="§"/>
            </a:pPr>
            <a:r>
              <a:rPr lang="en-US" dirty="0" smtClean="0"/>
              <a:t>Results</a:t>
            </a:r>
          </a:p>
          <a:p>
            <a:pPr marL="522796" lvl="1" indent="-230188">
              <a:buFont typeface="Wingdings" panose="05000000000000000000" pitchFamily="2" charset="2"/>
              <a:buChar char="§"/>
            </a:pPr>
            <a:r>
              <a:rPr lang="en-US" dirty="0" smtClean="0"/>
              <a:t>Territorial MNCs shift a higher percentage of income, on average, than worldwide MNCs</a:t>
            </a:r>
          </a:p>
          <a:p>
            <a:pPr marL="522796" lvl="1" indent="-230188">
              <a:buFont typeface="Wingdings" panose="05000000000000000000" pitchFamily="2" charset="2"/>
              <a:buChar char="§"/>
            </a:pPr>
            <a:r>
              <a:rPr lang="en-US" dirty="0" smtClean="0"/>
              <a:t>The difference is not statistically significant in a subsample of MNCs with foreign growth opportunities</a:t>
            </a:r>
          </a:p>
          <a:p>
            <a:pPr marL="230188" indent="-230188">
              <a:buFont typeface="Wingdings" panose="05000000000000000000" pitchFamily="2" charset="2"/>
              <a:buChar char="§"/>
            </a:pPr>
            <a:r>
              <a:rPr lang="en-US" dirty="0" smtClean="0"/>
              <a:t>Caveats</a:t>
            </a:r>
          </a:p>
          <a:p>
            <a:pPr marL="522796" lvl="1" indent="-230188">
              <a:buFont typeface="Wingdings" panose="05000000000000000000" pitchFamily="2" charset="2"/>
              <a:buChar char="§"/>
            </a:pPr>
            <a:r>
              <a:rPr lang="en-US" dirty="0" smtClean="0"/>
              <a:t>The worldwide/territorial classification of a sub looks through any intermediate structures</a:t>
            </a:r>
          </a:p>
          <a:p>
            <a:pPr marL="522796" lvl="1" indent="-230188">
              <a:buFont typeface="Wingdings" panose="05000000000000000000" pitchFamily="2" charset="2"/>
              <a:buChar char="§"/>
            </a:pPr>
            <a:endParaRPr lang="en-US" dirty="0" smtClean="0"/>
          </a:p>
          <a:p>
            <a:pPr marL="522796" lvl="1" indent="-230188">
              <a:buFont typeface="Wingdings" panose="05000000000000000000" pitchFamily="2" charset="2"/>
              <a:buChar char="§"/>
            </a:pPr>
            <a:endParaRPr lang="en-US" dirty="0"/>
          </a:p>
        </p:txBody>
      </p:sp>
    </p:spTree>
    <p:extLst>
      <p:ext uri="{BB962C8B-B14F-4D97-AF65-F5344CB8AC3E}">
        <p14:creationId xmlns:p14="http://schemas.microsoft.com/office/powerpoint/2010/main" val="1247995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dirty="0" smtClean="0"/>
              <a:t>Estimating profit shifting</a:t>
            </a:r>
            <a:endParaRPr lang="en-US" dirty="0"/>
          </a:p>
        </p:txBody>
      </p:sp>
      <p:sp>
        <p:nvSpPr>
          <p:cNvPr id="3" name="Content Placeholder 2"/>
          <p:cNvSpPr>
            <a:spLocks noGrp="1"/>
          </p:cNvSpPr>
          <p:nvPr>
            <p:ph idx="1"/>
          </p:nvPr>
        </p:nvSpPr>
        <p:spPr>
          <a:xfrm>
            <a:off x="1097280" y="1845734"/>
            <a:ext cx="10132972" cy="471337"/>
          </a:xfrm>
        </p:spPr>
        <p:txBody>
          <a:bodyPr>
            <a:noAutofit/>
          </a:bodyPr>
          <a:lstStyle/>
          <a:p>
            <a:r>
              <a:rPr lang="en-US" sz="2400" dirty="0" smtClean="0"/>
              <a:t>Profit shifted to a jurisdiction = Profit reported – Expected profit (i.e., no shifting)</a:t>
            </a:r>
            <a:endParaRPr lang="en-US" sz="2400" dirty="0"/>
          </a:p>
        </p:txBody>
      </p:sp>
      <p:sp>
        <p:nvSpPr>
          <p:cNvPr id="9" name="Date Placeholder 8"/>
          <p:cNvSpPr>
            <a:spLocks noGrp="1"/>
          </p:cNvSpPr>
          <p:nvPr>
            <p:ph type="dt" sz="half" idx="10"/>
          </p:nvPr>
        </p:nvSpPr>
        <p:spPr/>
        <p:txBody>
          <a:bodyPr/>
          <a:lstStyle/>
          <a:p>
            <a:r>
              <a:rPr lang="en-US" smtClean="0"/>
              <a:t>3/31/2014</a:t>
            </a:r>
            <a:endParaRPr lang="en-US" dirty="0"/>
          </a:p>
        </p:txBody>
      </p:sp>
      <p:sp>
        <p:nvSpPr>
          <p:cNvPr id="10" name="Footer Placeholder 9"/>
          <p:cNvSpPr>
            <a:spLocks noGrp="1"/>
          </p:cNvSpPr>
          <p:nvPr>
            <p:ph type="ftr" sz="quarter" idx="11"/>
          </p:nvPr>
        </p:nvSpPr>
        <p:spPr/>
        <p:txBody>
          <a:bodyPr/>
          <a:lstStyle/>
          <a:p>
            <a:r>
              <a:rPr lang="en-US" smtClean="0"/>
              <a:t>Markle</a:t>
            </a:r>
            <a:endParaRPr lang="en-US" dirty="0"/>
          </a:p>
        </p:txBody>
      </p:sp>
      <p:sp>
        <p:nvSpPr>
          <p:cNvPr id="11" name="Slide Number Placeholder 10"/>
          <p:cNvSpPr>
            <a:spLocks noGrp="1"/>
          </p:cNvSpPr>
          <p:nvPr>
            <p:ph type="sldNum" sz="quarter" idx="12"/>
          </p:nvPr>
        </p:nvSpPr>
        <p:spPr/>
        <p:txBody>
          <a:bodyPr/>
          <a:lstStyle/>
          <a:p>
            <a:fld id="{6113E31D-E2AB-40D1-8B51-AFA5AFEF393A}" type="slidenum">
              <a:rPr lang="en-US" smtClean="0"/>
              <a:t>2</a:t>
            </a:fld>
            <a:endParaRPr lang="en-US" dirty="0"/>
          </a:p>
        </p:txBody>
      </p:sp>
    </p:spTree>
    <p:extLst>
      <p:ext uri="{BB962C8B-B14F-4D97-AF65-F5344CB8AC3E}">
        <p14:creationId xmlns:p14="http://schemas.microsoft.com/office/powerpoint/2010/main" val="3313049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dirty="0" smtClean="0"/>
              <a:t>Estimating profit shifting</a:t>
            </a:r>
            <a:endParaRPr lang="en-US" dirty="0"/>
          </a:p>
        </p:txBody>
      </p:sp>
      <p:sp>
        <p:nvSpPr>
          <p:cNvPr id="3" name="Content Placeholder 2"/>
          <p:cNvSpPr>
            <a:spLocks noGrp="1"/>
          </p:cNvSpPr>
          <p:nvPr>
            <p:ph idx="1"/>
          </p:nvPr>
        </p:nvSpPr>
        <p:spPr>
          <a:xfrm>
            <a:off x="1097280" y="1845734"/>
            <a:ext cx="10132972" cy="471337"/>
          </a:xfrm>
        </p:spPr>
        <p:txBody>
          <a:bodyPr>
            <a:noAutofit/>
          </a:bodyPr>
          <a:lstStyle/>
          <a:p>
            <a:r>
              <a:rPr lang="en-US" sz="2400" dirty="0" smtClean="0"/>
              <a:t>Profit shifted to a jurisdiction = Profit reported – Expected profit (i.e., no shifting)</a:t>
            </a:r>
            <a:endParaRPr lang="en-US" sz="2400" dirty="0"/>
          </a:p>
        </p:txBody>
      </p:sp>
      <p:sp>
        <p:nvSpPr>
          <p:cNvPr id="5" name="Left Brace 4"/>
          <p:cNvSpPr/>
          <p:nvPr/>
        </p:nvSpPr>
        <p:spPr>
          <a:xfrm rot="16200000">
            <a:off x="5877405" y="1334615"/>
            <a:ext cx="189536" cy="1924059"/>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Left Brace 5"/>
          <p:cNvSpPr/>
          <p:nvPr/>
        </p:nvSpPr>
        <p:spPr>
          <a:xfrm rot="16200000">
            <a:off x="9088483" y="317397"/>
            <a:ext cx="175897" cy="3958496"/>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5346537" y="2317071"/>
            <a:ext cx="1502100" cy="400110"/>
          </a:xfrm>
          <a:prstGeom prst="rect">
            <a:avLst/>
          </a:prstGeom>
          <a:noFill/>
        </p:spPr>
        <p:txBody>
          <a:bodyPr wrap="square" rtlCol="0">
            <a:spAutoFit/>
          </a:bodyPr>
          <a:lstStyle/>
          <a:p>
            <a:r>
              <a:rPr lang="en-US" sz="2000" dirty="0" smtClean="0">
                <a:solidFill>
                  <a:schemeClr val="accent1">
                    <a:lumMod val="50000"/>
                  </a:schemeClr>
                </a:solidFill>
              </a:rPr>
              <a:t>Observable</a:t>
            </a:r>
            <a:endParaRPr lang="en-US" dirty="0">
              <a:solidFill>
                <a:schemeClr val="accent1">
                  <a:lumMod val="50000"/>
                </a:schemeClr>
              </a:solidFill>
            </a:endParaRPr>
          </a:p>
        </p:txBody>
      </p:sp>
      <p:sp>
        <p:nvSpPr>
          <p:cNvPr id="8" name="TextBox 7"/>
          <p:cNvSpPr txBox="1"/>
          <p:nvPr/>
        </p:nvSpPr>
        <p:spPr>
          <a:xfrm>
            <a:off x="7409305" y="2317071"/>
            <a:ext cx="3746375" cy="400110"/>
          </a:xfrm>
          <a:prstGeom prst="rect">
            <a:avLst/>
          </a:prstGeom>
          <a:noFill/>
        </p:spPr>
        <p:txBody>
          <a:bodyPr wrap="square" rtlCol="0">
            <a:spAutoFit/>
          </a:bodyPr>
          <a:lstStyle/>
          <a:p>
            <a:r>
              <a:rPr lang="en-US" sz="2000" dirty="0" smtClean="0">
                <a:solidFill>
                  <a:schemeClr val="accent1">
                    <a:lumMod val="50000"/>
                  </a:schemeClr>
                </a:solidFill>
              </a:rPr>
              <a:t>Not observable, have to estimate</a:t>
            </a:r>
            <a:endParaRPr lang="en-US" dirty="0">
              <a:solidFill>
                <a:schemeClr val="accent1">
                  <a:lumMod val="50000"/>
                </a:schemeClr>
              </a:solidFill>
            </a:endParaRPr>
          </a:p>
        </p:txBody>
      </p:sp>
      <p:sp>
        <p:nvSpPr>
          <p:cNvPr id="9" name="Date Placeholder 8"/>
          <p:cNvSpPr>
            <a:spLocks noGrp="1"/>
          </p:cNvSpPr>
          <p:nvPr>
            <p:ph type="dt" sz="half" idx="10"/>
          </p:nvPr>
        </p:nvSpPr>
        <p:spPr/>
        <p:txBody>
          <a:bodyPr/>
          <a:lstStyle/>
          <a:p>
            <a:r>
              <a:rPr lang="en-US" smtClean="0"/>
              <a:t>3/31/2014</a:t>
            </a:r>
            <a:endParaRPr lang="en-US" dirty="0"/>
          </a:p>
        </p:txBody>
      </p:sp>
      <p:sp>
        <p:nvSpPr>
          <p:cNvPr id="10" name="Footer Placeholder 9"/>
          <p:cNvSpPr>
            <a:spLocks noGrp="1"/>
          </p:cNvSpPr>
          <p:nvPr>
            <p:ph type="ftr" sz="quarter" idx="11"/>
          </p:nvPr>
        </p:nvSpPr>
        <p:spPr/>
        <p:txBody>
          <a:bodyPr/>
          <a:lstStyle/>
          <a:p>
            <a:r>
              <a:rPr lang="en-US" smtClean="0"/>
              <a:t>Markle</a:t>
            </a:r>
            <a:endParaRPr lang="en-US" dirty="0"/>
          </a:p>
        </p:txBody>
      </p:sp>
      <p:sp>
        <p:nvSpPr>
          <p:cNvPr id="11" name="Slide Number Placeholder 10"/>
          <p:cNvSpPr>
            <a:spLocks noGrp="1"/>
          </p:cNvSpPr>
          <p:nvPr>
            <p:ph type="sldNum" sz="quarter" idx="12"/>
          </p:nvPr>
        </p:nvSpPr>
        <p:spPr/>
        <p:txBody>
          <a:bodyPr/>
          <a:lstStyle/>
          <a:p>
            <a:fld id="{6113E31D-E2AB-40D1-8B51-AFA5AFEF393A}" type="slidenum">
              <a:rPr lang="en-US" smtClean="0"/>
              <a:t>3</a:t>
            </a:fld>
            <a:endParaRPr lang="en-US" dirty="0"/>
          </a:p>
        </p:txBody>
      </p:sp>
    </p:spTree>
    <p:extLst>
      <p:ext uri="{BB962C8B-B14F-4D97-AF65-F5344CB8AC3E}">
        <p14:creationId xmlns:p14="http://schemas.microsoft.com/office/powerpoint/2010/main" val="2809274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dirty="0" smtClean="0"/>
              <a:t>Estimating profit shifting</a:t>
            </a:r>
            <a:endParaRPr lang="en-US" dirty="0"/>
          </a:p>
        </p:txBody>
      </p:sp>
      <p:sp>
        <p:nvSpPr>
          <p:cNvPr id="3" name="Content Placeholder 2"/>
          <p:cNvSpPr>
            <a:spLocks noGrp="1"/>
          </p:cNvSpPr>
          <p:nvPr>
            <p:ph idx="1"/>
          </p:nvPr>
        </p:nvSpPr>
        <p:spPr>
          <a:xfrm>
            <a:off x="1097280" y="1845734"/>
            <a:ext cx="10132972" cy="471337"/>
          </a:xfrm>
        </p:spPr>
        <p:txBody>
          <a:bodyPr>
            <a:noAutofit/>
          </a:bodyPr>
          <a:lstStyle/>
          <a:p>
            <a:r>
              <a:rPr lang="en-US" sz="2400" dirty="0" smtClean="0"/>
              <a:t>Profit shifted to a jurisdiction = Profit reported – Expected profit (i.e., no shifting)</a:t>
            </a:r>
            <a:endParaRPr lang="en-US" sz="2400" dirty="0"/>
          </a:p>
        </p:txBody>
      </p:sp>
      <p:sp>
        <p:nvSpPr>
          <p:cNvPr id="4" name="Content Placeholder 2"/>
          <p:cNvSpPr txBox="1">
            <a:spLocks/>
          </p:cNvSpPr>
          <p:nvPr/>
        </p:nvSpPr>
        <p:spPr>
          <a:xfrm>
            <a:off x="1002170" y="2831543"/>
            <a:ext cx="10323192" cy="3718322"/>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2400" dirty="0" smtClean="0"/>
              <a:t>2 methods commonly used to estimate “expected” profit:</a:t>
            </a:r>
          </a:p>
          <a:p>
            <a:pPr marL="457200" indent="-457200">
              <a:buFont typeface="+mj-lt"/>
              <a:buAutoNum type="arabicPeriod"/>
            </a:pPr>
            <a:r>
              <a:rPr lang="en-US" sz="2400" dirty="0" smtClean="0"/>
              <a:t>Use information in 10Ks to determine average associations between domestic sales and foreign profits and between foreign sales and domestic profits.</a:t>
            </a:r>
          </a:p>
          <a:p>
            <a:pPr marL="457200" indent="-457200">
              <a:buFont typeface="+mj-lt"/>
              <a:buAutoNum type="arabicPeriod"/>
            </a:pPr>
            <a:r>
              <a:rPr lang="en-US" sz="2400" dirty="0" smtClean="0"/>
              <a:t>Use financial statements of reporting entities in the corporate group to calculate an expected profit based on inputs: fixed assets, labor, productivity.</a:t>
            </a:r>
          </a:p>
          <a:p>
            <a:endParaRPr lang="en-US" sz="2400" dirty="0"/>
          </a:p>
        </p:txBody>
      </p:sp>
      <p:sp>
        <p:nvSpPr>
          <p:cNvPr id="5" name="Left Brace 4"/>
          <p:cNvSpPr/>
          <p:nvPr/>
        </p:nvSpPr>
        <p:spPr>
          <a:xfrm rot="16200000">
            <a:off x="5877405" y="1334615"/>
            <a:ext cx="189536" cy="1924059"/>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Left Brace 5"/>
          <p:cNvSpPr/>
          <p:nvPr/>
        </p:nvSpPr>
        <p:spPr>
          <a:xfrm rot="16200000">
            <a:off x="9088483" y="317397"/>
            <a:ext cx="175897" cy="3958496"/>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5346537" y="2317071"/>
            <a:ext cx="1502100" cy="400110"/>
          </a:xfrm>
          <a:prstGeom prst="rect">
            <a:avLst/>
          </a:prstGeom>
          <a:noFill/>
        </p:spPr>
        <p:txBody>
          <a:bodyPr wrap="square" rtlCol="0">
            <a:spAutoFit/>
          </a:bodyPr>
          <a:lstStyle/>
          <a:p>
            <a:r>
              <a:rPr lang="en-US" sz="2000" dirty="0" smtClean="0">
                <a:solidFill>
                  <a:schemeClr val="accent1">
                    <a:lumMod val="50000"/>
                  </a:schemeClr>
                </a:solidFill>
              </a:rPr>
              <a:t>Observable</a:t>
            </a:r>
            <a:endParaRPr lang="en-US" dirty="0">
              <a:solidFill>
                <a:schemeClr val="accent1">
                  <a:lumMod val="50000"/>
                </a:schemeClr>
              </a:solidFill>
            </a:endParaRPr>
          </a:p>
        </p:txBody>
      </p:sp>
      <p:sp>
        <p:nvSpPr>
          <p:cNvPr id="8" name="TextBox 7"/>
          <p:cNvSpPr txBox="1"/>
          <p:nvPr/>
        </p:nvSpPr>
        <p:spPr>
          <a:xfrm>
            <a:off x="7409305" y="2317071"/>
            <a:ext cx="3746375" cy="400110"/>
          </a:xfrm>
          <a:prstGeom prst="rect">
            <a:avLst/>
          </a:prstGeom>
          <a:noFill/>
        </p:spPr>
        <p:txBody>
          <a:bodyPr wrap="square" rtlCol="0">
            <a:spAutoFit/>
          </a:bodyPr>
          <a:lstStyle/>
          <a:p>
            <a:r>
              <a:rPr lang="en-US" sz="2000" dirty="0" smtClean="0">
                <a:solidFill>
                  <a:schemeClr val="accent1">
                    <a:lumMod val="50000"/>
                  </a:schemeClr>
                </a:solidFill>
              </a:rPr>
              <a:t>Not observable, have to estimate</a:t>
            </a:r>
            <a:endParaRPr lang="en-US" dirty="0">
              <a:solidFill>
                <a:schemeClr val="accent1">
                  <a:lumMod val="50000"/>
                </a:schemeClr>
              </a:solidFill>
            </a:endParaRPr>
          </a:p>
        </p:txBody>
      </p:sp>
      <p:sp>
        <p:nvSpPr>
          <p:cNvPr id="9" name="Date Placeholder 8"/>
          <p:cNvSpPr>
            <a:spLocks noGrp="1"/>
          </p:cNvSpPr>
          <p:nvPr>
            <p:ph type="dt" sz="half" idx="10"/>
          </p:nvPr>
        </p:nvSpPr>
        <p:spPr/>
        <p:txBody>
          <a:bodyPr/>
          <a:lstStyle/>
          <a:p>
            <a:r>
              <a:rPr lang="en-US" smtClean="0"/>
              <a:t>3/31/2014</a:t>
            </a:r>
            <a:endParaRPr lang="en-US" dirty="0"/>
          </a:p>
        </p:txBody>
      </p:sp>
      <p:sp>
        <p:nvSpPr>
          <p:cNvPr id="10" name="Footer Placeholder 9"/>
          <p:cNvSpPr>
            <a:spLocks noGrp="1"/>
          </p:cNvSpPr>
          <p:nvPr>
            <p:ph type="ftr" sz="quarter" idx="11"/>
          </p:nvPr>
        </p:nvSpPr>
        <p:spPr/>
        <p:txBody>
          <a:bodyPr/>
          <a:lstStyle/>
          <a:p>
            <a:r>
              <a:rPr lang="en-US" smtClean="0"/>
              <a:t>Markle</a:t>
            </a:r>
            <a:endParaRPr lang="en-US" dirty="0"/>
          </a:p>
        </p:txBody>
      </p:sp>
      <p:sp>
        <p:nvSpPr>
          <p:cNvPr id="11" name="Slide Number Placeholder 10"/>
          <p:cNvSpPr>
            <a:spLocks noGrp="1"/>
          </p:cNvSpPr>
          <p:nvPr>
            <p:ph type="sldNum" sz="quarter" idx="12"/>
          </p:nvPr>
        </p:nvSpPr>
        <p:spPr/>
        <p:txBody>
          <a:bodyPr/>
          <a:lstStyle/>
          <a:p>
            <a:fld id="{6113E31D-E2AB-40D1-8B51-AFA5AFEF393A}" type="slidenum">
              <a:rPr lang="en-US" smtClean="0"/>
              <a:t>4</a:t>
            </a:fld>
            <a:endParaRPr lang="en-US" dirty="0"/>
          </a:p>
        </p:txBody>
      </p:sp>
    </p:spTree>
    <p:extLst>
      <p:ext uri="{BB962C8B-B14F-4D97-AF65-F5344CB8AC3E}">
        <p14:creationId xmlns:p14="http://schemas.microsoft.com/office/powerpoint/2010/main" val="3520925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dirty="0" smtClean="0"/>
              <a:t>Estimating profit shifting</a:t>
            </a:r>
            <a:endParaRPr lang="en-US" dirty="0"/>
          </a:p>
        </p:txBody>
      </p:sp>
      <p:sp>
        <p:nvSpPr>
          <p:cNvPr id="3" name="Content Placeholder 2"/>
          <p:cNvSpPr>
            <a:spLocks noGrp="1"/>
          </p:cNvSpPr>
          <p:nvPr>
            <p:ph idx="1"/>
          </p:nvPr>
        </p:nvSpPr>
        <p:spPr>
          <a:xfrm>
            <a:off x="1097280" y="1845734"/>
            <a:ext cx="10132972" cy="471337"/>
          </a:xfrm>
        </p:spPr>
        <p:txBody>
          <a:bodyPr>
            <a:noAutofit/>
          </a:bodyPr>
          <a:lstStyle/>
          <a:p>
            <a:r>
              <a:rPr lang="en-US" sz="2400" dirty="0" smtClean="0"/>
              <a:t>Profit shifted to a jurisdiction = Profit reported – Expected profit (i.e., no shifting)</a:t>
            </a:r>
            <a:endParaRPr lang="en-US" sz="2400" dirty="0"/>
          </a:p>
        </p:txBody>
      </p:sp>
      <p:sp>
        <p:nvSpPr>
          <p:cNvPr id="4" name="Content Placeholder 2"/>
          <p:cNvSpPr txBox="1">
            <a:spLocks/>
          </p:cNvSpPr>
          <p:nvPr/>
        </p:nvSpPr>
        <p:spPr>
          <a:xfrm>
            <a:off x="1002170" y="2831543"/>
            <a:ext cx="10323192" cy="3718322"/>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2400" dirty="0" smtClean="0"/>
              <a:t>2 methods commonly used to estimate “expected” profit:</a:t>
            </a:r>
          </a:p>
          <a:p>
            <a:pPr marL="457200" indent="-457200">
              <a:buFont typeface="+mj-lt"/>
              <a:buAutoNum type="arabicPeriod"/>
            </a:pPr>
            <a:r>
              <a:rPr lang="en-US" sz="2400" dirty="0" smtClean="0"/>
              <a:t>Use information in 10Ks to determine average associations between domestic sales and foreign profits and between foreign sales and domestic profits.</a:t>
            </a:r>
          </a:p>
          <a:p>
            <a:pPr marL="457200" indent="-457200">
              <a:buFont typeface="+mj-lt"/>
              <a:buAutoNum type="arabicPeriod"/>
            </a:pPr>
            <a:r>
              <a:rPr lang="en-US" sz="2400" dirty="0" smtClean="0"/>
              <a:t>Use financial statements of reporting entities in the corporate group to calculate an expected profit based on inputs: fixed assets, labor, productivity.</a:t>
            </a:r>
          </a:p>
          <a:p>
            <a:pPr marL="0" indent="0">
              <a:buNone/>
            </a:pPr>
            <a:r>
              <a:rPr lang="en-US" sz="2400" dirty="0" smtClean="0"/>
              <a:t>To test for tax-motivated income shifting:</a:t>
            </a:r>
          </a:p>
          <a:p>
            <a:pPr marL="461963" indent="-461963">
              <a:buFont typeface="Wingdings" panose="05000000000000000000" pitchFamily="2" charset="2"/>
              <a:buChar char="§"/>
            </a:pPr>
            <a:r>
              <a:rPr lang="en-US" sz="2400" dirty="0"/>
              <a:t> A</a:t>
            </a:r>
            <a:r>
              <a:rPr lang="en-US" sz="2400" dirty="0" smtClean="0"/>
              <a:t>dd a tax incentive variable to the model.</a:t>
            </a:r>
          </a:p>
          <a:p>
            <a:pPr marL="754571" lvl="1" indent="-461963">
              <a:buFont typeface="Wingdings" panose="05000000000000000000" pitchFamily="2" charset="2"/>
              <a:buChar char="§"/>
            </a:pPr>
            <a:r>
              <a:rPr lang="en-US" sz="2200" dirty="0" smtClean="0"/>
              <a:t>To the extent that reported profit varies with tax incentive, profit shifting is inferred.</a:t>
            </a:r>
          </a:p>
          <a:p>
            <a:endParaRPr lang="en-US" sz="2400" dirty="0"/>
          </a:p>
        </p:txBody>
      </p:sp>
      <p:sp>
        <p:nvSpPr>
          <p:cNvPr id="5" name="Left Brace 4"/>
          <p:cNvSpPr/>
          <p:nvPr/>
        </p:nvSpPr>
        <p:spPr>
          <a:xfrm rot="16200000">
            <a:off x="5877405" y="1334615"/>
            <a:ext cx="189536" cy="1924059"/>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Left Brace 5"/>
          <p:cNvSpPr/>
          <p:nvPr/>
        </p:nvSpPr>
        <p:spPr>
          <a:xfrm rot="16200000">
            <a:off x="9088483" y="317397"/>
            <a:ext cx="175897" cy="3958496"/>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5346537" y="2317071"/>
            <a:ext cx="1502100" cy="400110"/>
          </a:xfrm>
          <a:prstGeom prst="rect">
            <a:avLst/>
          </a:prstGeom>
          <a:noFill/>
        </p:spPr>
        <p:txBody>
          <a:bodyPr wrap="square" rtlCol="0">
            <a:spAutoFit/>
          </a:bodyPr>
          <a:lstStyle/>
          <a:p>
            <a:r>
              <a:rPr lang="en-US" sz="2000" dirty="0" smtClean="0">
                <a:solidFill>
                  <a:schemeClr val="accent1">
                    <a:lumMod val="50000"/>
                  </a:schemeClr>
                </a:solidFill>
              </a:rPr>
              <a:t>Observable</a:t>
            </a:r>
            <a:endParaRPr lang="en-US" dirty="0">
              <a:solidFill>
                <a:schemeClr val="accent1">
                  <a:lumMod val="50000"/>
                </a:schemeClr>
              </a:solidFill>
            </a:endParaRPr>
          </a:p>
        </p:txBody>
      </p:sp>
      <p:sp>
        <p:nvSpPr>
          <p:cNvPr id="8" name="TextBox 7"/>
          <p:cNvSpPr txBox="1"/>
          <p:nvPr/>
        </p:nvSpPr>
        <p:spPr>
          <a:xfrm>
            <a:off x="7409305" y="2317071"/>
            <a:ext cx="3746375" cy="400110"/>
          </a:xfrm>
          <a:prstGeom prst="rect">
            <a:avLst/>
          </a:prstGeom>
          <a:noFill/>
        </p:spPr>
        <p:txBody>
          <a:bodyPr wrap="square" rtlCol="0">
            <a:spAutoFit/>
          </a:bodyPr>
          <a:lstStyle/>
          <a:p>
            <a:r>
              <a:rPr lang="en-US" sz="2000" dirty="0" smtClean="0">
                <a:solidFill>
                  <a:schemeClr val="accent1">
                    <a:lumMod val="50000"/>
                  </a:schemeClr>
                </a:solidFill>
              </a:rPr>
              <a:t>Not observable, have to estimate</a:t>
            </a:r>
            <a:endParaRPr lang="en-US" dirty="0">
              <a:solidFill>
                <a:schemeClr val="accent1">
                  <a:lumMod val="50000"/>
                </a:schemeClr>
              </a:solidFill>
            </a:endParaRPr>
          </a:p>
        </p:txBody>
      </p:sp>
      <p:sp>
        <p:nvSpPr>
          <p:cNvPr id="9" name="Date Placeholder 8"/>
          <p:cNvSpPr>
            <a:spLocks noGrp="1"/>
          </p:cNvSpPr>
          <p:nvPr>
            <p:ph type="dt" sz="half" idx="10"/>
          </p:nvPr>
        </p:nvSpPr>
        <p:spPr/>
        <p:txBody>
          <a:bodyPr/>
          <a:lstStyle/>
          <a:p>
            <a:r>
              <a:rPr lang="en-US" smtClean="0"/>
              <a:t>3/31/2014</a:t>
            </a:r>
            <a:endParaRPr lang="en-US" dirty="0"/>
          </a:p>
        </p:txBody>
      </p:sp>
      <p:sp>
        <p:nvSpPr>
          <p:cNvPr id="10" name="Footer Placeholder 9"/>
          <p:cNvSpPr>
            <a:spLocks noGrp="1"/>
          </p:cNvSpPr>
          <p:nvPr>
            <p:ph type="ftr" sz="quarter" idx="11"/>
          </p:nvPr>
        </p:nvSpPr>
        <p:spPr/>
        <p:txBody>
          <a:bodyPr/>
          <a:lstStyle/>
          <a:p>
            <a:r>
              <a:rPr lang="en-US" smtClean="0"/>
              <a:t>Markle</a:t>
            </a:r>
            <a:endParaRPr lang="en-US" dirty="0"/>
          </a:p>
        </p:txBody>
      </p:sp>
      <p:sp>
        <p:nvSpPr>
          <p:cNvPr id="11" name="Slide Number Placeholder 10"/>
          <p:cNvSpPr>
            <a:spLocks noGrp="1"/>
          </p:cNvSpPr>
          <p:nvPr>
            <p:ph type="sldNum" sz="quarter" idx="12"/>
          </p:nvPr>
        </p:nvSpPr>
        <p:spPr/>
        <p:txBody>
          <a:bodyPr/>
          <a:lstStyle/>
          <a:p>
            <a:fld id="{6113E31D-E2AB-40D1-8B51-AFA5AFEF393A}" type="slidenum">
              <a:rPr lang="en-US" smtClean="0"/>
              <a:t>5</a:t>
            </a:fld>
            <a:endParaRPr lang="en-US" dirty="0"/>
          </a:p>
        </p:txBody>
      </p:sp>
    </p:spTree>
    <p:extLst>
      <p:ext uri="{BB962C8B-B14F-4D97-AF65-F5344CB8AC3E}">
        <p14:creationId xmlns:p14="http://schemas.microsoft.com/office/powerpoint/2010/main" val="2702424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dirty="0" smtClean="0"/>
              <a:t>Comparing worldwide to territorial</a:t>
            </a:r>
            <a:endParaRPr lang="en-US" dirty="0"/>
          </a:p>
        </p:txBody>
      </p:sp>
      <p:sp>
        <p:nvSpPr>
          <p:cNvPr id="4" name="Content Placeholder 2"/>
          <p:cNvSpPr txBox="1">
            <a:spLocks/>
          </p:cNvSpPr>
          <p:nvPr/>
        </p:nvSpPr>
        <p:spPr>
          <a:xfrm>
            <a:off x="897255" y="1742502"/>
            <a:ext cx="4813993" cy="4362734"/>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sz="2200" b="1" u="sng" dirty="0" smtClean="0"/>
              <a:t>Method 1: Using the information in 10Ks</a:t>
            </a:r>
          </a:p>
          <a:p>
            <a:pPr marL="230188" indent="-230188">
              <a:buFont typeface="Wingdings" panose="05000000000000000000" pitchFamily="2" charset="2"/>
              <a:buChar char="§"/>
            </a:pPr>
            <a:r>
              <a:rPr lang="en-US" sz="2200" dirty="0" smtClean="0"/>
              <a:t>Sample is US MNCs </a:t>
            </a:r>
            <a:r>
              <a:rPr lang="en-US" sz="2200" dirty="0" smtClean="0"/>
              <a:t>only</a:t>
            </a:r>
            <a:endParaRPr lang="en-US" sz="2200" dirty="0" smtClean="0"/>
          </a:p>
        </p:txBody>
      </p:sp>
      <p:sp>
        <p:nvSpPr>
          <p:cNvPr id="9" name="Date Placeholder 8"/>
          <p:cNvSpPr>
            <a:spLocks noGrp="1"/>
          </p:cNvSpPr>
          <p:nvPr>
            <p:ph type="dt" sz="half" idx="10"/>
          </p:nvPr>
        </p:nvSpPr>
        <p:spPr/>
        <p:txBody>
          <a:bodyPr/>
          <a:lstStyle/>
          <a:p>
            <a:r>
              <a:rPr lang="en-US" smtClean="0"/>
              <a:t>3/31/2014</a:t>
            </a:r>
            <a:endParaRPr lang="en-US" dirty="0"/>
          </a:p>
        </p:txBody>
      </p:sp>
      <p:sp>
        <p:nvSpPr>
          <p:cNvPr id="10" name="Footer Placeholder 9"/>
          <p:cNvSpPr>
            <a:spLocks noGrp="1"/>
          </p:cNvSpPr>
          <p:nvPr>
            <p:ph type="ftr" sz="quarter" idx="11"/>
          </p:nvPr>
        </p:nvSpPr>
        <p:spPr/>
        <p:txBody>
          <a:bodyPr/>
          <a:lstStyle/>
          <a:p>
            <a:r>
              <a:rPr lang="en-US" smtClean="0"/>
              <a:t>Markle</a:t>
            </a:r>
            <a:endParaRPr lang="en-US" dirty="0"/>
          </a:p>
        </p:txBody>
      </p:sp>
      <p:sp>
        <p:nvSpPr>
          <p:cNvPr id="11" name="Slide Number Placeholder 10"/>
          <p:cNvSpPr>
            <a:spLocks noGrp="1"/>
          </p:cNvSpPr>
          <p:nvPr>
            <p:ph type="sldNum" sz="quarter" idx="12"/>
          </p:nvPr>
        </p:nvSpPr>
        <p:spPr/>
        <p:txBody>
          <a:bodyPr/>
          <a:lstStyle/>
          <a:p>
            <a:fld id="{6113E31D-E2AB-40D1-8B51-AFA5AFEF393A}" type="slidenum">
              <a:rPr lang="en-US" smtClean="0"/>
              <a:t>6</a:t>
            </a:fld>
            <a:endParaRPr lang="en-US" dirty="0"/>
          </a:p>
        </p:txBody>
      </p:sp>
      <p:sp>
        <p:nvSpPr>
          <p:cNvPr id="12" name="Content Placeholder 2"/>
          <p:cNvSpPr txBox="1">
            <a:spLocks/>
          </p:cNvSpPr>
          <p:nvPr/>
        </p:nvSpPr>
        <p:spPr>
          <a:xfrm>
            <a:off x="5911273" y="1737360"/>
            <a:ext cx="5351145" cy="4362734"/>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sz="2200" b="1" u="sng" dirty="0" smtClean="0"/>
              <a:t>Method 2: Using the information of subs</a:t>
            </a:r>
          </a:p>
          <a:p>
            <a:pPr marL="230188" indent="-230188">
              <a:buFont typeface="Wingdings" panose="05000000000000000000" pitchFamily="2" charset="2"/>
              <a:buChar char="§"/>
            </a:pPr>
            <a:r>
              <a:rPr lang="en-US" sz="2200" dirty="0" smtClean="0"/>
              <a:t>Sample is subs of MNCs from many </a:t>
            </a:r>
            <a:r>
              <a:rPr lang="en-US" sz="2200" dirty="0" smtClean="0"/>
              <a:t>countries</a:t>
            </a:r>
            <a:endParaRPr lang="en-US" sz="2200" dirty="0" smtClean="0"/>
          </a:p>
        </p:txBody>
      </p:sp>
    </p:spTree>
    <p:extLst>
      <p:ext uri="{BB962C8B-B14F-4D97-AF65-F5344CB8AC3E}">
        <p14:creationId xmlns:p14="http://schemas.microsoft.com/office/powerpoint/2010/main" val="3162872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dirty="0" smtClean="0"/>
              <a:t>Comparing worldwide to territorial</a:t>
            </a:r>
            <a:endParaRPr lang="en-US" dirty="0"/>
          </a:p>
        </p:txBody>
      </p:sp>
      <p:sp>
        <p:nvSpPr>
          <p:cNvPr id="4" name="Content Placeholder 2"/>
          <p:cNvSpPr txBox="1">
            <a:spLocks/>
          </p:cNvSpPr>
          <p:nvPr/>
        </p:nvSpPr>
        <p:spPr>
          <a:xfrm>
            <a:off x="897255" y="1742502"/>
            <a:ext cx="4813993" cy="4362734"/>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sz="2200" b="1" u="sng" dirty="0" smtClean="0"/>
              <a:t>Method 1: Using the information in 10Ks</a:t>
            </a:r>
          </a:p>
          <a:p>
            <a:pPr marL="230188" indent="-230188">
              <a:buFont typeface="Wingdings" panose="05000000000000000000" pitchFamily="2" charset="2"/>
              <a:buChar char="§"/>
            </a:pPr>
            <a:r>
              <a:rPr lang="en-US" sz="2200" dirty="0" smtClean="0"/>
              <a:t>Sample is US MNCs only</a:t>
            </a:r>
          </a:p>
          <a:p>
            <a:pPr marL="230188" indent="-230188">
              <a:buFont typeface="Wingdings" panose="05000000000000000000" pitchFamily="2" charset="2"/>
              <a:buChar char="§"/>
            </a:pPr>
            <a:r>
              <a:rPr lang="en-US" sz="2200" dirty="0" smtClean="0"/>
              <a:t>Key assumption: the need to repatriate foreign earnings in the short term is what prevents worldwide with deferral from being de facto territorial</a:t>
            </a:r>
            <a:r>
              <a:rPr lang="en-US" sz="2200" dirty="0" smtClean="0"/>
              <a:t>.</a:t>
            </a:r>
            <a:endParaRPr lang="en-US" sz="2200" dirty="0" smtClean="0"/>
          </a:p>
        </p:txBody>
      </p:sp>
      <p:sp>
        <p:nvSpPr>
          <p:cNvPr id="9" name="Date Placeholder 8"/>
          <p:cNvSpPr>
            <a:spLocks noGrp="1"/>
          </p:cNvSpPr>
          <p:nvPr>
            <p:ph type="dt" sz="half" idx="10"/>
          </p:nvPr>
        </p:nvSpPr>
        <p:spPr/>
        <p:txBody>
          <a:bodyPr/>
          <a:lstStyle/>
          <a:p>
            <a:r>
              <a:rPr lang="en-US" smtClean="0"/>
              <a:t>3/31/2014</a:t>
            </a:r>
            <a:endParaRPr lang="en-US" dirty="0"/>
          </a:p>
        </p:txBody>
      </p:sp>
      <p:sp>
        <p:nvSpPr>
          <p:cNvPr id="10" name="Footer Placeholder 9"/>
          <p:cNvSpPr>
            <a:spLocks noGrp="1"/>
          </p:cNvSpPr>
          <p:nvPr>
            <p:ph type="ftr" sz="quarter" idx="11"/>
          </p:nvPr>
        </p:nvSpPr>
        <p:spPr/>
        <p:txBody>
          <a:bodyPr/>
          <a:lstStyle/>
          <a:p>
            <a:r>
              <a:rPr lang="en-US" smtClean="0"/>
              <a:t>Markle</a:t>
            </a:r>
            <a:endParaRPr lang="en-US" dirty="0"/>
          </a:p>
        </p:txBody>
      </p:sp>
      <p:sp>
        <p:nvSpPr>
          <p:cNvPr id="11" name="Slide Number Placeholder 10"/>
          <p:cNvSpPr>
            <a:spLocks noGrp="1"/>
          </p:cNvSpPr>
          <p:nvPr>
            <p:ph type="sldNum" sz="quarter" idx="12"/>
          </p:nvPr>
        </p:nvSpPr>
        <p:spPr/>
        <p:txBody>
          <a:bodyPr/>
          <a:lstStyle/>
          <a:p>
            <a:fld id="{6113E31D-E2AB-40D1-8B51-AFA5AFEF393A}" type="slidenum">
              <a:rPr lang="en-US" smtClean="0"/>
              <a:t>7</a:t>
            </a:fld>
            <a:endParaRPr lang="en-US" dirty="0"/>
          </a:p>
        </p:txBody>
      </p:sp>
      <p:sp>
        <p:nvSpPr>
          <p:cNvPr id="12" name="Content Placeholder 2"/>
          <p:cNvSpPr txBox="1">
            <a:spLocks/>
          </p:cNvSpPr>
          <p:nvPr/>
        </p:nvSpPr>
        <p:spPr>
          <a:xfrm>
            <a:off x="5911273" y="1737360"/>
            <a:ext cx="5351145" cy="4362734"/>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sz="2200" b="1" u="sng" dirty="0" smtClean="0"/>
              <a:t>Method 2: Using the information of subs</a:t>
            </a:r>
          </a:p>
          <a:p>
            <a:pPr marL="230188" indent="-230188">
              <a:buFont typeface="Wingdings" panose="05000000000000000000" pitchFamily="2" charset="2"/>
              <a:buChar char="§"/>
            </a:pPr>
            <a:r>
              <a:rPr lang="en-US" sz="2200" dirty="0" smtClean="0"/>
              <a:t>Sample is subs of MNCs from many countries</a:t>
            </a:r>
          </a:p>
          <a:p>
            <a:pPr marL="230188" indent="-230188">
              <a:buFont typeface="Wingdings" panose="05000000000000000000" pitchFamily="2" charset="2"/>
              <a:buChar char="§"/>
            </a:pPr>
            <a:r>
              <a:rPr lang="en-US" sz="2200" dirty="0" smtClean="0"/>
              <a:t>Key assumption: the sub of a German MNC is expected to behave the same as the sub of a U.S. MNC </a:t>
            </a:r>
            <a:r>
              <a:rPr lang="en-US" sz="2200" i="1" dirty="0" smtClean="0"/>
              <a:t>except for </a:t>
            </a:r>
            <a:r>
              <a:rPr lang="en-US" sz="2200" dirty="0" smtClean="0"/>
              <a:t>the international regime of the MNC</a:t>
            </a:r>
            <a:r>
              <a:rPr lang="en-US" sz="2200" dirty="0" smtClean="0"/>
              <a:t>.</a:t>
            </a:r>
            <a:endParaRPr lang="en-US" sz="2200" dirty="0" smtClean="0"/>
          </a:p>
        </p:txBody>
      </p:sp>
    </p:spTree>
    <p:extLst>
      <p:ext uri="{BB962C8B-B14F-4D97-AF65-F5344CB8AC3E}">
        <p14:creationId xmlns:p14="http://schemas.microsoft.com/office/powerpoint/2010/main" val="20584435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dirty="0" smtClean="0"/>
              <a:t>Comparing worldwide to territorial</a:t>
            </a:r>
            <a:endParaRPr lang="en-US" dirty="0"/>
          </a:p>
        </p:txBody>
      </p:sp>
      <p:sp>
        <p:nvSpPr>
          <p:cNvPr id="4" name="Content Placeholder 2"/>
          <p:cNvSpPr txBox="1">
            <a:spLocks/>
          </p:cNvSpPr>
          <p:nvPr/>
        </p:nvSpPr>
        <p:spPr>
          <a:xfrm>
            <a:off x="897255" y="1742502"/>
            <a:ext cx="4813993" cy="4362734"/>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sz="2200" b="1" u="sng" dirty="0" smtClean="0"/>
              <a:t>Method 1: Using the information in 10Ks</a:t>
            </a:r>
          </a:p>
          <a:p>
            <a:pPr marL="230188" indent="-230188">
              <a:buFont typeface="Wingdings" panose="05000000000000000000" pitchFamily="2" charset="2"/>
              <a:buChar char="§"/>
            </a:pPr>
            <a:r>
              <a:rPr lang="en-US" sz="2200" dirty="0" smtClean="0"/>
              <a:t>Sample is US MNCs only</a:t>
            </a:r>
          </a:p>
          <a:p>
            <a:pPr marL="230188" indent="-230188">
              <a:buFont typeface="Wingdings" panose="05000000000000000000" pitchFamily="2" charset="2"/>
              <a:buChar char="§"/>
            </a:pPr>
            <a:r>
              <a:rPr lang="en-US" sz="2200" dirty="0" smtClean="0"/>
              <a:t>Key assumption: the need to repatriate foreign earnings in the short term is what prevents worldwide with deferral from being de facto territorial.</a:t>
            </a:r>
          </a:p>
          <a:p>
            <a:pPr marL="230188" indent="-230188">
              <a:buFont typeface="Wingdings" panose="05000000000000000000" pitchFamily="2" charset="2"/>
              <a:buChar char="§"/>
            </a:pPr>
            <a:r>
              <a:rPr lang="en-US" sz="2200" dirty="0" smtClean="0"/>
              <a:t>Use “financially unconstrained” firms as proxy for territorial.</a:t>
            </a:r>
          </a:p>
          <a:p>
            <a:pPr marL="230188" indent="-230188">
              <a:buFont typeface="Wingdings" panose="05000000000000000000" pitchFamily="2" charset="2"/>
              <a:buChar char="§"/>
            </a:pPr>
            <a:r>
              <a:rPr lang="en-US" sz="2200" dirty="0" smtClean="0"/>
              <a:t>Advantage: allows estimation of income shifted out of the U.S.</a:t>
            </a:r>
            <a:endParaRPr lang="en-US" sz="2200" dirty="0"/>
          </a:p>
        </p:txBody>
      </p:sp>
      <p:sp>
        <p:nvSpPr>
          <p:cNvPr id="9" name="Date Placeholder 8"/>
          <p:cNvSpPr>
            <a:spLocks noGrp="1"/>
          </p:cNvSpPr>
          <p:nvPr>
            <p:ph type="dt" sz="half" idx="10"/>
          </p:nvPr>
        </p:nvSpPr>
        <p:spPr/>
        <p:txBody>
          <a:bodyPr/>
          <a:lstStyle/>
          <a:p>
            <a:r>
              <a:rPr lang="en-US" smtClean="0"/>
              <a:t>3/31/2014</a:t>
            </a:r>
            <a:endParaRPr lang="en-US" dirty="0"/>
          </a:p>
        </p:txBody>
      </p:sp>
      <p:sp>
        <p:nvSpPr>
          <p:cNvPr id="10" name="Footer Placeholder 9"/>
          <p:cNvSpPr>
            <a:spLocks noGrp="1"/>
          </p:cNvSpPr>
          <p:nvPr>
            <p:ph type="ftr" sz="quarter" idx="11"/>
          </p:nvPr>
        </p:nvSpPr>
        <p:spPr/>
        <p:txBody>
          <a:bodyPr/>
          <a:lstStyle/>
          <a:p>
            <a:r>
              <a:rPr lang="en-US" smtClean="0"/>
              <a:t>Markle</a:t>
            </a:r>
            <a:endParaRPr lang="en-US" dirty="0"/>
          </a:p>
        </p:txBody>
      </p:sp>
      <p:sp>
        <p:nvSpPr>
          <p:cNvPr id="11" name="Slide Number Placeholder 10"/>
          <p:cNvSpPr>
            <a:spLocks noGrp="1"/>
          </p:cNvSpPr>
          <p:nvPr>
            <p:ph type="sldNum" sz="quarter" idx="12"/>
          </p:nvPr>
        </p:nvSpPr>
        <p:spPr/>
        <p:txBody>
          <a:bodyPr/>
          <a:lstStyle/>
          <a:p>
            <a:fld id="{6113E31D-E2AB-40D1-8B51-AFA5AFEF393A}" type="slidenum">
              <a:rPr lang="en-US" smtClean="0"/>
              <a:t>8</a:t>
            </a:fld>
            <a:endParaRPr lang="en-US" dirty="0"/>
          </a:p>
        </p:txBody>
      </p:sp>
      <p:sp>
        <p:nvSpPr>
          <p:cNvPr id="12" name="Content Placeholder 2"/>
          <p:cNvSpPr txBox="1">
            <a:spLocks/>
          </p:cNvSpPr>
          <p:nvPr/>
        </p:nvSpPr>
        <p:spPr>
          <a:xfrm>
            <a:off x="5911273" y="1737360"/>
            <a:ext cx="5351145" cy="4362734"/>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sz="2200" b="1" u="sng" dirty="0" smtClean="0"/>
              <a:t>Method 2: Using the information of subs</a:t>
            </a:r>
          </a:p>
          <a:p>
            <a:pPr marL="230188" indent="-230188">
              <a:buFont typeface="Wingdings" panose="05000000000000000000" pitchFamily="2" charset="2"/>
              <a:buChar char="§"/>
            </a:pPr>
            <a:r>
              <a:rPr lang="en-US" sz="2200" dirty="0" smtClean="0"/>
              <a:t>Sample is subs of MNCs from many countries</a:t>
            </a:r>
          </a:p>
          <a:p>
            <a:pPr marL="230188" indent="-230188">
              <a:buFont typeface="Wingdings" panose="05000000000000000000" pitchFamily="2" charset="2"/>
              <a:buChar char="§"/>
            </a:pPr>
            <a:r>
              <a:rPr lang="en-US" sz="2200" dirty="0" smtClean="0"/>
              <a:t>Key assumption: the sub of a German MNC is expected to behave the same as the sub of a U.S. MNC </a:t>
            </a:r>
            <a:r>
              <a:rPr lang="en-US" sz="2200" i="1" dirty="0" smtClean="0"/>
              <a:t>except for </a:t>
            </a:r>
            <a:r>
              <a:rPr lang="en-US" sz="2200" dirty="0" smtClean="0"/>
              <a:t>the international regime of the MNC.</a:t>
            </a:r>
          </a:p>
          <a:p>
            <a:pPr marL="230188" indent="-230188">
              <a:buFont typeface="Wingdings" panose="05000000000000000000" pitchFamily="2" charset="2"/>
              <a:buChar char="§"/>
            </a:pPr>
            <a:r>
              <a:rPr lang="en-US" sz="2200" dirty="0" smtClean="0"/>
              <a:t>Compare the shifting of subs of worldwide MNCs to that of subs of territorial MNCs.</a:t>
            </a:r>
          </a:p>
          <a:p>
            <a:pPr marL="230188" indent="-230188">
              <a:buFont typeface="Wingdings" panose="05000000000000000000" pitchFamily="2" charset="2"/>
              <a:buChar char="§"/>
            </a:pPr>
            <a:r>
              <a:rPr lang="en-US" sz="2200" dirty="0" smtClean="0"/>
              <a:t>Advantage: does not need to proxy for “territorial”</a:t>
            </a:r>
            <a:endParaRPr lang="en-US" sz="2200" dirty="0"/>
          </a:p>
        </p:txBody>
      </p:sp>
    </p:spTree>
    <p:extLst>
      <p:ext uri="{BB962C8B-B14F-4D97-AF65-F5344CB8AC3E}">
        <p14:creationId xmlns:p14="http://schemas.microsoft.com/office/powerpoint/2010/main" val="3300902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dirty="0" smtClean="0"/>
              <a:t>Empirical results</a:t>
            </a:r>
            <a:endParaRPr lang="en-US" dirty="0"/>
          </a:p>
        </p:txBody>
      </p:sp>
      <p:sp>
        <p:nvSpPr>
          <p:cNvPr id="4" name="Content Placeholder 2"/>
          <p:cNvSpPr txBox="1">
            <a:spLocks/>
          </p:cNvSpPr>
          <p:nvPr/>
        </p:nvSpPr>
        <p:spPr>
          <a:xfrm>
            <a:off x="954405" y="1741105"/>
            <a:ext cx="4798695" cy="4474968"/>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b="1" u="sng" dirty="0" smtClean="0"/>
              <a:t>Method 1: Using the information in 10Ks</a:t>
            </a:r>
          </a:p>
          <a:p>
            <a:pPr marL="230188" indent="-230188">
              <a:buFont typeface="Wingdings" panose="05000000000000000000" pitchFamily="2" charset="2"/>
              <a:buChar char="§"/>
            </a:pPr>
            <a:r>
              <a:rPr lang="en-US" dirty="0" smtClean="0"/>
              <a:t>Dyreng and Markle paper</a:t>
            </a:r>
          </a:p>
          <a:p>
            <a:pPr marL="230188" indent="-230188">
              <a:buFont typeface="Wingdings" panose="05000000000000000000" pitchFamily="2" charset="2"/>
              <a:buChar char="§"/>
            </a:pPr>
            <a:r>
              <a:rPr lang="en-US" dirty="0" smtClean="0"/>
              <a:t>Sample: US MNCs, 1998-2011</a:t>
            </a:r>
          </a:p>
          <a:p>
            <a:pPr marL="230188" indent="-230188">
              <a:buFont typeface="Wingdings" panose="05000000000000000000" pitchFamily="2" charset="2"/>
              <a:buChar char="§"/>
            </a:pPr>
            <a:r>
              <a:rPr lang="en-US" dirty="0" smtClean="0"/>
              <a:t>Results </a:t>
            </a:r>
          </a:p>
          <a:p>
            <a:pPr marL="522796" lvl="1" indent="-230188">
              <a:buFont typeface="Wingdings" panose="05000000000000000000" pitchFamily="2" charset="2"/>
              <a:buChar char="§"/>
            </a:pPr>
            <a:r>
              <a:rPr lang="en-US" dirty="0" smtClean="0"/>
              <a:t>“Territorial” </a:t>
            </a:r>
            <a:r>
              <a:rPr lang="en-US" dirty="0"/>
              <a:t>MNCs shift 2% - 19% more </a:t>
            </a:r>
            <a:r>
              <a:rPr lang="en-US" dirty="0" smtClean="0"/>
              <a:t>income out of the U.S.</a:t>
            </a:r>
          </a:p>
          <a:p>
            <a:pPr marL="230188" indent="-230188">
              <a:buFont typeface="Wingdings" panose="05000000000000000000" pitchFamily="2" charset="2"/>
              <a:buChar char="§"/>
            </a:pPr>
            <a:r>
              <a:rPr lang="en-US" dirty="0" smtClean="0"/>
              <a:t>Caveats</a:t>
            </a:r>
          </a:p>
          <a:p>
            <a:pPr marL="522796" lvl="1" indent="-230188">
              <a:buFont typeface="Wingdings" panose="05000000000000000000" pitchFamily="2" charset="2"/>
              <a:buChar char="§"/>
            </a:pPr>
            <a:r>
              <a:rPr lang="en-US" dirty="0" smtClean="0"/>
              <a:t>Assumes that all else is held constant (i.e., base erosion measures are same for two groups)</a:t>
            </a:r>
          </a:p>
          <a:p>
            <a:pPr marL="522796" lvl="1" indent="-230188">
              <a:buFont typeface="Wingdings" panose="05000000000000000000" pitchFamily="2" charset="2"/>
              <a:buChar char="§"/>
            </a:pPr>
            <a:r>
              <a:rPr lang="en-US" dirty="0" smtClean="0"/>
              <a:t>Firm-level measures of financial constraint are not as precise as we would like</a:t>
            </a:r>
            <a:endParaRPr lang="en-US" dirty="0"/>
          </a:p>
        </p:txBody>
      </p:sp>
      <p:sp>
        <p:nvSpPr>
          <p:cNvPr id="9" name="Date Placeholder 8"/>
          <p:cNvSpPr>
            <a:spLocks noGrp="1"/>
          </p:cNvSpPr>
          <p:nvPr>
            <p:ph type="dt" sz="half" idx="10"/>
          </p:nvPr>
        </p:nvSpPr>
        <p:spPr/>
        <p:txBody>
          <a:bodyPr/>
          <a:lstStyle/>
          <a:p>
            <a:r>
              <a:rPr lang="en-US" smtClean="0"/>
              <a:t>3/31/2014</a:t>
            </a:r>
            <a:endParaRPr lang="en-US" dirty="0"/>
          </a:p>
        </p:txBody>
      </p:sp>
      <p:sp>
        <p:nvSpPr>
          <p:cNvPr id="10" name="Footer Placeholder 9"/>
          <p:cNvSpPr>
            <a:spLocks noGrp="1"/>
          </p:cNvSpPr>
          <p:nvPr>
            <p:ph type="ftr" sz="quarter" idx="11"/>
          </p:nvPr>
        </p:nvSpPr>
        <p:spPr/>
        <p:txBody>
          <a:bodyPr/>
          <a:lstStyle/>
          <a:p>
            <a:r>
              <a:rPr lang="en-US" smtClean="0"/>
              <a:t>Markle</a:t>
            </a:r>
            <a:endParaRPr lang="en-US" dirty="0"/>
          </a:p>
        </p:txBody>
      </p:sp>
      <p:sp>
        <p:nvSpPr>
          <p:cNvPr id="11" name="Slide Number Placeholder 10"/>
          <p:cNvSpPr>
            <a:spLocks noGrp="1"/>
          </p:cNvSpPr>
          <p:nvPr>
            <p:ph type="sldNum" sz="quarter" idx="12"/>
          </p:nvPr>
        </p:nvSpPr>
        <p:spPr/>
        <p:txBody>
          <a:bodyPr/>
          <a:lstStyle/>
          <a:p>
            <a:fld id="{6113E31D-E2AB-40D1-8B51-AFA5AFEF393A}" type="slidenum">
              <a:rPr lang="en-US" smtClean="0"/>
              <a:t>9</a:t>
            </a:fld>
            <a:endParaRPr lang="en-US" dirty="0"/>
          </a:p>
        </p:txBody>
      </p:sp>
    </p:spTree>
    <p:extLst>
      <p:ext uri="{BB962C8B-B14F-4D97-AF65-F5344CB8AC3E}">
        <p14:creationId xmlns:p14="http://schemas.microsoft.com/office/powerpoint/2010/main" val="2076704215"/>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172</TotalTime>
  <Words>1229</Words>
  <Application>Microsoft Office PowerPoint</Application>
  <PresentationFormat>Widescreen</PresentationFormat>
  <Paragraphs>143</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Retrospect</vt:lpstr>
      <vt:lpstr>Empirical comparisons of profit shifting under worldwide and territorial</vt:lpstr>
      <vt:lpstr>Estimating profit shifting</vt:lpstr>
      <vt:lpstr>Estimating profit shifting</vt:lpstr>
      <vt:lpstr>Estimating profit shifting</vt:lpstr>
      <vt:lpstr>Estimating profit shifting</vt:lpstr>
      <vt:lpstr>Comparing worldwide to territorial</vt:lpstr>
      <vt:lpstr>Comparing worldwide to territorial</vt:lpstr>
      <vt:lpstr>Comparing worldwide to territorial</vt:lpstr>
      <vt:lpstr>Empirical results</vt:lpstr>
      <vt:lpstr>Empirical results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Empirical comparisons of income shifting under worldwide and territorial</dc:title>
  <dc:creator>Kevin Markle</dc:creator>
  <cp:lastModifiedBy>Kevin Markle</cp:lastModifiedBy>
  <cp:revision>20</cp:revision>
  <dcterms:created xsi:type="dcterms:W3CDTF">2014-03-25T16:01:31Z</dcterms:created>
  <dcterms:modified xsi:type="dcterms:W3CDTF">2014-03-27T14:23:09Z</dcterms:modified>
</cp:coreProperties>
</file>