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9" r:id="rId2"/>
    <p:sldId id="339" r:id="rId3"/>
    <p:sldId id="312" r:id="rId4"/>
    <p:sldId id="317" r:id="rId5"/>
    <p:sldId id="318" r:id="rId6"/>
    <p:sldId id="319" r:id="rId7"/>
    <p:sldId id="340" r:id="rId8"/>
    <p:sldId id="321" r:id="rId9"/>
    <p:sldId id="322" r:id="rId10"/>
    <p:sldId id="341" r:id="rId11"/>
    <p:sldId id="323" r:id="rId12"/>
    <p:sldId id="324" r:id="rId13"/>
    <p:sldId id="342" r:id="rId14"/>
    <p:sldId id="325" r:id="rId15"/>
    <p:sldId id="326" r:id="rId16"/>
    <p:sldId id="327" r:id="rId17"/>
    <p:sldId id="329" r:id="rId18"/>
    <p:sldId id="330" r:id="rId19"/>
    <p:sldId id="331" r:id="rId20"/>
    <p:sldId id="332" r:id="rId21"/>
    <p:sldId id="333" r:id="rId22"/>
    <p:sldId id="334" r:id="rId23"/>
    <p:sldId id="33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5" autoAdjust="0"/>
    <p:restoredTop sz="98935" autoAdjust="0"/>
  </p:normalViewPr>
  <p:slideViewPr>
    <p:cSldViewPr snapToGrid="0" showGuides="1">
      <p:cViewPr>
        <p:scale>
          <a:sx n="90" d="100"/>
          <a:sy n="90" d="100"/>
        </p:scale>
        <p:origin x="-726" y="42"/>
      </p:cViewPr>
      <p:guideLst>
        <p:guide orient="horz" pos="4017"/>
        <p:guide orient="horz" pos="859"/>
        <p:guide orient="horz" pos="634"/>
        <p:guide orient="horz" pos="507"/>
        <p:guide orient="horz" pos="925"/>
        <p:guide pos="5656"/>
        <p:guide pos="406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18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5" tIns="48327" rIns="96655" bIns="48327" rtlCol="0"/>
          <a:lstStyle>
            <a:lvl1pPr algn="r">
              <a:defRPr sz="1200"/>
            </a:lvl1pPr>
          </a:lstStyle>
          <a:p>
            <a:fld id="{E43DE57A-A6EE-40E1-A96E-E4A5D9FA4B67}" type="datetimeFigureOut">
              <a:rPr lang="en-US" smtClean="0"/>
              <a:t>1/22/2015</a:t>
            </a:fld>
            <a:endParaRPr lang="en-US" dirty="0"/>
          </a:p>
        </p:txBody>
      </p:sp>
      <p:sp>
        <p:nvSpPr>
          <p:cNvPr id="4" name="Footer Placeholder 3"/>
          <p:cNvSpPr>
            <a:spLocks noGrp="1"/>
          </p:cNvSpPr>
          <p:nvPr>
            <p:ph type="ftr" sz="quarter" idx="2"/>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55" tIns="48327" rIns="96655" bIns="48327" rtlCol="0" anchor="b"/>
          <a:lstStyle>
            <a:lvl1pPr algn="r">
              <a:defRPr sz="1200"/>
            </a:lvl1pPr>
          </a:lstStyle>
          <a:p>
            <a:fld id="{7D5B375E-A756-4544-8EF9-5A18A7DB8D3B}" type="slidenum">
              <a:rPr lang="en-US" smtClean="0"/>
              <a:t>‹#›</a:t>
            </a:fld>
            <a:endParaRPr lang="en-US" dirty="0"/>
          </a:p>
        </p:txBody>
      </p:sp>
    </p:spTree>
    <p:extLst>
      <p:ext uri="{BB962C8B-B14F-4D97-AF65-F5344CB8AC3E}">
        <p14:creationId xmlns:p14="http://schemas.microsoft.com/office/powerpoint/2010/main" val="671642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5" tIns="48327" rIns="96655"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5" tIns="48327" rIns="96655" bIns="48327" rtlCol="0"/>
          <a:lstStyle>
            <a:lvl1pPr algn="r">
              <a:defRPr sz="1200"/>
            </a:lvl1pPr>
          </a:lstStyle>
          <a:p>
            <a:fld id="{05E83372-AEAD-4E07-A4BC-8F2C9D4F3E0F}" type="datetimeFigureOut">
              <a:rPr lang="en-US" smtClean="0"/>
              <a:t>1/22/2015</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5" tIns="48327" rIns="96655" bIns="4832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5" tIns="48327" rIns="96655"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5" tIns="48327" rIns="96655"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55" tIns="48327" rIns="96655" bIns="48327" rtlCol="0" anchor="b"/>
          <a:lstStyle>
            <a:lvl1pPr algn="r">
              <a:defRPr sz="1200"/>
            </a:lvl1pPr>
          </a:lstStyle>
          <a:p>
            <a:fld id="{B3BECDF3-98A3-4E94-B316-6382BFC47EDC}" type="slidenum">
              <a:rPr lang="en-US" smtClean="0"/>
              <a:t>‹#›</a:t>
            </a:fld>
            <a:endParaRPr lang="en-US" dirty="0"/>
          </a:p>
        </p:txBody>
      </p:sp>
    </p:spTree>
    <p:extLst>
      <p:ext uri="{BB962C8B-B14F-4D97-AF65-F5344CB8AC3E}">
        <p14:creationId xmlns:p14="http://schemas.microsoft.com/office/powerpoint/2010/main" val="368942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7808" y="2846719"/>
            <a:ext cx="8864267" cy="983412"/>
          </a:xfrm>
        </p:spPr>
        <p:txBody>
          <a:bodyPr>
            <a:noAutofit/>
          </a:bodyPr>
          <a:lstStyle>
            <a:lvl1pPr>
              <a:defRPr sz="2500" b="1" cap="none" baseline="0">
                <a:solidFill>
                  <a:schemeClr val="bg1"/>
                </a:solidFill>
              </a:defRPr>
            </a:lvl1pPr>
          </a:lstStyle>
          <a:p>
            <a:r>
              <a:rPr lang="en-US" dirty="0" smtClean="0"/>
              <a:t>Title Goes Here</a:t>
            </a:r>
            <a:endParaRPr lang="en-US" dirty="0"/>
          </a:p>
        </p:txBody>
      </p:sp>
      <p:sp>
        <p:nvSpPr>
          <p:cNvPr id="4" name="Text Placeholder 2"/>
          <p:cNvSpPr>
            <a:spLocks noGrp="1"/>
          </p:cNvSpPr>
          <p:nvPr>
            <p:ph type="body" sz="quarter" idx="13" hasCustomPrompt="1"/>
          </p:nvPr>
        </p:nvSpPr>
        <p:spPr>
          <a:xfrm>
            <a:off x="103521" y="4010720"/>
            <a:ext cx="8855921" cy="524055"/>
          </a:xfrm>
        </p:spPr>
        <p:txBody>
          <a:bodyPr lIns="0" tIns="0" rIns="0" bIns="0" anchor="b" anchorCtr="0">
            <a:noAutofit/>
          </a:bodyPr>
          <a:lstStyle>
            <a:lvl1pPr marL="0" marR="0" indent="0" algn="r" defTabSz="914400" rtl="0" eaLnBrk="1" fontAlgn="auto" latinLnBrk="0" hangingPunct="1">
              <a:lnSpc>
                <a:spcPct val="100000"/>
              </a:lnSpc>
              <a:spcBef>
                <a:spcPct val="20000"/>
              </a:spcBef>
              <a:spcAft>
                <a:spcPts val="0"/>
              </a:spcAft>
              <a:buClr>
                <a:schemeClr val="bg1"/>
              </a:buClr>
              <a:buSzTx/>
              <a:buFontTx/>
              <a:buNone/>
              <a:tabLst/>
              <a:defRPr sz="2100" b="1" baseline="0">
                <a:solidFill>
                  <a:schemeClr val="tx1"/>
                </a:solidFill>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smtClean="0"/>
              <a:t>Subtitle/Client Name Goes Here</a:t>
            </a:r>
          </a:p>
        </p:txBody>
      </p:sp>
      <p:sp>
        <p:nvSpPr>
          <p:cNvPr id="8" name="TextBox 7"/>
          <p:cNvSpPr txBox="1"/>
          <p:nvPr userDrawn="1"/>
        </p:nvSpPr>
        <p:spPr>
          <a:xfrm>
            <a:off x="2564921" y="5282244"/>
            <a:ext cx="6934200" cy="1098762"/>
          </a:xfrm>
          <a:prstGeom prst="rect">
            <a:avLst/>
          </a:prstGeom>
          <a:noFill/>
        </p:spPr>
        <p:txBody>
          <a:bodyPr wrap="square" tIns="82296" numCol="4" rtlCol="0">
            <a:spAutoFit/>
          </a:bodyPr>
          <a:lstStyle/>
          <a:p>
            <a:pPr>
              <a:lnSpc>
                <a:spcPct val="150000"/>
              </a:lnSpc>
            </a:pPr>
            <a:r>
              <a:rPr lang="en-US" sz="700" dirty="0">
                <a:latin typeface="Arial" pitchFamily="34" charset="0"/>
                <a:cs typeface="Arial" pitchFamily="34" charset="0"/>
              </a:rPr>
              <a:t>Beijing</a:t>
            </a:r>
          </a:p>
          <a:p>
            <a:pPr>
              <a:lnSpc>
                <a:spcPct val="150000"/>
              </a:lnSpc>
            </a:pPr>
            <a:r>
              <a:rPr lang="en-US" sz="700" dirty="0">
                <a:latin typeface="Arial" pitchFamily="34" charset="0"/>
                <a:cs typeface="Arial" pitchFamily="34" charset="0"/>
              </a:rPr>
              <a:t>Boston</a:t>
            </a:r>
          </a:p>
          <a:p>
            <a:pPr>
              <a:lnSpc>
                <a:spcPct val="150000"/>
              </a:lnSpc>
            </a:pPr>
            <a:r>
              <a:rPr lang="en-US" sz="700" dirty="0">
                <a:latin typeface="Arial" pitchFamily="34" charset="0"/>
                <a:cs typeface="Arial" pitchFamily="34" charset="0"/>
              </a:rPr>
              <a:t>Brussels</a:t>
            </a:r>
          </a:p>
          <a:p>
            <a:pPr>
              <a:lnSpc>
                <a:spcPct val="150000"/>
              </a:lnSpc>
            </a:pPr>
            <a:r>
              <a:rPr lang="en-US" sz="700" dirty="0">
                <a:latin typeface="Arial" pitchFamily="34" charset="0"/>
                <a:cs typeface="Arial" pitchFamily="34" charset="0"/>
              </a:rPr>
              <a:t>Chicago</a:t>
            </a:r>
          </a:p>
          <a:p>
            <a:pPr>
              <a:lnSpc>
                <a:spcPct val="150000"/>
              </a:lnSpc>
            </a:pPr>
            <a:r>
              <a:rPr lang="en-US" sz="700" dirty="0">
                <a:latin typeface="Arial" pitchFamily="34" charset="0"/>
                <a:cs typeface="Arial" pitchFamily="34" charset="0"/>
              </a:rPr>
              <a:t>Frankfurt</a:t>
            </a:r>
          </a:p>
          <a:p>
            <a:pPr>
              <a:lnSpc>
                <a:spcPct val="150000"/>
              </a:lnSpc>
            </a:pPr>
            <a:r>
              <a:rPr lang="en-US" sz="700" dirty="0">
                <a:latin typeface="Arial" pitchFamily="34" charset="0"/>
                <a:cs typeface="Arial" pitchFamily="34" charset="0"/>
              </a:rPr>
              <a:t>Hong Kong</a:t>
            </a:r>
          </a:p>
          <a:p>
            <a:pPr>
              <a:lnSpc>
                <a:spcPct val="150000"/>
              </a:lnSpc>
            </a:pPr>
            <a:r>
              <a:rPr lang="en-US" sz="700" dirty="0">
                <a:latin typeface="Arial" pitchFamily="34" charset="0"/>
                <a:cs typeface="Arial" pitchFamily="34" charset="0"/>
              </a:rPr>
              <a:t>Houston</a:t>
            </a:r>
          </a:p>
          <a:p>
            <a:pPr>
              <a:lnSpc>
                <a:spcPct val="150000"/>
              </a:lnSpc>
            </a:pPr>
            <a:r>
              <a:rPr lang="en-US" sz="700" dirty="0">
                <a:latin typeface="Arial" pitchFamily="34" charset="0"/>
                <a:cs typeface="Arial" pitchFamily="34" charset="0"/>
              </a:rPr>
              <a:t>London</a:t>
            </a:r>
          </a:p>
          <a:p>
            <a:pPr>
              <a:lnSpc>
                <a:spcPct val="150000"/>
              </a:lnSpc>
            </a:pPr>
            <a:r>
              <a:rPr lang="en-US" sz="700" dirty="0">
                <a:latin typeface="Arial" pitchFamily="34" charset="0"/>
                <a:cs typeface="Arial" pitchFamily="34" charset="0"/>
              </a:rPr>
              <a:t>Los Angeles</a:t>
            </a:r>
          </a:p>
          <a:p>
            <a:pPr>
              <a:lnSpc>
                <a:spcPct val="150000"/>
              </a:lnSpc>
            </a:pPr>
            <a:r>
              <a:rPr lang="en-US" sz="700" dirty="0">
                <a:latin typeface="Arial" pitchFamily="34" charset="0"/>
                <a:cs typeface="Arial" pitchFamily="34" charset="0"/>
              </a:rPr>
              <a:t>Moscow</a:t>
            </a:r>
          </a:p>
          <a:p>
            <a:pPr>
              <a:lnSpc>
                <a:spcPct val="150000"/>
              </a:lnSpc>
            </a:pPr>
            <a:r>
              <a:rPr lang="en-US" sz="700" dirty="0">
                <a:latin typeface="Arial" pitchFamily="34" charset="0"/>
                <a:cs typeface="Arial" pitchFamily="34" charset="0"/>
              </a:rPr>
              <a:t>Munich</a:t>
            </a:r>
          </a:p>
          <a:p>
            <a:pPr>
              <a:lnSpc>
                <a:spcPct val="150000"/>
              </a:lnSpc>
            </a:pPr>
            <a:r>
              <a:rPr lang="en-US" sz="700" dirty="0">
                <a:latin typeface="Arial" pitchFamily="34" charset="0"/>
                <a:cs typeface="Arial" pitchFamily="34" charset="0"/>
              </a:rPr>
              <a:t>New York</a:t>
            </a:r>
          </a:p>
          <a:p>
            <a:pPr>
              <a:lnSpc>
                <a:spcPct val="150000"/>
              </a:lnSpc>
            </a:pPr>
            <a:r>
              <a:rPr lang="en-US" sz="700" dirty="0">
                <a:latin typeface="Arial" pitchFamily="34" charset="0"/>
                <a:cs typeface="Arial" pitchFamily="34" charset="0"/>
              </a:rPr>
              <a:t>Palo Alto</a:t>
            </a:r>
          </a:p>
          <a:p>
            <a:pPr>
              <a:lnSpc>
                <a:spcPct val="150000"/>
              </a:lnSpc>
            </a:pPr>
            <a:r>
              <a:rPr lang="en-US" sz="700" dirty="0">
                <a:latin typeface="Arial" pitchFamily="34" charset="0"/>
                <a:cs typeface="Arial" pitchFamily="34" charset="0"/>
              </a:rPr>
              <a:t>Paris</a:t>
            </a:r>
          </a:p>
          <a:p>
            <a:pPr>
              <a:lnSpc>
                <a:spcPct val="150000"/>
              </a:lnSpc>
            </a:pPr>
            <a:r>
              <a:rPr lang="en-US" sz="700" dirty="0">
                <a:latin typeface="Arial" pitchFamily="34" charset="0"/>
                <a:cs typeface="Arial" pitchFamily="34" charset="0"/>
              </a:rPr>
              <a:t>São Paulo</a:t>
            </a:r>
          </a:p>
          <a:p>
            <a:pPr>
              <a:lnSpc>
                <a:spcPct val="150000"/>
              </a:lnSpc>
            </a:pPr>
            <a:r>
              <a:rPr lang="en-US" sz="700" dirty="0">
                <a:latin typeface="Arial" pitchFamily="34" charset="0"/>
                <a:cs typeface="Arial" pitchFamily="34" charset="0"/>
              </a:rPr>
              <a:t>Shanghai</a:t>
            </a:r>
          </a:p>
          <a:p>
            <a:pPr>
              <a:lnSpc>
                <a:spcPct val="150000"/>
              </a:lnSpc>
            </a:pPr>
            <a:r>
              <a:rPr lang="en-US" sz="700" dirty="0">
                <a:latin typeface="Arial" pitchFamily="34" charset="0"/>
                <a:cs typeface="Arial" pitchFamily="34" charset="0"/>
              </a:rPr>
              <a:t>Singapore</a:t>
            </a:r>
          </a:p>
          <a:p>
            <a:pPr>
              <a:lnSpc>
                <a:spcPct val="150000"/>
              </a:lnSpc>
            </a:pPr>
            <a:r>
              <a:rPr lang="en-US" sz="700" dirty="0">
                <a:latin typeface="Arial" pitchFamily="34" charset="0"/>
                <a:cs typeface="Arial" pitchFamily="34" charset="0"/>
              </a:rPr>
              <a:t>Sydney</a:t>
            </a:r>
          </a:p>
          <a:p>
            <a:pPr>
              <a:lnSpc>
                <a:spcPct val="150000"/>
              </a:lnSpc>
            </a:pPr>
            <a:r>
              <a:rPr lang="en-US" sz="700" dirty="0">
                <a:latin typeface="Arial" pitchFamily="34" charset="0"/>
                <a:cs typeface="Arial" pitchFamily="34" charset="0"/>
              </a:rPr>
              <a:t>Tokyo</a:t>
            </a:r>
          </a:p>
          <a:p>
            <a:pPr>
              <a:lnSpc>
                <a:spcPct val="150000"/>
              </a:lnSpc>
            </a:pPr>
            <a:r>
              <a:rPr lang="en-US" sz="700" dirty="0" smtClean="0">
                <a:latin typeface="Arial" pitchFamily="34" charset="0"/>
                <a:cs typeface="Arial" pitchFamily="34" charset="0"/>
              </a:rPr>
              <a:t>Toronto</a:t>
            </a:r>
            <a:endParaRPr lang="en-US" sz="700" dirty="0">
              <a:latin typeface="Arial" pitchFamily="34" charset="0"/>
              <a:cs typeface="Arial" pitchFamily="34" charset="0"/>
            </a:endParaRPr>
          </a:p>
          <a:p>
            <a:pPr>
              <a:lnSpc>
                <a:spcPct val="150000"/>
              </a:lnSpc>
            </a:pPr>
            <a:r>
              <a:rPr lang="en-US" sz="700" dirty="0">
                <a:latin typeface="Arial" pitchFamily="34" charset="0"/>
                <a:cs typeface="Arial" pitchFamily="34" charset="0"/>
              </a:rPr>
              <a:t>Washington, D.C. </a:t>
            </a:r>
          </a:p>
          <a:p>
            <a:pPr>
              <a:lnSpc>
                <a:spcPct val="150000"/>
              </a:lnSpc>
            </a:pPr>
            <a:r>
              <a:rPr lang="en-US" sz="700" dirty="0" smtClean="0">
                <a:latin typeface="Arial" pitchFamily="34" charset="0"/>
                <a:cs typeface="Arial" pitchFamily="34" charset="0"/>
              </a:rPr>
              <a:t>Wilmington</a:t>
            </a:r>
            <a:endParaRPr lang="en-US" sz="700" dirty="0">
              <a:latin typeface="Arial" pitchFamily="34" charset="0"/>
              <a:cs typeface="Arial" pitchFamily="34" charset="0"/>
            </a:endParaRPr>
          </a:p>
        </p:txBody>
      </p:sp>
      <p:sp>
        <p:nvSpPr>
          <p:cNvPr id="9" name="Date Placeholder 3"/>
          <p:cNvSpPr>
            <a:spLocks noGrp="1"/>
          </p:cNvSpPr>
          <p:nvPr>
            <p:ph type="dt" sz="half" idx="2"/>
          </p:nvPr>
        </p:nvSpPr>
        <p:spPr>
          <a:xfrm>
            <a:off x="462146" y="4947777"/>
            <a:ext cx="1789348" cy="184940"/>
          </a:xfrm>
          <a:prstGeom prst="rect">
            <a:avLst/>
          </a:prstGeom>
        </p:spPr>
        <p:txBody>
          <a:bodyPr vert="horz" lIns="0" tIns="0" rIns="0" bIns="0" rtlCol="0" anchor="t" anchorCtr="0"/>
          <a:lstStyle>
            <a:lvl1pPr algn="l">
              <a:defRPr sz="1000">
                <a:solidFill>
                  <a:schemeClr val="tx1"/>
                </a:solidFill>
              </a:defRPr>
            </a:lvl1pPr>
          </a:lstStyle>
          <a:p>
            <a:fld id="{600AA2D6-D01A-4015-B571-9D4570FA2CB9}" type="datetime1">
              <a:rPr lang="en-US" smtClean="0"/>
              <a:pPr/>
              <a:t>1/22/2015</a:t>
            </a:fld>
            <a:endParaRPr lang="en-US" dirty="0"/>
          </a:p>
        </p:txBody>
      </p:sp>
      <p:sp>
        <p:nvSpPr>
          <p:cNvPr id="10" name="Text Placeholder 2"/>
          <p:cNvSpPr>
            <a:spLocks noGrp="1"/>
          </p:cNvSpPr>
          <p:nvPr>
            <p:ph type="body" sz="quarter" idx="10" hasCustomPrompt="1"/>
          </p:nvPr>
        </p:nvSpPr>
        <p:spPr>
          <a:xfrm>
            <a:off x="457678" y="5179047"/>
            <a:ext cx="1793816" cy="160703"/>
          </a:xfrm>
        </p:spPr>
        <p:txBody>
          <a:bodyPr lIns="0" tIns="0" rIns="0" bIns="0">
            <a:noAutofit/>
          </a:bodyPr>
          <a:lstStyle>
            <a:lvl1pPr algn="l">
              <a:defRPr sz="800" b="0"/>
            </a:lvl1pPr>
          </a:lstStyle>
          <a:p>
            <a:pPr lvl="0"/>
            <a:r>
              <a:rPr lang="en-US" dirty="0" smtClean="0"/>
              <a:t>Presented by</a:t>
            </a:r>
            <a:endParaRPr lang="en-US" dirty="0"/>
          </a:p>
        </p:txBody>
      </p:sp>
      <p:sp>
        <p:nvSpPr>
          <p:cNvPr id="11" name="Text Placeholder 2"/>
          <p:cNvSpPr>
            <a:spLocks noGrp="1"/>
          </p:cNvSpPr>
          <p:nvPr>
            <p:ph type="body" sz="quarter" idx="11" hasCustomPrompt="1"/>
          </p:nvPr>
        </p:nvSpPr>
        <p:spPr>
          <a:xfrm>
            <a:off x="463428" y="5340075"/>
            <a:ext cx="1779440" cy="758800"/>
          </a:xfrm>
        </p:spPr>
        <p:txBody>
          <a:bodyPr lIns="0" tIns="0" rIns="0" bIns="0">
            <a:noAutofit/>
          </a:bodyPr>
          <a:lstStyle>
            <a:lvl1pPr algn="l">
              <a:spcBef>
                <a:spcPts val="0"/>
              </a:spcBef>
              <a:defRPr sz="1000" b="1" baseline="0"/>
            </a:lvl1pPr>
          </a:lstStyle>
          <a:p>
            <a:pPr lvl="0"/>
            <a:r>
              <a:rPr lang="en-US" dirty="0" smtClean="0"/>
              <a:t>Names</a:t>
            </a:r>
            <a:endParaRPr lang="en-US" dirty="0"/>
          </a:p>
        </p:txBody>
      </p:sp>
    </p:spTree>
    <p:extLst>
      <p:ext uri="{BB962C8B-B14F-4D97-AF65-F5344CB8AC3E}">
        <p14:creationId xmlns:p14="http://schemas.microsoft.com/office/powerpoint/2010/main" val="108457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80616"/>
            <a:ext cx="7766734" cy="742160"/>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a:t>
            </a:r>
            <a:r>
              <a:rPr kumimoji="0" lang="en-US" sz="2100" b="1" i="0" u="none" strike="noStrike" kern="1200" cap="none" spc="0" normalizeH="0" baseline="0" noProof="0" dirty="0" smtClean="0">
                <a:ln>
                  <a:noFill/>
                </a:ln>
                <a:solidFill>
                  <a:prstClr val="black"/>
                </a:solidFill>
                <a:effectLst/>
                <a:uLnTx/>
                <a:uFillTx/>
                <a:latin typeface="+mj-lt"/>
                <a:ea typeface="+mj-ea"/>
                <a:cs typeface="Arial"/>
              </a:rPr>
              <a:t>− 2 COLUMNS</a:t>
            </a:r>
            <a:br>
              <a:rPr kumimoji="0" lang="en-US" sz="2100" b="1" i="0" u="none" strike="noStrike" kern="1200" cap="none" spc="0" normalizeH="0" baseline="0" noProof="0" dirty="0" smtClean="0">
                <a:ln>
                  <a:noFill/>
                </a:ln>
                <a:solidFill>
                  <a:prstClr val="black"/>
                </a:solidFill>
                <a:effectLst/>
                <a:uLnTx/>
                <a:uFillTx/>
                <a:latin typeface="+mj-lt"/>
                <a:ea typeface="+mj-ea"/>
                <a:cs typeface="Arial"/>
              </a:rPr>
            </a:br>
            <a:r>
              <a:rPr kumimoji="0" lang="en-US" sz="2100" b="1" i="0" u="none" strike="noStrike" kern="1200" cap="none" spc="0" normalizeH="0" baseline="0" noProof="0" dirty="0" smtClean="0">
                <a:ln>
                  <a:noFill/>
                </a:ln>
                <a:solidFill>
                  <a:prstClr val="black"/>
                </a:solidFill>
                <a:effectLst/>
                <a:uLnTx/>
                <a:uFillTx/>
                <a:latin typeface="+mj-lt"/>
                <a:ea typeface="+mj-ea"/>
                <a:cs typeface="Arial"/>
              </a:rPr>
              <a:t>(2-LINE TITLE)</a:t>
            </a:r>
            <a:endParaRPr lang="en-US" dirty="0"/>
          </a:p>
        </p:txBody>
      </p:sp>
      <p:cxnSp>
        <p:nvCxnSpPr>
          <p:cNvPr id="10" name="Straight Connector 9"/>
          <p:cNvCxnSpPr/>
          <p:nvPr userDrawn="1"/>
        </p:nvCxnSpPr>
        <p:spPr>
          <a:xfrm>
            <a:off x="204788" y="8667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612481" y="1085850"/>
            <a:ext cx="0" cy="5229226"/>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hasCustomPrompt="1"/>
          </p:nvPr>
        </p:nvSpPr>
        <p:spPr>
          <a:xfrm>
            <a:off x="190557" y="1181693"/>
            <a:ext cx="4303263" cy="5187375"/>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6" name="Text Placeholder 5"/>
          <p:cNvSpPr>
            <a:spLocks noGrp="1"/>
          </p:cNvSpPr>
          <p:nvPr>
            <p:ph type="body" sz="quarter" idx="12" hasCustomPrompt="1"/>
          </p:nvPr>
        </p:nvSpPr>
        <p:spPr>
          <a:xfrm>
            <a:off x="4761448" y="1181903"/>
            <a:ext cx="4220627" cy="5195085"/>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1223336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ontent with Intro">
    <p:spTree>
      <p:nvGrpSpPr>
        <p:cNvPr id="1" name=""/>
        <p:cNvGrpSpPr/>
        <p:nvPr/>
      </p:nvGrpSpPr>
      <p:grpSpPr>
        <a:xfrm>
          <a:off x="0" y="0"/>
          <a:ext cx="0" cy="0"/>
          <a:chOff x="0" y="0"/>
          <a:chExt cx="0" cy="0"/>
        </a:xfrm>
      </p:grpSpPr>
      <p:sp>
        <p:nvSpPr>
          <p:cNvPr id="6" name="Rectangle 5"/>
          <p:cNvSpPr/>
          <p:nvPr userDrawn="1"/>
        </p:nvSpPr>
        <p:spPr>
          <a:xfrm>
            <a:off x="152399" y="685800"/>
            <a:ext cx="8829675"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a:t>
            </a:r>
            <a:r>
              <a:rPr kumimoji="0" lang="en-US" sz="2100" b="1" i="0" u="none" strike="noStrike" kern="1200" cap="none" spc="0" normalizeH="0" baseline="0" noProof="0" dirty="0" smtClean="0">
                <a:ln>
                  <a:noFill/>
                </a:ln>
                <a:solidFill>
                  <a:prstClr val="black"/>
                </a:solidFill>
                <a:effectLst/>
                <a:uLnTx/>
                <a:uFillTx/>
                <a:latin typeface="+mj-lt"/>
                <a:ea typeface="+mj-ea"/>
                <a:cs typeface="Arial"/>
              </a:rPr>
              <a:t>− 2 COLUMNS WITH INTRO</a:t>
            </a:r>
            <a:endParaRPr lang="en-US" dirty="0"/>
          </a:p>
        </p:txBody>
      </p:sp>
      <p:sp>
        <p:nvSpPr>
          <p:cNvPr id="4" name="Text Placeholder 3"/>
          <p:cNvSpPr>
            <a:spLocks noGrp="1"/>
          </p:cNvSpPr>
          <p:nvPr>
            <p:ph type="body" sz="quarter" idx="10" hasCustomPrompt="1"/>
          </p:nvPr>
        </p:nvSpPr>
        <p:spPr>
          <a:xfrm>
            <a:off x="220296" y="652244"/>
            <a:ext cx="8761779" cy="866164"/>
          </a:xfrm>
        </p:spPr>
        <p:txBody>
          <a:bodyPr/>
          <a:lstStyle>
            <a:lvl1pPr>
              <a:spcBef>
                <a:spcPts val="0"/>
              </a:spcBef>
              <a:buFontTx/>
              <a:buNone/>
              <a:defRPr/>
            </a:lvl1pPr>
          </a:lstStyle>
          <a:p>
            <a:pPr lvl="0"/>
            <a:r>
              <a:rPr lang="en-US" dirty="0" smtClean="0"/>
              <a:t>Click to edit text</a:t>
            </a:r>
          </a:p>
        </p:txBody>
      </p:sp>
      <p:cxnSp>
        <p:nvCxnSpPr>
          <p:cNvPr id="10" name="Straight Connector 9"/>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4612481" y="1628775"/>
            <a:ext cx="0" cy="4686301"/>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2" hasCustomPrompt="1"/>
          </p:nvPr>
        </p:nvSpPr>
        <p:spPr>
          <a:xfrm>
            <a:off x="190136" y="1577975"/>
            <a:ext cx="4311745" cy="4799013"/>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8" name="Text Placeholder 7"/>
          <p:cNvSpPr>
            <a:spLocks noGrp="1"/>
          </p:cNvSpPr>
          <p:nvPr>
            <p:ph type="body" sz="quarter" idx="13" hasCustomPrompt="1"/>
          </p:nvPr>
        </p:nvSpPr>
        <p:spPr>
          <a:xfrm>
            <a:off x="4762136" y="1570038"/>
            <a:ext cx="4219939" cy="4806950"/>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3976916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ntent with Intro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66734" cy="713585"/>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a:t>
            </a:r>
            <a:r>
              <a:rPr kumimoji="0" lang="en-US" sz="2100" b="1" i="0" u="none" strike="noStrike" kern="1200" cap="none" spc="0" normalizeH="0" baseline="0" noProof="0" dirty="0" smtClean="0">
                <a:ln>
                  <a:noFill/>
                </a:ln>
                <a:solidFill>
                  <a:prstClr val="black"/>
                </a:solidFill>
                <a:effectLst/>
                <a:uLnTx/>
                <a:uFillTx/>
                <a:latin typeface="+mj-lt"/>
                <a:ea typeface="+mj-ea"/>
                <a:cs typeface="Arial"/>
              </a:rPr>
              <a:t>− 2 COLUMNS WITH INTRO</a:t>
            </a:r>
            <a:br>
              <a:rPr kumimoji="0" lang="en-US" sz="2100" b="1" i="0" u="none" strike="noStrike" kern="1200" cap="none" spc="0" normalizeH="0" baseline="0" noProof="0" dirty="0" smtClean="0">
                <a:ln>
                  <a:noFill/>
                </a:ln>
                <a:solidFill>
                  <a:prstClr val="black"/>
                </a:solidFill>
                <a:effectLst/>
                <a:uLnTx/>
                <a:uFillTx/>
                <a:latin typeface="+mj-lt"/>
                <a:ea typeface="+mj-ea"/>
                <a:cs typeface="Arial"/>
              </a:rPr>
            </a:br>
            <a:r>
              <a:rPr kumimoji="0" lang="en-US" sz="2100" b="1" i="0" u="none" strike="noStrike" kern="1200" cap="none" spc="0" normalizeH="0" baseline="0" noProof="0" dirty="0" smtClean="0">
                <a:ln>
                  <a:noFill/>
                </a:ln>
                <a:solidFill>
                  <a:prstClr val="black"/>
                </a:solidFill>
                <a:effectLst/>
                <a:uLnTx/>
                <a:uFillTx/>
                <a:latin typeface="+mj-lt"/>
                <a:ea typeface="+mj-ea"/>
                <a:cs typeface="Arial"/>
              </a:rPr>
              <a:t>(2-LINE TITLE)</a:t>
            </a:r>
            <a:endParaRPr lang="en-US" dirty="0"/>
          </a:p>
        </p:txBody>
      </p:sp>
      <p:sp>
        <p:nvSpPr>
          <p:cNvPr id="4" name="Text Placeholder 3"/>
          <p:cNvSpPr>
            <a:spLocks noGrp="1"/>
          </p:cNvSpPr>
          <p:nvPr>
            <p:ph type="body" sz="quarter" idx="10" hasCustomPrompt="1"/>
          </p:nvPr>
        </p:nvSpPr>
        <p:spPr>
          <a:xfrm>
            <a:off x="221195" y="972466"/>
            <a:ext cx="8760880" cy="828677"/>
          </a:xfrm>
        </p:spPr>
        <p:txBody>
          <a:bodyPr/>
          <a:lstStyle>
            <a:lvl1pPr>
              <a:spcBef>
                <a:spcPts val="0"/>
              </a:spcBef>
              <a:buFontTx/>
              <a:buNone/>
              <a:defRPr/>
            </a:lvl1pPr>
          </a:lstStyle>
          <a:p>
            <a:pPr lvl="0"/>
            <a:r>
              <a:rPr lang="en-US" dirty="0" smtClean="0"/>
              <a:t>Click to edit text</a:t>
            </a:r>
          </a:p>
        </p:txBody>
      </p:sp>
      <p:cxnSp>
        <p:nvCxnSpPr>
          <p:cNvPr id="10" name="Straight Connector 9"/>
          <p:cNvCxnSpPr/>
          <p:nvPr userDrawn="1"/>
        </p:nvCxnSpPr>
        <p:spPr>
          <a:xfrm>
            <a:off x="204788" y="8667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612481" y="1905000"/>
            <a:ext cx="0" cy="4410075"/>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2" hasCustomPrompt="1"/>
          </p:nvPr>
        </p:nvSpPr>
        <p:spPr>
          <a:xfrm>
            <a:off x="199872" y="1854200"/>
            <a:ext cx="4310390" cy="4522788"/>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7" name="Text Placeholder 6"/>
          <p:cNvSpPr>
            <a:spLocks noGrp="1"/>
          </p:cNvSpPr>
          <p:nvPr>
            <p:ph type="body" sz="quarter" idx="13" hasCustomPrompt="1"/>
          </p:nvPr>
        </p:nvSpPr>
        <p:spPr>
          <a:xfrm>
            <a:off x="4763035" y="1854200"/>
            <a:ext cx="4210414" cy="4522788"/>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330696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nte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a:t>
            </a:r>
            <a:r>
              <a:rPr kumimoji="0" lang="en-US" sz="2100" b="1" i="0" u="none" strike="noStrike" kern="1200" cap="none" spc="0" normalizeH="0" baseline="0" noProof="0" dirty="0" smtClean="0">
                <a:ln>
                  <a:noFill/>
                </a:ln>
                <a:solidFill>
                  <a:prstClr val="black"/>
                </a:solidFill>
                <a:effectLst/>
                <a:uLnTx/>
                <a:uFillTx/>
                <a:latin typeface="+mj-lt"/>
                <a:ea typeface="+mj-ea"/>
                <a:cs typeface="Arial"/>
              </a:rPr>
              <a:t>− 2 COLUMNS WITH HEADINGS</a:t>
            </a:r>
            <a:endParaRPr lang="en-US" dirty="0"/>
          </a:p>
        </p:txBody>
      </p:sp>
      <p:cxnSp>
        <p:nvCxnSpPr>
          <p:cNvPr id="10" name="Straight Connector 9"/>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6124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198763" y="828044"/>
            <a:ext cx="4304226" cy="5548944"/>
          </a:xfrm>
        </p:spPr>
        <p:txBody>
          <a:bodyPr/>
          <a:lstStyle>
            <a:lvl1pPr>
              <a:defRPr b="1">
                <a:solidFill>
                  <a:srgbClr val="FF0000"/>
                </a:solidFill>
              </a:defRPr>
            </a:lvl1pPr>
            <a:lvl2pPr>
              <a:defRPr/>
            </a:lvl2pPr>
            <a:lvl3pPr>
              <a:defRPr/>
            </a:lvl3pPr>
            <a:lvl4pPr>
              <a:defRPr/>
            </a:lvl4pPr>
            <a:lvl5pPr>
              <a:defRPr/>
            </a:lvl5pPr>
          </a:lstStyle>
          <a:p>
            <a:pPr lvl="0"/>
            <a:r>
              <a:rPr lang="en-US" dirty="0" smtClean="0"/>
              <a:t>Click to edit paragraph heading</a:t>
            </a:r>
          </a:p>
          <a:p>
            <a:pPr lvl="1"/>
            <a:r>
              <a:rPr lang="en-US" dirty="0" smtClean="0"/>
              <a:t>Second-level bullet</a:t>
            </a:r>
          </a:p>
          <a:p>
            <a:pPr lvl="2"/>
            <a:r>
              <a:rPr lang="en-US" dirty="0" smtClean="0"/>
              <a:t>Third-level bullet</a:t>
            </a:r>
          </a:p>
          <a:p>
            <a:pPr lvl="3"/>
            <a:r>
              <a:rPr lang="en-US" dirty="0" smtClean="0"/>
              <a:t>Fourth-level bullet</a:t>
            </a:r>
          </a:p>
          <a:p>
            <a:pPr lvl="4"/>
            <a:r>
              <a:rPr lang="en-US" dirty="0" smtClean="0"/>
              <a:t>Fifth-level bullet</a:t>
            </a:r>
            <a:endParaRPr lang="en-US" dirty="0"/>
          </a:p>
        </p:txBody>
      </p:sp>
      <p:sp>
        <p:nvSpPr>
          <p:cNvPr id="6" name="Text Placeholder 5"/>
          <p:cNvSpPr>
            <a:spLocks noGrp="1"/>
          </p:cNvSpPr>
          <p:nvPr>
            <p:ph type="body" sz="quarter" idx="13" hasCustomPrompt="1"/>
          </p:nvPr>
        </p:nvSpPr>
        <p:spPr>
          <a:xfrm>
            <a:off x="4787536" y="828044"/>
            <a:ext cx="4194539" cy="5548944"/>
          </a:xfrm>
        </p:spPr>
        <p:txBody>
          <a:bodyPr/>
          <a:lstStyle>
            <a:lvl1pPr>
              <a:defRPr b="1">
                <a:solidFill>
                  <a:srgbClr val="FF0000"/>
                </a:solidFill>
              </a:defRPr>
            </a:lvl1pPr>
            <a:lvl2pPr>
              <a:defRPr/>
            </a:lvl2pPr>
            <a:lvl3pPr>
              <a:defRPr/>
            </a:lvl3pPr>
            <a:lvl4pPr>
              <a:defRPr/>
            </a:lvl4pPr>
            <a:lvl5pPr>
              <a:defRPr/>
            </a:lvl5pPr>
          </a:lstStyle>
          <a:p>
            <a:pPr lvl="0"/>
            <a:r>
              <a:rPr lang="en-US" dirty="0" smtClean="0"/>
              <a:t>Click to edit paragraph heading</a:t>
            </a:r>
          </a:p>
          <a:p>
            <a:pPr lvl="1"/>
            <a:r>
              <a:rPr lang="en-US" dirty="0" smtClean="0"/>
              <a:t>Second-level bullet</a:t>
            </a:r>
          </a:p>
          <a:p>
            <a:pPr lvl="2"/>
            <a:r>
              <a:rPr lang="en-US" dirty="0" smtClean="0"/>
              <a:t>Third-level bullet</a:t>
            </a:r>
          </a:p>
          <a:p>
            <a:pPr lvl="3"/>
            <a:r>
              <a:rPr lang="en-US" dirty="0" smtClean="0"/>
              <a:t>Fourth-level bullet</a:t>
            </a:r>
          </a:p>
          <a:p>
            <a:pPr lvl="4"/>
            <a:r>
              <a:rPr lang="en-US" dirty="0" smtClean="0"/>
              <a:t>Fifth-level bullet</a:t>
            </a:r>
            <a:endParaRPr lang="en-US" dirty="0"/>
          </a:p>
        </p:txBody>
      </p:sp>
    </p:spTree>
    <p:extLst>
      <p:ext uri="{BB962C8B-B14F-4D97-AF65-F5344CB8AC3E}">
        <p14:creationId xmlns:p14="http://schemas.microsoft.com/office/powerpoint/2010/main" val="178738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Content with Headings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92414"/>
            <a:ext cx="7766734" cy="727872"/>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a:t>
            </a:r>
            <a:r>
              <a:rPr kumimoji="0" lang="en-US" sz="2100" b="1" i="0" u="none" strike="noStrike" kern="1200" cap="none" spc="0" normalizeH="0" baseline="0" noProof="0" dirty="0" smtClean="0">
                <a:ln>
                  <a:noFill/>
                </a:ln>
                <a:solidFill>
                  <a:prstClr val="black"/>
                </a:solidFill>
                <a:effectLst/>
                <a:uLnTx/>
                <a:uFillTx/>
                <a:latin typeface="+mj-lt"/>
                <a:ea typeface="+mj-ea"/>
                <a:cs typeface="Arial"/>
              </a:rPr>
              <a:t>− 2 COLUMNS WITH HEADINGS</a:t>
            </a:r>
            <a:br>
              <a:rPr kumimoji="0" lang="en-US" sz="2100" b="1" i="0" u="none" strike="noStrike" kern="1200" cap="none" spc="0" normalizeH="0" baseline="0" noProof="0" dirty="0" smtClean="0">
                <a:ln>
                  <a:noFill/>
                </a:ln>
                <a:solidFill>
                  <a:prstClr val="black"/>
                </a:solidFill>
                <a:effectLst/>
                <a:uLnTx/>
                <a:uFillTx/>
                <a:latin typeface="+mj-lt"/>
                <a:ea typeface="+mj-ea"/>
                <a:cs typeface="Arial"/>
              </a:rPr>
            </a:br>
            <a:r>
              <a:rPr kumimoji="0" lang="en-US" sz="2100" b="1" i="0" u="none" strike="noStrike" kern="1200" cap="none" spc="0" normalizeH="0" baseline="0" noProof="0" dirty="0" smtClean="0">
                <a:ln>
                  <a:noFill/>
                </a:ln>
                <a:solidFill>
                  <a:prstClr val="black"/>
                </a:solidFill>
                <a:effectLst/>
                <a:uLnTx/>
                <a:uFillTx/>
                <a:latin typeface="+mj-lt"/>
                <a:ea typeface="+mj-ea"/>
                <a:cs typeface="Arial"/>
              </a:rPr>
              <a:t>(2-LINE TITLE)</a:t>
            </a:r>
            <a:endParaRPr lang="en-US" dirty="0"/>
          </a:p>
        </p:txBody>
      </p:sp>
      <p:cxnSp>
        <p:nvCxnSpPr>
          <p:cNvPr id="10" name="Straight Connector 9"/>
          <p:cNvCxnSpPr/>
          <p:nvPr userDrawn="1"/>
        </p:nvCxnSpPr>
        <p:spPr>
          <a:xfrm>
            <a:off x="204788" y="8667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612481" y="1085850"/>
            <a:ext cx="0" cy="5229226"/>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hasCustomPrompt="1"/>
          </p:nvPr>
        </p:nvSpPr>
        <p:spPr>
          <a:xfrm>
            <a:off x="189237" y="1190682"/>
            <a:ext cx="4313752" cy="5194759"/>
          </a:xfrm>
        </p:spPr>
        <p:txBody>
          <a:bodyPr/>
          <a:lstStyle>
            <a:lvl1pPr>
              <a:defRPr b="1">
                <a:solidFill>
                  <a:srgbClr val="FF0000"/>
                </a:solidFill>
              </a:defRPr>
            </a:lvl1pPr>
            <a:lvl2pPr>
              <a:defRPr/>
            </a:lvl2pPr>
            <a:lvl3pPr>
              <a:defRPr/>
            </a:lvl3pPr>
            <a:lvl4pPr>
              <a:defRPr/>
            </a:lvl4pPr>
            <a:lvl5pPr>
              <a:defRPr/>
            </a:lvl5pPr>
          </a:lstStyle>
          <a:p>
            <a:pPr lvl="0"/>
            <a:r>
              <a:rPr lang="en-US" dirty="0" smtClean="0"/>
              <a:t>Click to edit paragraph heading</a:t>
            </a:r>
          </a:p>
          <a:p>
            <a:pPr lvl="1"/>
            <a:r>
              <a:rPr lang="en-US" dirty="0" smtClean="0"/>
              <a:t>Second-level bullet</a:t>
            </a:r>
          </a:p>
          <a:p>
            <a:pPr lvl="2"/>
            <a:r>
              <a:rPr lang="en-US" dirty="0" smtClean="0"/>
              <a:t>Third-level bullet</a:t>
            </a:r>
          </a:p>
          <a:p>
            <a:pPr lvl="3"/>
            <a:r>
              <a:rPr lang="en-US" dirty="0" smtClean="0"/>
              <a:t>Fourth-level bullet</a:t>
            </a:r>
          </a:p>
          <a:p>
            <a:pPr lvl="4"/>
            <a:r>
              <a:rPr lang="en-US" dirty="0" smtClean="0"/>
              <a:t>Fifth-level bullet</a:t>
            </a:r>
            <a:endParaRPr lang="en-US" dirty="0"/>
          </a:p>
        </p:txBody>
      </p:sp>
      <p:sp>
        <p:nvSpPr>
          <p:cNvPr id="6" name="Text Placeholder 5"/>
          <p:cNvSpPr>
            <a:spLocks noGrp="1"/>
          </p:cNvSpPr>
          <p:nvPr>
            <p:ph type="body" sz="quarter" idx="13" hasCustomPrompt="1"/>
          </p:nvPr>
        </p:nvSpPr>
        <p:spPr>
          <a:xfrm>
            <a:off x="4763131" y="1199519"/>
            <a:ext cx="4218943" cy="5177469"/>
          </a:xfrm>
        </p:spPr>
        <p:txBody>
          <a:bodyPr/>
          <a:lstStyle>
            <a:lvl1pPr>
              <a:defRPr b="1">
                <a:solidFill>
                  <a:srgbClr val="FF0000"/>
                </a:solidFill>
              </a:defRPr>
            </a:lvl1pPr>
            <a:lvl2pPr>
              <a:defRPr/>
            </a:lvl2pPr>
            <a:lvl3pPr>
              <a:defRPr/>
            </a:lvl3pPr>
            <a:lvl4pPr>
              <a:defRPr/>
            </a:lvl4pPr>
            <a:lvl5pPr>
              <a:defRPr/>
            </a:lvl5pPr>
          </a:lstStyle>
          <a:p>
            <a:pPr lvl="0"/>
            <a:r>
              <a:rPr lang="en-US" dirty="0" smtClean="0"/>
              <a:t>Click to edit paragraph heading</a:t>
            </a:r>
          </a:p>
          <a:p>
            <a:pPr lvl="1"/>
            <a:r>
              <a:rPr lang="en-US" dirty="0" smtClean="0"/>
              <a:t>Second-level bullet</a:t>
            </a:r>
          </a:p>
          <a:p>
            <a:pPr lvl="2"/>
            <a:r>
              <a:rPr lang="en-US" dirty="0" smtClean="0"/>
              <a:t>Third-level bullet</a:t>
            </a:r>
          </a:p>
          <a:p>
            <a:pPr lvl="3"/>
            <a:r>
              <a:rPr lang="en-US" dirty="0" smtClean="0"/>
              <a:t>Fourth-level bullet</a:t>
            </a:r>
          </a:p>
          <a:p>
            <a:pPr lvl="4"/>
            <a:r>
              <a:rPr lang="en-US" dirty="0" smtClean="0"/>
              <a:t>Fifth-level bullet</a:t>
            </a:r>
            <a:endParaRPr lang="en-US" dirty="0"/>
          </a:p>
        </p:txBody>
      </p:sp>
    </p:spTree>
    <p:extLst>
      <p:ext uri="{BB962C8B-B14F-4D97-AF65-F5344CB8AC3E}">
        <p14:creationId xmlns:p14="http://schemas.microsoft.com/office/powerpoint/2010/main" val="146803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y (1 Person)">
    <p:spTree>
      <p:nvGrpSpPr>
        <p:cNvPr id="1" name=""/>
        <p:cNvGrpSpPr/>
        <p:nvPr/>
      </p:nvGrpSpPr>
      <p:grpSpPr>
        <a:xfrm>
          <a:off x="0" y="0"/>
          <a:ext cx="0" cy="0"/>
          <a:chOff x="0" y="0"/>
          <a:chExt cx="0" cy="0"/>
        </a:xfrm>
      </p:grpSpPr>
      <p:sp>
        <p:nvSpPr>
          <p:cNvPr id="12" name="Picture Placeholder 21"/>
          <p:cNvSpPr>
            <a:spLocks noGrp="1"/>
          </p:cNvSpPr>
          <p:nvPr>
            <p:ph type="pic" sz="quarter" idx="18"/>
          </p:nvPr>
        </p:nvSpPr>
        <p:spPr>
          <a:xfrm>
            <a:off x="224067" y="823915"/>
            <a:ext cx="1863636" cy="2633472"/>
          </a:xfrm>
        </p:spPr>
        <p:txBody>
          <a:bodyPr lIns="0" tIns="0" rIns="0" bIns="0">
            <a:normAutofit/>
          </a:bodyPr>
          <a:lstStyle>
            <a:lvl1pPr marL="0" indent="0">
              <a:buNone/>
              <a:defRPr/>
            </a:lvl1pPr>
          </a:lstStyle>
          <a:p>
            <a:endParaRPr lang="en-US" dirty="0"/>
          </a:p>
        </p:txBody>
      </p:sp>
      <p:sp>
        <p:nvSpPr>
          <p:cNvPr id="2"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BIOGRAPHY</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 − 1 PERSON</a:t>
            </a:r>
            <a:endParaRPr lang="en-US" dirty="0"/>
          </a:p>
        </p:txBody>
      </p:sp>
      <p:sp>
        <p:nvSpPr>
          <p:cNvPr id="13" name="Rectangle 12"/>
          <p:cNvSpPr/>
          <p:nvPr userDrawn="1"/>
        </p:nvSpPr>
        <p:spPr>
          <a:xfrm>
            <a:off x="225119" y="3455286"/>
            <a:ext cx="1865376" cy="270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p:cNvSpPr>
            <a:spLocks noGrp="1"/>
          </p:cNvSpPr>
          <p:nvPr>
            <p:ph type="body" sz="quarter" idx="14" hasCustomPrompt="1"/>
          </p:nvPr>
        </p:nvSpPr>
        <p:spPr>
          <a:xfrm>
            <a:off x="215801" y="5063707"/>
            <a:ext cx="2182406" cy="1319844"/>
          </a:xfrm>
        </p:spPr>
        <p:txBody>
          <a:bodyPr bIns="0" anchor="b" anchorCtr="0">
            <a:noAutofit/>
          </a:bodyPr>
          <a:lstStyle>
            <a:lvl1pPr marL="0" indent="0">
              <a:spcBef>
                <a:spcPts val="0"/>
              </a:spcBef>
              <a:buFontTx/>
              <a:buNone/>
              <a:defRPr sz="1200" b="1" baseline="0">
                <a:solidFill>
                  <a:srgbClr val="FE000C"/>
                </a:solidFill>
              </a:defRPr>
            </a:lvl1pPr>
          </a:lstStyle>
          <a:p>
            <a:pPr lvl="0"/>
            <a:r>
              <a:rPr lang="en-US" dirty="0" smtClean="0"/>
              <a:t>Biography call-out and introduction text goes here</a:t>
            </a:r>
            <a:endParaRPr lang="en-US" dirty="0"/>
          </a:p>
        </p:txBody>
      </p:sp>
      <p:sp>
        <p:nvSpPr>
          <p:cNvPr id="15" name="Text Placeholder 12"/>
          <p:cNvSpPr>
            <a:spLocks noGrp="1"/>
          </p:cNvSpPr>
          <p:nvPr>
            <p:ph type="body" sz="quarter" idx="15" hasCustomPrompt="1"/>
          </p:nvPr>
        </p:nvSpPr>
        <p:spPr>
          <a:xfrm>
            <a:off x="214170" y="3785784"/>
            <a:ext cx="2178250" cy="467908"/>
          </a:xfrm>
        </p:spPr>
        <p:txBody>
          <a:bodyPr>
            <a:noAutofit/>
          </a:bodyPr>
          <a:lstStyle>
            <a:lvl1pPr marL="0" indent="0">
              <a:lnSpc>
                <a:spcPct val="100000"/>
              </a:lnSpc>
              <a:spcBef>
                <a:spcPts val="0"/>
              </a:spcBef>
              <a:buFontTx/>
              <a:buNone/>
              <a:defRPr sz="1100" b="1" baseline="0"/>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smtClean="0"/>
              <a:t>Click to edit location and position</a:t>
            </a:r>
            <a:endParaRPr lang="en-US" dirty="0"/>
          </a:p>
        </p:txBody>
      </p:sp>
      <p:sp>
        <p:nvSpPr>
          <p:cNvPr id="16" name="Text Placeholder 17"/>
          <p:cNvSpPr>
            <a:spLocks noGrp="1"/>
          </p:cNvSpPr>
          <p:nvPr>
            <p:ph type="body" sz="quarter" idx="16" hasCustomPrompt="1"/>
          </p:nvPr>
        </p:nvSpPr>
        <p:spPr>
          <a:xfrm>
            <a:off x="215455" y="4280517"/>
            <a:ext cx="2182732" cy="396156"/>
          </a:xfrm>
        </p:spPr>
        <p:txBody>
          <a:bodyPr>
            <a:noAutofit/>
          </a:bodyPr>
          <a:lstStyle>
            <a:lvl1pPr marL="0" indent="0">
              <a:spcBef>
                <a:spcPts val="0"/>
              </a:spcBef>
              <a:buFontTx/>
              <a:buNone/>
              <a:defRPr sz="900" b="1" baseline="0"/>
            </a:lvl1pPr>
          </a:lstStyle>
          <a:p>
            <a:pPr lvl="0"/>
            <a:r>
              <a:rPr lang="en-US" dirty="0" smtClean="0"/>
              <a:t>Click to edit contact information</a:t>
            </a:r>
          </a:p>
          <a:p>
            <a:pPr lvl="0"/>
            <a:endParaRPr lang="en-US" dirty="0" smtClean="0"/>
          </a:p>
        </p:txBody>
      </p:sp>
      <p:sp>
        <p:nvSpPr>
          <p:cNvPr id="17" name="Text Placeholder 19"/>
          <p:cNvSpPr>
            <a:spLocks noGrp="1"/>
          </p:cNvSpPr>
          <p:nvPr>
            <p:ph type="body" sz="quarter" idx="17" hasCustomPrompt="1"/>
          </p:nvPr>
        </p:nvSpPr>
        <p:spPr>
          <a:xfrm>
            <a:off x="214734" y="4704543"/>
            <a:ext cx="2183409" cy="338313"/>
          </a:xfrm>
        </p:spPr>
        <p:txBody>
          <a:bodyPr>
            <a:noAutofit/>
          </a:bodyPr>
          <a:lstStyle>
            <a:lvl1pPr marL="0" indent="0">
              <a:spcBef>
                <a:spcPts val="0"/>
              </a:spcBef>
              <a:buFontTx/>
              <a:buNone/>
              <a:defRPr sz="800" baseline="0"/>
            </a:lvl1pPr>
            <a:lvl2pPr marL="0" indent="0">
              <a:buFontTx/>
              <a:buNone/>
              <a:defRPr sz="800"/>
            </a:lvl2pPr>
            <a:lvl3pPr marL="182880" indent="0">
              <a:buFontTx/>
              <a:buNone/>
              <a:defRPr sz="800"/>
            </a:lvl3pPr>
            <a:lvl4pPr marL="365760" indent="0">
              <a:buFontTx/>
              <a:buNone/>
              <a:defRPr sz="800"/>
            </a:lvl4pPr>
            <a:lvl5pPr marL="548640" indent="0">
              <a:buFontTx/>
              <a:buNone/>
              <a:defRPr sz="800"/>
            </a:lvl5pPr>
          </a:lstStyle>
          <a:p>
            <a:pPr lvl="0"/>
            <a:r>
              <a:rPr lang="en-US" dirty="0" smtClean="0"/>
              <a:t>Click to edit school information</a:t>
            </a:r>
            <a:endParaRPr lang="en-US" dirty="0"/>
          </a:p>
        </p:txBody>
      </p:sp>
      <p:sp>
        <p:nvSpPr>
          <p:cNvPr id="18" name="Text Placeholder 3"/>
          <p:cNvSpPr>
            <a:spLocks noGrp="1"/>
          </p:cNvSpPr>
          <p:nvPr>
            <p:ph type="body" sz="quarter" idx="19" hasCustomPrompt="1"/>
          </p:nvPr>
        </p:nvSpPr>
        <p:spPr>
          <a:xfrm>
            <a:off x="218421" y="3460392"/>
            <a:ext cx="1867554" cy="258762"/>
          </a:xfrm>
        </p:spPr>
        <p:txBody>
          <a:bodyPr anchor="ctr">
            <a:noAutofit/>
          </a:bodyPr>
          <a:lstStyle>
            <a:lvl1pPr marL="0" indent="0" algn="ctr">
              <a:buFontTx/>
              <a:buNone/>
              <a:defRPr sz="1000" b="1">
                <a:solidFill>
                  <a:schemeClr val="bg1"/>
                </a:solidFill>
              </a:defRPr>
            </a:lvl1pPr>
          </a:lstStyle>
          <a:p>
            <a:pPr lvl="0"/>
            <a:r>
              <a:rPr lang="en-US" dirty="0" smtClean="0"/>
              <a:t>Attorney Name</a:t>
            </a:r>
          </a:p>
        </p:txBody>
      </p:sp>
      <p:cxnSp>
        <p:nvCxnSpPr>
          <p:cNvPr id="22" name="Straight Connector 21"/>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25169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0" hasCustomPrompt="1"/>
          </p:nvPr>
        </p:nvSpPr>
        <p:spPr>
          <a:xfrm>
            <a:off x="2690660" y="828311"/>
            <a:ext cx="6291416" cy="5548677"/>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b="0"/>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44459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am Biography (4 People)">
    <p:spTree>
      <p:nvGrpSpPr>
        <p:cNvPr id="1" name=""/>
        <p:cNvGrpSpPr/>
        <p:nvPr/>
      </p:nvGrpSpPr>
      <p:grpSpPr>
        <a:xfrm>
          <a:off x="0" y="0"/>
          <a:ext cx="0" cy="0"/>
          <a:chOff x="0" y="0"/>
          <a:chExt cx="0" cy="0"/>
        </a:xfrm>
      </p:grpSpPr>
      <p:sp>
        <p:nvSpPr>
          <p:cNvPr id="42" name="Picture Placeholder 21"/>
          <p:cNvSpPr>
            <a:spLocks noGrp="1"/>
          </p:cNvSpPr>
          <p:nvPr>
            <p:ph type="pic" sz="quarter" idx="42"/>
          </p:nvPr>
        </p:nvSpPr>
        <p:spPr>
          <a:xfrm>
            <a:off x="209326" y="879622"/>
            <a:ext cx="1490472" cy="2103120"/>
          </a:xfrm>
          <a:prstGeom prst="rect">
            <a:avLst/>
          </a:prstGeom>
        </p:spPr>
        <p:txBody>
          <a:bodyPr/>
          <a:lstStyle>
            <a:lvl1pPr marL="0" indent="0">
              <a:buNone/>
              <a:defRPr/>
            </a:lvl1pPr>
          </a:lstStyle>
          <a:p>
            <a:endParaRPr lang="en-US" dirty="0"/>
          </a:p>
        </p:txBody>
      </p:sp>
      <p:sp>
        <p:nvSpPr>
          <p:cNvPr id="48" name="Picture Placeholder 21"/>
          <p:cNvSpPr>
            <a:spLocks noGrp="1"/>
          </p:cNvSpPr>
          <p:nvPr>
            <p:ph type="pic" sz="quarter" idx="46"/>
          </p:nvPr>
        </p:nvSpPr>
        <p:spPr>
          <a:xfrm>
            <a:off x="4731592" y="879622"/>
            <a:ext cx="1490472" cy="2103120"/>
          </a:xfrm>
          <a:prstGeom prst="rect">
            <a:avLst/>
          </a:prstGeom>
        </p:spPr>
        <p:txBody>
          <a:bodyPr/>
          <a:lstStyle>
            <a:lvl1pPr marL="0" indent="0">
              <a:buNone/>
              <a:defRPr/>
            </a:lvl1pPr>
          </a:lstStyle>
          <a:p>
            <a:endParaRPr lang="en-US" dirty="0"/>
          </a:p>
        </p:txBody>
      </p:sp>
      <p:sp>
        <p:nvSpPr>
          <p:cNvPr id="53" name="Picture Placeholder 21"/>
          <p:cNvSpPr>
            <a:spLocks noGrp="1"/>
          </p:cNvSpPr>
          <p:nvPr>
            <p:ph type="pic" sz="quarter" idx="50"/>
          </p:nvPr>
        </p:nvSpPr>
        <p:spPr>
          <a:xfrm>
            <a:off x="209326" y="3666430"/>
            <a:ext cx="1490472" cy="2103120"/>
          </a:xfrm>
          <a:prstGeom prst="rect">
            <a:avLst/>
          </a:prstGeom>
        </p:spPr>
        <p:txBody>
          <a:bodyPr/>
          <a:lstStyle>
            <a:lvl1pPr marL="0" indent="0">
              <a:buNone/>
              <a:defRPr/>
            </a:lvl1pPr>
          </a:lstStyle>
          <a:p>
            <a:endParaRPr lang="en-US" dirty="0"/>
          </a:p>
        </p:txBody>
      </p:sp>
      <p:sp>
        <p:nvSpPr>
          <p:cNvPr id="58" name="Picture Placeholder 21"/>
          <p:cNvSpPr>
            <a:spLocks noGrp="1"/>
          </p:cNvSpPr>
          <p:nvPr>
            <p:ph type="pic" sz="quarter" idx="54"/>
          </p:nvPr>
        </p:nvSpPr>
        <p:spPr>
          <a:xfrm>
            <a:off x="4731592" y="3666430"/>
            <a:ext cx="1490472" cy="2103120"/>
          </a:xfrm>
          <a:prstGeom prst="rect">
            <a:avLst/>
          </a:prstGeom>
        </p:spPr>
        <p:txBody>
          <a:bodyPr/>
          <a:lstStyle>
            <a:lvl1pPr marL="0" indent="0">
              <a:buNone/>
              <a:defRPr/>
            </a:lvl1pPr>
          </a:lstStyle>
          <a:p>
            <a:endParaRPr lang="en-US" dirty="0"/>
          </a:p>
        </p:txBody>
      </p:sp>
      <p:sp>
        <p:nvSpPr>
          <p:cNvPr id="2" name="Title 1"/>
          <p:cNvSpPr>
            <a:spLocks noGrp="1"/>
          </p:cNvSpPr>
          <p:nvPr>
            <p:ph type="title" hasCustomPrompt="1"/>
          </p:nvPr>
        </p:nvSpPr>
        <p:spPr>
          <a:xfrm>
            <a:off x="117808" y="100803"/>
            <a:ext cx="7775361"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BIOGRAPHIES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− 4 PEOPLE</a:t>
            </a:r>
            <a:endParaRPr lang="en-US" dirty="0"/>
          </a:p>
        </p:txBody>
      </p:sp>
      <p:cxnSp>
        <p:nvCxnSpPr>
          <p:cNvPr id="39" name="Straight Connector 38"/>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24" name="Text Placeholder 12"/>
          <p:cNvSpPr>
            <a:spLocks noGrp="1"/>
          </p:cNvSpPr>
          <p:nvPr>
            <p:ph type="body" sz="quarter" idx="15" hasCustomPrompt="1"/>
          </p:nvPr>
        </p:nvSpPr>
        <p:spPr>
          <a:xfrm>
            <a:off x="1948084" y="844914"/>
            <a:ext cx="2489692" cy="377031"/>
          </a:xfrm>
          <a:prstGeom prst="rect">
            <a:avLst/>
          </a:prstGeom>
        </p:spPr>
        <p:txBody>
          <a:bodyPr lIns="0" tIns="0" rIns="0" bIns="0">
            <a:noAutofit/>
          </a:bodyPr>
          <a:lstStyle>
            <a:lvl1pPr marL="0" indent="0">
              <a:lnSpc>
                <a:spcPct val="100000"/>
              </a:lnSpc>
              <a:spcBef>
                <a:spcPts val="0"/>
              </a:spcBef>
              <a:buFontTx/>
              <a:buNone/>
              <a:defRPr sz="1100" b="1" baseline="0"/>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smtClean="0"/>
              <a:t>Click to edit location and position</a:t>
            </a:r>
          </a:p>
        </p:txBody>
      </p:sp>
      <p:sp>
        <p:nvSpPr>
          <p:cNvPr id="38" name="Rectangle 37"/>
          <p:cNvSpPr/>
          <p:nvPr userDrawn="1"/>
        </p:nvSpPr>
        <p:spPr>
          <a:xfrm>
            <a:off x="211822" y="2976913"/>
            <a:ext cx="1490760" cy="211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3"/>
          <p:cNvSpPr>
            <a:spLocks noGrp="1" noChangeAspect="1"/>
          </p:cNvSpPr>
          <p:nvPr>
            <p:ph type="body" sz="quarter" idx="41" hasCustomPrompt="1"/>
          </p:nvPr>
        </p:nvSpPr>
        <p:spPr>
          <a:xfrm>
            <a:off x="208896" y="2972841"/>
            <a:ext cx="1491318" cy="216694"/>
          </a:xfrm>
          <a:prstGeom prst="rect">
            <a:avLst/>
          </a:prstGeom>
        </p:spPr>
        <p:txBody>
          <a:bodyPr anchor="ctr" anchorCtr="0">
            <a:noAutofit/>
          </a:bodyPr>
          <a:lstStyle>
            <a:lvl1pPr marL="0" indent="0" algn="ctr">
              <a:buFontTx/>
              <a:buNone/>
              <a:defRPr sz="1000" b="1">
                <a:solidFill>
                  <a:schemeClr val="bg1"/>
                </a:solidFill>
              </a:defRPr>
            </a:lvl1pPr>
          </a:lstStyle>
          <a:p>
            <a:pPr lvl="0"/>
            <a:r>
              <a:rPr lang="en-US" dirty="0" smtClean="0"/>
              <a:t>Attorney Name</a:t>
            </a:r>
          </a:p>
        </p:txBody>
      </p:sp>
      <p:sp>
        <p:nvSpPr>
          <p:cNvPr id="44" name="Text Placeholder 3"/>
          <p:cNvSpPr>
            <a:spLocks noGrp="1"/>
          </p:cNvSpPr>
          <p:nvPr>
            <p:ph type="body" sz="quarter" idx="43" hasCustomPrompt="1"/>
          </p:nvPr>
        </p:nvSpPr>
        <p:spPr>
          <a:xfrm>
            <a:off x="1923362" y="1250626"/>
            <a:ext cx="2516876" cy="2148183"/>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45" name="Text Placeholder 12"/>
          <p:cNvSpPr>
            <a:spLocks noGrp="1"/>
          </p:cNvSpPr>
          <p:nvPr>
            <p:ph type="body" sz="quarter" idx="44" hasCustomPrompt="1"/>
          </p:nvPr>
        </p:nvSpPr>
        <p:spPr>
          <a:xfrm>
            <a:off x="6470350" y="844914"/>
            <a:ext cx="2489692" cy="377031"/>
          </a:xfrm>
          <a:prstGeom prst="rect">
            <a:avLst/>
          </a:prstGeom>
        </p:spPr>
        <p:txBody>
          <a:bodyPr lIns="0" tIns="0" rIns="0" bIns="0">
            <a:noAutofit/>
          </a:bodyPr>
          <a:lstStyle>
            <a:lvl1pPr marL="0" indent="0">
              <a:lnSpc>
                <a:spcPct val="100000"/>
              </a:lnSpc>
              <a:spcBef>
                <a:spcPts val="0"/>
              </a:spcBef>
              <a:buFontTx/>
              <a:buNone/>
              <a:defRPr sz="1100" b="1" baseline="0"/>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smtClean="0"/>
              <a:t>Click to edit location and position</a:t>
            </a:r>
          </a:p>
        </p:txBody>
      </p:sp>
      <p:sp>
        <p:nvSpPr>
          <p:cNvPr id="46" name="Rectangle 45"/>
          <p:cNvSpPr/>
          <p:nvPr userDrawn="1"/>
        </p:nvSpPr>
        <p:spPr>
          <a:xfrm>
            <a:off x="4734088" y="2976913"/>
            <a:ext cx="1490760" cy="211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3"/>
          <p:cNvSpPr>
            <a:spLocks noGrp="1" noChangeAspect="1"/>
          </p:cNvSpPr>
          <p:nvPr>
            <p:ph type="body" sz="quarter" idx="45" hasCustomPrompt="1"/>
          </p:nvPr>
        </p:nvSpPr>
        <p:spPr>
          <a:xfrm>
            <a:off x="4731162" y="2972841"/>
            <a:ext cx="1491318" cy="216694"/>
          </a:xfrm>
          <a:prstGeom prst="rect">
            <a:avLst/>
          </a:prstGeom>
        </p:spPr>
        <p:txBody>
          <a:bodyPr anchor="ctr" anchorCtr="0">
            <a:noAutofit/>
          </a:bodyPr>
          <a:lstStyle>
            <a:lvl1pPr marL="0" indent="0" algn="ctr">
              <a:buFontTx/>
              <a:buNone/>
              <a:defRPr sz="1000" b="1">
                <a:solidFill>
                  <a:schemeClr val="bg1"/>
                </a:solidFill>
              </a:defRPr>
            </a:lvl1pPr>
          </a:lstStyle>
          <a:p>
            <a:pPr lvl="0"/>
            <a:r>
              <a:rPr lang="en-US" dirty="0" smtClean="0"/>
              <a:t>Attorney Name</a:t>
            </a:r>
          </a:p>
        </p:txBody>
      </p:sp>
      <p:sp>
        <p:nvSpPr>
          <p:cNvPr id="49" name="Text Placeholder 3"/>
          <p:cNvSpPr>
            <a:spLocks noGrp="1"/>
          </p:cNvSpPr>
          <p:nvPr>
            <p:ph type="body" sz="quarter" idx="47" hasCustomPrompt="1"/>
          </p:nvPr>
        </p:nvSpPr>
        <p:spPr>
          <a:xfrm>
            <a:off x="6445628" y="1250626"/>
            <a:ext cx="2516876" cy="2148183"/>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50" name="Text Placeholder 12"/>
          <p:cNvSpPr>
            <a:spLocks noGrp="1"/>
          </p:cNvSpPr>
          <p:nvPr>
            <p:ph type="body" sz="quarter" idx="48" hasCustomPrompt="1"/>
          </p:nvPr>
        </p:nvSpPr>
        <p:spPr>
          <a:xfrm>
            <a:off x="1948084" y="3623096"/>
            <a:ext cx="2489692" cy="377031"/>
          </a:xfrm>
          <a:prstGeom prst="rect">
            <a:avLst/>
          </a:prstGeom>
        </p:spPr>
        <p:txBody>
          <a:bodyPr lIns="0" tIns="0" rIns="0" bIns="0">
            <a:noAutofit/>
          </a:bodyPr>
          <a:lstStyle>
            <a:lvl1pPr marL="0" indent="0">
              <a:lnSpc>
                <a:spcPct val="100000"/>
              </a:lnSpc>
              <a:spcBef>
                <a:spcPts val="0"/>
              </a:spcBef>
              <a:buFontTx/>
              <a:buNone/>
              <a:defRPr sz="1100" b="1" baseline="0"/>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smtClean="0"/>
              <a:t>Click to edit location and position</a:t>
            </a:r>
          </a:p>
        </p:txBody>
      </p:sp>
      <p:sp>
        <p:nvSpPr>
          <p:cNvPr id="51" name="Rectangle 50"/>
          <p:cNvSpPr/>
          <p:nvPr userDrawn="1"/>
        </p:nvSpPr>
        <p:spPr>
          <a:xfrm>
            <a:off x="211822" y="5763721"/>
            <a:ext cx="1490760" cy="211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3"/>
          <p:cNvSpPr>
            <a:spLocks noGrp="1" noChangeAspect="1"/>
          </p:cNvSpPr>
          <p:nvPr>
            <p:ph type="body" sz="quarter" idx="49" hasCustomPrompt="1"/>
          </p:nvPr>
        </p:nvSpPr>
        <p:spPr>
          <a:xfrm>
            <a:off x="208896" y="5759649"/>
            <a:ext cx="1491318" cy="216694"/>
          </a:xfrm>
          <a:prstGeom prst="rect">
            <a:avLst/>
          </a:prstGeom>
        </p:spPr>
        <p:txBody>
          <a:bodyPr anchor="ctr" anchorCtr="0">
            <a:noAutofit/>
          </a:bodyPr>
          <a:lstStyle>
            <a:lvl1pPr marL="0" indent="0" algn="ctr">
              <a:buFontTx/>
              <a:buNone/>
              <a:defRPr sz="1000" b="1">
                <a:solidFill>
                  <a:schemeClr val="bg1"/>
                </a:solidFill>
              </a:defRPr>
            </a:lvl1pPr>
          </a:lstStyle>
          <a:p>
            <a:pPr lvl="0"/>
            <a:r>
              <a:rPr lang="en-US" dirty="0" smtClean="0"/>
              <a:t>Attorney Name</a:t>
            </a:r>
          </a:p>
        </p:txBody>
      </p:sp>
      <p:sp>
        <p:nvSpPr>
          <p:cNvPr id="54" name="Text Placeholder 3"/>
          <p:cNvSpPr>
            <a:spLocks noGrp="1"/>
          </p:cNvSpPr>
          <p:nvPr>
            <p:ph type="body" sz="quarter" idx="51" hasCustomPrompt="1"/>
          </p:nvPr>
        </p:nvSpPr>
        <p:spPr>
          <a:xfrm>
            <a:off x="1923362" y="4037434"/>
            <a:ext cx="2516876" cy="2148183"/>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55" name="Text Placeholder 12"/>
          <p:cNvSpPr>
            <a:spLocks noGrp="1"/>
          </p:cNvSpPr>
          <p:nvPr>
            <p:ph type="body" sz="quarter" idx="52" hasCustomPrompt="1"/>
          </p:nvPr>
        </p:nvSpPr>
        <p:spPr>
          <a:xfrm>
            <a:off x="6470350" y="3623096"/>
            <a:ext cx="2489692" cy="377031"/>
          </a:xfrm>
          <a:prstGeom prst="rect">
            <a:avLst/>
          </a:prstGeom>
        </p:spPr>
        <p:txBody>
          <a:bodyPr lIns="0" tIns="0" rIns="0" bIns="0">
            <a:noAutofit/>
          </a:bodyPr>
          <a:lstStyle>
            <a:lvl1pPr marL="0" indent="0">
              <a:lnSpc>
                <a:spcPct val="100000"/>
              </a:lnSpc>
              <a:spcBef>
                <a:spcPts val="0"/>
              </a:spcBef>
              <a:buFontTx/>
              <a:buNone/>
              <a:defRPr sz="1100" b="1" baseline="0"/>
            </a:lvl1pPr>
            <a:lvl2pPr marL="0" indent="0">
              <a:lnSpc>
                <a:spcPct val="100000"/>
              </a:lnSpc>
              <a:spcBef>
                <a:spcPts val="200"/>
              </a:spcBef>
              <a:buFontTx/>
              <a:buNone/>
              <a:defRPr sz="1200" i="1"/>
            </a:lvl2pPr>
            <a:lvl3pPr marL="182880" indent="0">
              <a:buFontTx/>
              <a:buNone/>
              <a:defRPr/>
            </a:lvl3pPr>
            <a:lvl4pPr marL="365760" indent="0">
              <a:buFontTx/>
              <a:buNone/>
              <a:defRPr/>
            </a:lvl4pPr>
            <a:lvl5pPr marL="548640" indent="0">
              <a:buFontTx/>
              <a:buNone/>
              <a:defRPr/>
            </a:lvl5pPr>
          </a:lstStyle>
          <a:p>
            <a:pPr lvl="0"/>
            <a:r>
              <a:rPr lang="en-US" dirty="0" smtClean="0"/>
              <a:t>Click to edit location and position</a:t>
            </a:r>
          </a:p>
        </p:txBody>
      </p:sp>
      <p:sp>
        <p:nvSpPr>
          <p:cNvPr id="56" name="Rectangle 55"/>
          <p:cNvSpPr/>
          <p:nvPr userDrawn="1"/>
        </p:nvSpPr>
        <p:spPr>
          <a:xfrm>
            <a:off x="4734088" y="5763721"/>
            <a:ext cx="1490760" cy="211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3"/>
          <p:cNvSpPr>
            <a:spLocks noGrp="1" noChangeAspect="1"/>
          </p:cNvSpPr>
          <p:nvPr>
            <p:ph type="body" sz="quarter" idx="53" hasCustomPrompt="1"/>
          </p:nvPr>
        </p:nvSpPr>
        <p:spPr>
          <a:xfrm>
            <a:off x="4731162" y="5759649"/>
            <a:ext cx="1491318" cy="216694"/>
          </a:xfrm>
          <a:prstGeom prst="rect">
            <a:avLst/>
          </a:prstGeom>
        </p:spPr>
        <p:txBody>
          <a:bodyPr anchor="ctr" anchorCtr="0">
            <a:noAutofit/>
          </a:bodyPr>
          <a:lstStyle>
            <a:lvl1pPr marL="0" indent="0" algn="ctr">
              <a:buFontTx/>
              <a:buNone/>
              <a:defRPr sz="1000" b="1">
                <a:solidFill>
                  <a:schemeClr val="bg1"/>
                </a:solidFill>
              </a:defRPr>
            </a:lvl1pPr>
          </a:lstStyle>
          <a:p>
            <a:pPr lvl="0"/>
            <a:r>
              <a:rPr lang="en-US" dirty="0" smtClean="0"/>
              <a:t>Attorney Name</a:t>
            </a:r>
          </a:p>
        </p:txBody>
      </p:sp>
      <p:sp>
        <p:nvSpPr>
          <p:cNvPr id="59" name="Text Placeholder 3"/>
          <p:cNvSpPr>
            <a:spLocks noGrp="1"/>
          </p:cNvSpPr>
          <p:nvPr>
            <p:ph type="body" sz="quarter" idx="55" hasCustomPrompt="1"/>
          </p:nvPr>
        </p:nvSpPr>
        <p:spPr>
          <a:xfrm>
            <a:off x="6445628" y="4037434"/>
            <a:ext cx="2516876" cy="2148183"/>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2517141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FIRM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OVERVIEW</a:t>
            </a:r>
            <a:endParaRPr lang="en-US" dirty="0"/>
          </a:p>
        </p:txBody>
      </p:sp>
      <p:sp>
        <p:nvSpPr>
          <p:cNvPr id="22" name="Content Placeholder 2"/>
          <p:cNvSpPr>
            <a:spLocks noGrp="1"/>
          </p:cNvSpPr>
          <p:nvPr>
            <p:ph idx="1" hasCustomPrompt="1"/>
          </p:nvPr>
        </p:nvSpPr>
        <p:spPr>
          <a:xfrm>
            <a:off x="3001987" y="832449"/>
            <a:ext cx="1681054" cy="3075315"/>
          </a:xfrm>
        </p:spPr>
        <p:txBody>
          <a:bodyPr>
            <a:normAutofit/>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sz="1400"/>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400"/>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300" baseline="0"/>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200"/>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sz="1000" baseline="0"/>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23" name="Content Placeholder 2"/>
          <p:cNvSpPr>
            <a:spLocks noGrp="1"/>
          </p:cNvSpPr>
          <p:nvPr>
            <p:ph idx="32" hasCustomPrompt="1"/>
          </p:nvPr>
        </p:nvSpPr>
        <p:spPr>
          <a:xfrm>
            <a:off x="187883" y="4205375"/>
            <a:ext cx="3155881" cy="2005642"/>
          </a:xfrm>
        </p:spPr>
        <p:txBody>
          <a:bodyPr>
            <a:normAutofit/>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sz="1400"/>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400"/>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300" baseline="0"/>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200"/>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sz="1000" baseline="0"/>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24" name="Content Placeholder 2"/>
          <p:cNvSpPr>
            <a:spLocks noGrp="1"/>
          </p:cNvSpPr>
          <p:nvPr>
            <p:ph idx="33" hasCustomPrompt="1"/>
          </p:nvPr>
        </p:nvSpPr>
        <p:spPr>
          <a:xfrm>
            <a:off x="4944830" y="832449"/>
            <a:ext cx="1637611" cy="3101195"/>
          </a:xfrm>
        </p:spPr>
        <p:txBody>
          <a:bodyPr>
            <a:normAutofit/>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sz="1400"/>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400" baseline="0"/>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300" baseline="0"/>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200"/>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sz="1000" baseline="0"/>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38" name="Content Placeholder 2"/>
          <p:cNvSpPr>
            <a:spLocks noGrp="1"/>
          </p:cNvSpPr>
          <p:nvPr>
            <p:ph idx="34" hasCustomPrompt="1"/>
          </p:nvPr>
        </p:nvSpPr>
        <p:spPr>
          <a:xfrm>
            <a:off x="3634601" y="4196749"/>
            <a:ext cx="2901611" cy="2031519"/>
          </a:xfrm>
        </p:spPr>
        <p:txBody>
          <a:bodyPr>
            <a:normAutofit/>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sz="1400"/>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400"/>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300" baseline="0"/>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200"/>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sz="1000" baseline="0"/>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40" name="TextBox 39"/>
          <p:cNvSpPr txBox="1"/>
          <p:nvPr userDrawn="1"/>
        </p:nvSpPr>
        <p:spPr>
          <a:xfrm>
            <a:off x="137160" y="2667000"/>
            <a:ext cx="2667000" cy="1384995"/>
          </a:xfrm>
          <a:prstGeom prst="rect">
            <a:avLst/>
          </a:prstGeom>
          <a:noFill/>
        </p:spPr>
        <p:txBody>
          <a:bodyPr wrap="square" rtlCol="0">
            <a:noAutofit/>
          </a:bodyPr>
          <a:lstStyle/>
          <a:p>
            <a:r>
              <a:rPr lang="en-US" sz="1400" dirty="0">
                <a:latin typeface="Arial" pitchFamily="34" charset="0"/>
                <a:cs typeface="Arial" pitchFamily="34" charset="0"/>
              </a:rPr>
              <a:t>A global firm of approximately </a:t>
            </a:r>
            <a:r>
              <a:rPr lang="en-US" sz="1400" dirty="0">
                <a:solidFill>
                  <a:srgbClr val="FE000C"/>
                </a:solidFill>
                <a:latin typeface="Arial" pitchFamily="34" charset="0"/>
                <a:cs typeface="Arial" pitchFamily="34" charset="0"/>
              </a:rPr>
              <a:t>1,800 lawyers in </a:t>
            </a:r>
            <a:r>
              <a:rPr lang="en-US" sz="1400" dirty="0" smtClean="0">
                <a:solidFill>
                  <a:srgbClr val="FE000C"/>
                </a:solidFill>
                <a:latin typeface="Arial" pitchFamily="34" charset="0"/>
                <a:cs typeface="Arial" pitchFamily="34" charset="0"/>
              </a:rPr>
              <a:t>22 </a:t>
            </a:r>
            <a:r>
              <a:rPr lang="en-US" sz="1400" dirty="0">
                <a:solidFill>
                  <a:srgbClr val="FE000C"/>
                </a:solidFill>
                <a:latin typeface="Arial" pitchFamily="34" charset="0"/>
                <a:cs typeface="Arial" pitchFamily="34" charset="0"/>
              </a:rPr>
              <a:t>offices</a:t>
            </a:r>
            <a:r>
              <a:rPr lang="en-US" sz="1400" dirty="0">
                <a:latin typeface="Arial" pitchFamily="34" charset="0"/>
                <a:cs typeface="Arial" pitchFamily="34" charset="0"/>
              </a:rPr>
              <a:t>, serving clients in every major financial center through a one-firm, team approach</a:t>
            </a:r>
          </a:p>
          <a:p>
            <a:endParaRPr lang="en-US" sz="1400" dirty="0"/>
          </a:p>
        </p:txBody>
      </p:sp>
      <p:sp>
        <p:nvSpPr>
          <p:cNvPr id="41" name="TextBox 40"/>
          <p:cNvSpPr txBox="1"/>
          <p:nvPr userDrawn="1"/>
        </p:nvSpPr>
        <p:spPr>
          <a:xfrm>
            <a:off x="-109728" y="1261872"/>
            <a:ext cx="2971800" cy="1451679"/>
          </a:xfrm>
          <a:prstGeom prst="rect">
            <a:avLst/>
          </a:prstGeom>
          <a:noFill/>
        </p:spPr>
        <p:txBody>
          <a:bodyPr wrap="square" rtlCol="0">
            <a:noAutofit/>
          </a:bodyPr>
          <a:lstStyle/>
          <a:p>
            <a:pPr algn="ctr">
              <a:lnSpc>
                <a:spcPts val="3700"/>
              </a:lnSpc>
            </a:pPr>
            <a:r>
              <a:rPr lang="en-US" sz="8800" b="1" spc="-1200" dirty="0" smtClean="0">
                <a:solidFill>
                  <a:srgbClr val="FE000C"/>
                </a:solidFill>
                <a:latin typeface="Arial" pitchFamily="34" charset="0"/>
                <a:cs typeface="Arial" pitchFamily="34" charset="0"/>
              </a:rPr>
              <a:t>1</a:t>
            </a:r>
            <a:r>
              <a:rPr lang="en-US" sz="8800" b="1" spc="-700" dirty="0" smtClean="0">
                <a:solidFill>
                  <a:srgbClr val="FE000C"/>
                </a:solidFill>
                <a:latin typeface="Arial" pitchFamily="34" charset="0"/>
                <a:cs typeface="Arial" pitchFamily="34" charset="0"/>
              </a:rPr>
              <a:t>,</a:t>
            </a:r>
            <a:r>
              <a:rPr lang="en-US" sz="8800" b="1" spc="-400" dirty="0" smtClean="0">
                <a:solidFill>
                  <a:srgbClr val="FE000C"/>
                </a:solidFill>
                <a:latin typeface="Arial" pitchFamily="34" charset="0"/>
                <a:cs typeface="Arial" pitchFamily="34" charset="0"/>
              </a:rPr>
              <a:t>8</a:t>
            </a:r>
            <a:r>
              <a:rPr lang="en-US" sz="8800" b="1" spc="-300" dirty="0" smtClean="0">
                <a:solidFill>
                  <a:srgbClr val="FE000C"/>
                </a:solidFill>
                <a:latin typeface="Arial" pitchFamily="34" charset="0"/>
                <a:cs typeface="Arial" pitchFamily="34" charset="0"/>
              </a:rPr>
              <a:t>00</a:t>
            </a:r>
          </a:p>
          <a:p>
            <a:pPr algn="ctr">
              <a:lnSpc>
                <a:spcPts val="3800"/>
              </a:lnSpc>
            </a:pPr>
            <a:r>
              <a:rPr lang="en-US" sz="3000" b="1" dirty="0" smtClean="0">
                <a:latin typeface="Arial" pitchFamily="34" charset="0"/>
                <a:cs typeface="Arial" pitchFamily="34" charset="0"/>
              </a:rPr>
              <a:t> LAWYERS IN</a:t>
            </a:r>
          </a:p>
          <a:p>
            <a:pPr algn="ctr">
              <a:lnSpc>
                <a:spcPts val="3200"/>
              </a:lnSpc>
            </a:pPr>
            <a:r>
              <a:rPr lang="en-US" sz="3300" b="1" dirty="0" smtClean="0">
                <a:latin typeface="Arial" pitchFamily="34" charset="0"/>
                <a:cs typeface="Arial" pitchFamily="34" charset="0"/>
              </a:rPr>
              <a:t> 22 OFFICES</a:t>
            </a:r>
            <a:endParaRPr lang="en-US" sz="3300" b="1" dirty="0">
              <a:latin typeface="Arial" pitchFamily="34" charset="0"/>
              <a:cs typeface="Arial" pitchFamily="34" charset="0"/>
            </a:endParaRPr>
          </a:p>
        </p:txBody>
      </p:sp>
      <p:sp>
        <p:nvSpPr>
          <p:cNvPr id="42" name="Content Placeholder 2"/>
          <p:cNvSpPr>
            <a:spLocks noGrp="1"/>
          </p:cNvSpPr>
          <p:nvPr>
            <p:ph idx="35" hasCustomPrompt="1"/>
          </p:nvPr>
        </p:nvSpPr>
        <p:spPr>
          <a:xfrm>
            <a:off x="6859434" y="832449"/>
            <a:ext cx="2122641" cy="5395819"/>
          </a:xfrm>
        </p:spPr>
        <p:txBody>
          <a:bodyPr>
            <a:normAutofit/>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sz="1400"/>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400" baseline="0"/>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300" baseline="0"/>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sz="1200"/>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sz="1000" baseline="0"/>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cxnSp>
        <p:nvCxnSpPr>
          <p:cNvPr id="13" name="Straight Connector 12"/>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679406"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4762500" y="828675"/>
            <a:ext cx="0" cy="29718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467100" y="4133850"/>
            <a:ext cx="0" cy="2181225"/>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2819400" y="828675"/>
            <a:ext cx="0" cy="29718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04788" y="3990975"/>
            <a:ext cx="6348412"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64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actice Areas">
    <p:spTree>
      <p:nvGrpSpPr>
        <p:cNvPr id="1" name=""/>
        <p:cNvGrpSpPr/>
        <p:nvPr/>
      </p:nvGrpSpPr>
      <p:grpSpPr>
        <a:xfrm>
          <a:off x="0" y="0"/>
          <a:ext cx="0" cy="0"/>
          <a:chOff x="0" y="0"/>
          <a:chExt cx="0" cy="0"/>
        </a:xfrm>
      </p:grpSpPr>
      <p:sp>
        <p:nvSpPr>
          <p:cNvPr id="7" name="TextBox 6"/>
          <p:cNvSpPr txBox="1"/>
          <p:nvPr userDrawn="1"/>
        </p:nvSpPr>
        <p:spPr>
          <a:xfrm>
            <a:off x="109875" y="85725"/>
            <a:ext cx="7716504" cy="415498"/>
          </a:xfrm>
          <a:prstGeom prst="rect">
            <a:avLst/>
          </a:prstGeom>
          <a:noFill/>
        </p:spPr>
        <p:txBody>
          <a:bodyPr wrap="square" rtlCol="0">
            <a:spAutoFit/>
          </a:bodyPr>
          <a:lstStyle/>
          <a:p>
            <a:r>
              <a:rPr kumimoji="0" lang="en-US" sz="2100" b="1" i="0" u="none" strike="noStrike" kern="1200" cap="none" spc="0" normalizeH="0" baseline="0" noProof="0" dirty="0" smtClean="0">
                <a:ln>
                  <a:noFill/>
                </a:ln>
                <a:solidFill>
                  <a:srgbClr val="98ADB2"/>
                </a:solidFill>
                <a:effectLst/>
                <a:uLnTx/>
                <a:uFillTx/>
                <a:latin typeface="+mn-lt"/>
                <a:ea typeface="+mj-ea"/>
                <a:cs typeface="+mj-cs"/>
              </a:rPr>
              <a:t>PRACTICE </a:t>
            </a:r>
            <a:r>
              <a:rPr kumimoji="0" lang="en-US" sz="2100" b="1" i="0" u="none" strike="noStrike" kern="1200" cap="none" spc="0" normalizeH="0" baseline="0" noProof="0" dirty="0" smtClean="0">
                <a:ln>
                  <a:noFill/>
                </a:ln>
                <a:solidFill>
                  <a:prstClr val="black"/>
                </a:solidFill>
                <a:effectLst/>
                <a:uLnTx/>
                <a:uFillTx/>
                <a:latin typeface="+mn-lt"/>
                <a:ea typeface="+mj-ea"/>
                <a:cs typeface="+mj-cs"/>
              </a:rPr>
              <a:t>AREAS</a:t>
            </a:r>
            <a:endParaRPr lang="en-US" dirty="0"/>
          </a:p>
        </p:txBody>
      </p:sp>
      <p:cxnSp>
        <p:nvCxnSpPr>
          <p:cNvPr id="8" name="Straight Connector 7"/>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701351"/>
            <a:ext cx="7315200" cy="5700226"/>
          </a:xfrm>
          <a:prstGeom prst="rect">
            <a:avLst/>
          </a:prstGeom>
        </p:spPr>
      </p:pic>
    </p:spTree>
    <p:extLst>
      <p:ext uri="{BB962C8B-B14F-4D97-AF65-F5344CB8AC3E}">
        <p14:creationId xmlns:p14="http://schemas.microsoft.com/office/powerpoint/2010/main" val="7225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actice Areas/Language Capabilities">
    <p:spTree>
      <p:nvGrpSpPr>
        <p:cNvPr id="1" name=""/>
        <p:cNvGrpSpPr/>
        <p:nvPr/>
      </p:nvGrpSpPr>
      <p:grpSpPr>
        <a:xfrm>
          <a:off x="0" y="0"/>
          <a:ext cx="0" cy="0"/>
          <a:chOff x="0" y="0"/>
          <a:chExt cx="0" cy="0"/>
        </a:xfrm>
      </p:grpSpPr>
      <p:sp>
        <p:nvSpPr>
          <p:cNvPr id="12" name="Rectangle 11"/>
          <p:cNvSpPr/>
          <p:nvPr userDrawn="1"/>
        </p:nvSpPr>
        <p:spPr>
          <a:xfrm>
            <a:off x="202679" y="576447"/>
            <a:ext cx="6364224" cy="438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6756633" y="576447"/>
            <a:ext cx="2387367" cy="438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109875" y="85725"/>
            <a:ext cx="7716504" cy="415498"/>
          </a:xfrm>
          <a:prstGeom prst="rect">
            <a:avLst/>
          </a:prstGeom>
          <a:noFill/>
        </p:spPr>
        <p:txBody>
          <a:bodyPr wrap="square" rtlCol="0">
            <a:spAutoFit/>
          </a:bodyPr>
          <a:lstStyle/>
          <a:p>
            <a:r>
              <a:rPr kumimoji="0" lang="en-US" sz="2100" b="1" i="0" u="none" strike="noStrike" kern="1200" cap="none" spc="0" normalizeH="0" baseline="0" noProof="0" dirty="0" smtClean="0">
                <a:ln>
                  <a:noFill/>
                </a:ln>
                <a:solidFill>
                  <a:srgbClr val="98ADB2"/>
                </a:solidFill>
                <a:effectLst/>
                <a:uLnTx/>
                <a:uFillTx/>
                <a:latin typeface="+mn-lt"/>
                <a:ea typeface="+mn-ea"/>
                <a:cs typeface="+mn-cs"/>
              </a:rPr>
              <a:t>PRACTICE </a:t>
            </a:r>
            <a:r>
              <a:rPr kumimoji="0" lang="en-US" sz="2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AREAS &amp; LANGUAGE CAPABILITIES</a:t>
            </a:r>
            <a:endParaRPr lang="en-US" sz="2400" dirty="0"/>
          </a:p>
        </p:txBody>
      </p:sp>
      <p:sp>
        <p:nvSpPr>
          <p:cNvPr id="6" name="TextBox 5"/>
          <p:cNvSpPr txBox="1"/>
          <p:nvPr userDrawn="1"/>
        </p:nvSpPr>
        <p:spPr>
          <a:xfrm>
            <a:off x="219456" y="603504"/>
            <a:ext cx="3276600" cy="425758"/>
          </a:xfrm>
          <a:prstGeom prst="rect">
            <a:avLst/>
          </a:prstGeom>
          <a:noFill/>
        </p:spPr>
        <p:txBody>
          <a:bodyPr wrap="square" rtlCol="0">
            <a:spAutoFit/>
          </a:bodyPr>
          <a:lstStyle/>
          <a:p>
            <a:pPr>
              <a:lnSpc>
                <a:spcPts val="1600"/>
              </a:lnSpc>
            </a:pPr>
            <a:r>
              <a:rPr lang="en-US" sz="1600" b="1" dirty="0" smtClean="0">
                <a:solidFill>
                  <a:schemeClr val="bg1"/>
                </a:solidFill>
                <a:latin typeface="Arial" pitchFamily="34" charset="0"/>
              </a:rPr>
              <a:t>MORE THAN 40</a:t>
            </a:r>
          </a:p>
          <a:p>
            <a:pPr>
              <a:lnSpc>
                <a:spcPts val="1000"/>
              </a:lnSpc>
            </a:pPr>
            <a:r>
              <a:rPr lang="en-US" sz="1000" b="1" dirty="0" smtClean="0">
                <a:solidFill>
                  <a:schemeClr val="bg1"/>
                </a:solidFill>
                <a:latin typeface="Arial" pitchFamily="34" charset="0"/>
              </a:rPr>
              <a:t>PRACTICE AREAS</a:t>
            </a:r>
            <a:endParaRPr lang="en-US" sz="1000" b="1" dirty="0">
              <a:solidFill>
                <a:schemeClr val="bg1"/>
              </a:solidFill>
              <a:latin typeface="Arial" pitchFamily="34" charset="0"/>
            </a:endParaRPr>
          </a:p>
        </p:txBody>
      </p:sp>
      <p:sp>
        <p:nvSpPr>
          <p:cNvPr id="8" name="TextBox 7"/>
          <p:cNvSpPr txBox="1"/>
          <p:nvPr userDrawn="1"/>
        </p:nvSpPr>
        <p:spPr>
          <a:xfrm>
            <a:off x="6781800" y="576447"/>
            <a:ext cx="2051807" cy="451406"/>
          </a:xfrm>
          <a:prstGeom prst="rect">
            <a:avLst/>
          </a:prstGeom>
          <a:noFill/>
        </p:spPr>
        <p:txBody>
          <a:bodyPr wrap="square" rtlCol="0">
            <a:spAutoFit/>
          </a:bodyPr>
          <a:lstStyle/>
          <a:p>
            <a:pPr>
              <a:lnSpc>
                <a:spcPts val="1800"/>
              </a:lnSpc>
            </a:pPr>
            <a:r>
              <a:rPr lang="en-US" sz="1600" b="1" dirty="0" smtClean="0">
                <a:solidFill>
                  <a:schemeClr val="bg1"/>
                </a:solidFill>
                <a:latin typeface="Arial" pitchFamily="34" charset="0"/>
              </a:rPr>
              <a:t>MORE THAN 40</a:t>
            </a:r>
          </a:p>
          <a:p>
            <a:pPr>
              <a:lnSpc>
                <a:spcPts val="1000"/>
              </a:lnSpc>
            </a:pPr>
            <a:r>
              <a:rPr lang="en-US" sz="1000" b="1" dirty="0" smtClean="0">
                <a:solidFill>
                  <a:schemeClr val="bg1"/>
                </a:solidFill>
                <a:latin typeface="Arial" pitchFamily="34" charset="0"/>
              </a:rPr>
              <a:t>LANGUAGE CAPABILITIES</a:t>
            </a:r>
            <a:endParaRPr lang="en-US" sz="1000" b="1" dirty="0">
              <a:solidFill>
                <a:schemeClr val="bg1"/>
              </a:solidFill>
              <a:latin typeface="Arial" pitchFamily="34" charset="0"/>
            </a:endParaRPr>
          </a:p>
        </p:txBody>
      </p:sp>
      <p:cxnSp>
        <p:nvCxnSpPr>
          <p:cNvPr id="14" name="Straight Connector 13"/>
          <p:cNvCxnSpPr/>
          <p:nvPr userDrawn="1"/>
        </p:nvCxnSpPr>
        <p:spPr>
          <a:xfrm flipH="1" flipV="1">
            <a:off x="194989" y="1122289"/>
            <a:ext cx="7690" cy="5110731"/>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flipV="1">
            <a:off x="6730767" y="1122289"/>
            <a:ext cx="7690" cy="5110731"/>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24091" y="1111170"/>
            <a:ext cx="6053559" cy="5220619"/>
          </a:xfrm>
          <a:prstGeom prst="rect">
            <a:avLst/>
          </a:prstGeom>
          <a:noFill/>
        </p:spPr>
        <p:txBody>
          <a:bodyPr wrap="square" lIns="0" tIns="0" rIns="0" bIns="0" numCol="4" spcCol="182880" rtlCol="0">
            <a:no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Accounting</a:t>
            </a:r>
            <a:r>
              <a:rPr kumimoji="0" lang="en-US" sz="800" b="0" i="0" u="none" strike="noStrike" kern="1200" cap="none" spc="0" normalizeH="0" baseline="0" noProof="0" dirty="0" smtClean="0">
                <a:ln>
                  <a:noFill/>
                </a:ln>
                <a:solidFill>
                  <a:srgbClr val="758389"/>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Advertising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Africa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Alternative Dispute </a:t>
            </a:r>
            <a:b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Resolution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Anti-Bribery and FCPA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Compliance and Defense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Antitrust and Competition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Appellate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Legal Issues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Asia Pacific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Australia and New Zealand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Banking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Biological and Chemical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Technology Diligence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Transactions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Brazil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Canada</a:t>
            </a:r>
            <a:r>
              <a:rPr kumimoji="0" lang="en-US" sz="800" b="0" i="0" u="none" strike="noStrike" kern="1200" cap="none" spc="0" normalizeH="0" baseline="0" noProof="0" dirty="0" smtClean="0">
                <a:ln>
                  <a:noFill/>
                </a:ln>
                <a:solidFill>
                  <a:srgbClr val="758389"/>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CFIUS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China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Class Action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Climate Change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Communications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Congressional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Investigations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Construction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Consumer Financial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Services Enforcement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Corporate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Corporate Finance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Corporate Restructuring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Crisis Management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Derivative Financial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Products, Commodities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Futures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Derivatives Regulatory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Energy and Infrastructure Projects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Energy Regulation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Energy Tax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Environmental</a:t>
            </a:r>
            <a:r>
              <a:rPr kumimoji="0" lang="en-US" sz="800" b="0" i="0" u="none" strike="noStrike" kern="1200" cap="none" spc="0" normalizeH="0" baseline="0" noProof="0" dirty="0" smtClean="0">
                <a:ln>
                  <a:noFill/>
                </a:ln>
                <a:solidFill>
                  <a:srgbClr val="758389"/>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Europe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European Union/</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International Competition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Executive Compensation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Benefits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Exempt and Nonprofit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Organizations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False Claims Act Defense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Financial Institutions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Financial Institutions </a:t>
            </a:r>
            <a:b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Regulation and Enforcement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Gaming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Global Policy and </a:t>
            </a:r>
            <a:b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Litigation Strategy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Government Enforcement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Government Enforcement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White Collar Crime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Health Care and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Life Sciences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Hong Kong Law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India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Information Technology </a:t>
            </a:r>
            <a:b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E-Commerce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Insurance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Intellectual Property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Technology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International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Arbitration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International Tax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International Trade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Investment Management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Israel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Italy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Japan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Labor and Employment Law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Latin America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Mass Torts and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Insurance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Media and Entertainment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Mergers and Acquisitions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Mining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Outsourcing </a:t>
            </a:r>
            <a:r>
              <a:rPr kumimoji="0" lang="en-US" sz="800" b="0" i="0" u="none" strike="noStrike" kern="1200" cap="none" spc="0" normalizeH="0" baseline="0" noProof="0" dirty="0" smtClean="0">
                <a:ln>
                  <a:noFill/>
                </a:ln>
                <a:solidFill>
                  <a:srgbClr val="758389"/>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Patent and Technology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Litigation and Counseling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Pharmaceutical,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Biotechnology and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Medical Device Licensing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Political Law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Privacy </a:t>
            </a:r>
            <a:r>
              <a:rPr kumimoji="0" lang="en-US" sz="800" b="0" i="0" u="none" strike="noStrike" kern="1200" cap="none" spc="0" normalizeH="0" baseline="0" noProof="0" dirty="0" smtClean="0">
                <a:ln>
                  <a:noFill/>
                </a:ln>
                <a:solidFill>
                  <a:srgbClr val="758389"/>
                </a:solidFill>
                <a:effectLst/>
                <a:uLnTx/>
                <a:uFillTx/>
                <a:latin typeface="Arial" pitchFamily="34" charset="0"/>
                <a:ea typeface="+mn-ea"/>
                <a:cs typeface="Arial" pitchFamily="34" charset="0"/>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Private Equity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Pro Bono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Real Estate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Real Estate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Investment Trusts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Russia and CIS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Securities Enforcement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Compliance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Securities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Securities Regulation and Corporate Governance</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Southeast Asia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Sports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Structured Finance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Tax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Tax Controversy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Litigation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Trademark, Copyright,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Advertising Litigation </a:t>
            </a:r>
            <a:b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b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and Counseling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Trusts and Estates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UCC and Secured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98ADB2"/>
                </a:solidFill>
                <a:effectLst/>
                <a:uLnTx/>
                <a:uFillTx/>
                <a:latin typeface="Arial" pitchFamily="34" charset="0"/>
                <a:ea typeface="+mn-ea"/>
                <a:cs typeface="Arial" pitchFamily="34" charset="0"/>
              </a:rPr>
              <a:t>Transactions  </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Utilities Mergers</a:t>
            </a:r>
          </a:p>
          <a:p>
            <a:pPr marL="0" marR="0" lvl="0" indent="0" algn="l" defTabSz="914400" rtl="0" eaLnBrk="1" fontAlgn="auto" latinLnBrk="0" hangingPunct="1">
              <a:lnSpc>
                <a:spcPts val="13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and Acquisitions</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TextBox 14"/>
          <p:cNvSpPr txBox="1"/>
          <p:nvPr userDrawn="1"/>
        </p:nvSpPr>
        <p:spPr>
          <a:xfrm>
            <a:off x="6886941" y="1111170"/>
            <a:ext cx="2068809" cy="3831220"/>
          </a:xfrm>
          <a:prstGeom prst="rect">
            <a:avLst/>
          </a:prstGeom>
          <a:noFill/>
        </p:spPr>
        <p:txBody>
          <a:bodyPr wrap="square" lIns="0" tIns="0" rIns="0" bIns="0" numCol="2" spcCol="91440" rtlCol="0">
            <a:noAutofit/>
          </a:bodyPr>
          <a:lstStyle/>
          <a:p>
            <a:pPr lvl="0">
              <a:lnSpc>
                <a:spcPts val="1300"/>
              </a:lnSpc>
              <a:defRPr/>
            </a:pPr>
            <a:r>
              <a:rPr lang="en-US" sz="800" b="1" dirty="0" smtClean="0">
                <a:solidFill>
                  <a:schemeClr val="tx2"/>
                </a:solidFill>
                <a:latin typeface="Arial" pitchFamily="34" charset="0"/>
              </a:rPr>
              <a:t>Albanian</a:t>
            </a:r>
          </a:p>
          <a:p>
            <a:pPr lvl="0">
              <a:lnSpc>
                <a:spcPts val="1300"/>
              </a:lnSpc>
              <a:defRPr/>
            </a:pPr>
            <a:r>
              <a:rPr lang="en-US" sz="800" b="0" dirty="0" smtClean="0">
                <a:solidFill>
                  <a:prstClr val="black"/>
                </a:solidFill>
                <a:latin typeface="Arial" pitchFamily="34" charset="0"/>
              </a:rPr>
              <a:t>Arabic</a:t>
            </a:r>
          </a:p>
          <a:p>
            <a:pPr lvl="0">
              <a:lnSpc>
                <a:spcPts val="1300"/>
              </a:lnSpc>
              <a:defRPr/>
            </a:pPr>
            <a:r>
              <a:rPr lang="en-US" sz="800" b="1" dirty="0" smtClean="0">
                <a:solidFill>
                  <a:schemeClr val="tx2"/>
                </a:solidFill>
                <a:latin typeface="Arial" pitchFamily="34" charset="0"/>
              </a:rPr>
              <a:t>Armenian</a:t>
            </a:r>
          </a:p>
          <a:p>
            <a:pPr lvl="0">
              <a:lnSpc>
                <a:spcPts val="1300"/>
              </a:lnSpc>
              <a:defRPr/>
            </a:pPr>
            <a:r>
              <a:rPr lang="en-US" sz="800" b="0" dirty="0" smtClean="0">
                <a:solidFill>
                  <a:prstClr val="black"/>
                </a:solidFill>
                <a:latin typeface="Arial" pitchFamily="34" charset="0"/>
              </a:rPr>
              <a:t>Bengali</a:t>
            </a:r>
          </a:p>
          <a:p>
            <a:pPr lvl="0">
              <a:lnSpc>
                <a:spcPts val="1300"/>
              </a:lnSpc>
              <a:defRPr/>
            </a:pPr>
            <a:r>
              <a:rPr lang="en-US" sz="800" b="1" dirty="0" smtClean="0">
                <a:solidFill>
                  <a:schemeClr val="tx2"/>
                </a:solidFill>
                <a:latin typeface="Arial" pitchFamily="34" charset="0"/>
              </a:rPr>
              <a:t>Bulgarian</a:t>
            </a:r>
          </a:p>
          <a:p>
            <a:pPr lvl="0">
              <a:lnSpc>
                <a:spcPts val="1300"/>
              </a:lnSpc>
              <a:defRPr/>
            </a:pPr>
            <a:r>
              <a:rPr lang="en-US" sz="800" b="0" dirty="0" smtClean="0">
                <a:solidFill>
                  <a:prstClr val="black"/>
                </a:solidFill>
                <a:latin typeface="Arial" pitchFamily="34" charset="0"/>
              </a:rPr>
              <a:t>Burmese</a:t>
            </a:r>
          </a:p>
          <a:p>
            <a:pPr lvl="0">
              <a:lnSpc>
                <a:spcPts val="1300"/>
              </a:lnSpc>
              <a:defRPr/>
            </a:pPr>
            <a:r>
              <a:rPr lang="en-US" sz="800" b="1" dirty="0" smtClean="0">
                <a:solidFill>
                  <a:schemeClr val="tx2"/>
                </a:solidFill>
                <a:latin typeface="Arial" pitchFamily="34" charset="0"/>
              </a:rPr>
              <a:t>Cantonese</a:t>
            </a:r>
          </a:p>
          <a:p>
            <a:pPr lvl="0">
              <a:lnSpc>
                <a:spcPts val="1300"/>
              </a:lnSpc>
              <a:defRPr/>
            </a:pPr>
            <a:r>
              <a:rPr lang="en-US" sz="800" b="0" dirty="0" smtClean="0">
                <a:latin typeface="Arial" pitchFamily="34" charset="0"/>
              </a:rPr>
              <a:t>Mandarin </a:t>
            </a:r>
            <a:br>
              <a:rPr lang="en-US" sz="800" b="0" dirty="0" smtClean="0">
                <a:latin typeface="Arial" pitchFamily="34" charset="0"/>
              </a:rPr>
            </a:br>
            <a:r>
              <a:rPr lang="en-US" sz="800" b="0" dirty="0" smtClean="0">
                <a:latin typeface="Arial" pitchFamily="34" charset="0"/>
              </a:rPr>
              <a:t>Chinese</a:t>
            </a:r>
          </a:p>
          <a:p>
            <a:pPr lvl="0">
              <a:lnSpc>
                <a:spcPts val="1300"/>
              </a:lnSpc>
              <a:defRPr/>
            </a:pPr>
            <a:r>
              <a:rPr lang="en-US" sz="800" b="1" dirty="0" smtClean="0">
                <a:solidFill>
                  <a:schemeClr val="tx2"/>
                </a:solidFill>
                <a:latin typeface="Arial" pitchFamily="34" charset="0"/>
              </a:rPr>
              <a:t>Czech</a:t>
            </a:r>
          </a:p>
          <a:p>
            <a:pPr lvl="0">
              <a:lnSpc>
                <a:spcPts val="1300"/>
              </a:lnSpc>
              <a:defRPr/>
            </a:pPr>
            <a:r>
              <a:rPr lang="en-US" sz="800" b="0" dirty="0" smtClean="0">
                <a:latin typeface="Arial" pitchFamily="34" charset="0"/>
              </a:rPr>
              <a:t>Dutch</a:t>
            </a:r>
            <a:endParaRPr lang="en-US" sz="800" dirty="0" smtClean="0">
              <a:solidFill>
                <a:schemeClr val="tx2"/>
              </a:solidFill>
              <a:latin typeface="Arial" pitchFamily="34" charset="0"/>
            </a:endParaRPr>
          </a:p>
          <a:p>
            <a:pPr lvl="0">
              <a:lnSpc>
                <a:spcPts val="1300"/>
              </a:lnSpc>
              <a:defRPr/>
            </a:pPr>
            <a:r>
              <a:rPr lang="en-US" sz="800" b="1" dirty="0" smtClean="0">
                <a:solidFill>
                  <a:schemeClr val="tx2"/>
                </a:solidFill>
                <a:latin typeface="Arial" pitchFamily="34" charset="0"/>
              </a:rPr>
              <a:t>Farsi</a:t>
            </a:r>
          </a:p>
          <a:p>
            <a:pPr lvl="0">
              <a:lnSpc>
                <a:spcPts val="1300"/>
              </a:lnSpc>
              <a:defRPr/>
            </a:pPr>
            <a:r>
              <a:rPr lang="en-US" sz="800" b="0" dirty="0" smtClean="0">
                <a:latin typeface="Arial" pitchFamily="34" charset="0"/>
              </a:rPr>
              <a:t>Filipino</a:t>
            </a:r>
          </a:p>
          <a:p>
            <a:pPr lvl="0">
              <a:lnSpc>
                <a:spcPts val="1300"/>
              </a:lnSpc>
              <a:defRPr/>
            </a:pPr>
            <a:r>
              <a:rPr lang="en-US" sz="800" b="1" dirty="0" smtClean="0">
                <a:solidFill>
                  <a:schemeClr val="tx2"/>
                </a:solidFill>
                <a:latin typeface="Arial" pitchFamily="34" charset="0"/>
              </a:rPr>
              <a:t>Finnish</a:t>
            </a:r>
          </a:p>
          <a:p>
            <a:pPr lvl="0">
              <a:lnSpc>
                <a:spcPts val="1300"/>
              </a:lnSpc>
              <a:defRPr/>
            </a:pPr>
            <a:r>
              <a:rPr lang="en-US" sz="800" b="0" dirty="0" smtClean="0">
                <a:latin typeface="Arial" pitchFamily="34" charset="0"/>
              </a:rPr>
              <a:t>French</a:t>
            </a:r>
            <a:endParaRPr lang="en-US" sz="800" b="0" dirty="0" smtClean="0">
              <a:solidFill>
                <a:prstClr val="black"/>
              </a:solidFill>
              <a:latin typeface="Arial" pitchFamily="34" charset="0"/>
            </a:endParaRPr>
          </a:p>
          <a:p>
            <a:pPr lvl="0">
              <a:lnSpc>
                <a:spcPts val="1300"/>
              </a:lnSpc>
              <a:defRPr/>
            </a:pPr>
            <a:r>
              <a:rPr lang="en-US" sz="800" b="1" dirty="0" smtClean="0">
                <a:solidFill>
                  <a:schemeClr val="tx2"/>
                </a:solidFill>
                <a:latin typeface="Arial" pitchFamily="34" charset="0"/>
              </a:rPr>
              <a:t>Gaelic</a:t>
            </a:r>
            <a:endParaRPr lang="en-US" sz="800" b="1" dirty="0" smtClean="0">
              <a:latin typeface="Arial" pitchFamily="34" charset="0"/>
            </a:endParaRPr>
          </a:p>
          <a:p>
            <a:pPr lvl="0">
              <a:lnSpc>
                <a:spcPts val="1300"/>
              </a:lnSpc>
              <a:defRPr/>
            </a:pPr>
            <a:r>
              <a:rPr lang="en-US" sz="800" b="0" dirty="0" smtClean="0">
                <a:latin typeface="Arial" pitchFamily="34" charset="0"/>
              </a:rPr>
              <a:t>Galician</a:t>
            </a:r>
          </a:p>
          <a:p>
            <a:pPr lvl="0">
              <a:lnSpc>
                <a:spcPts val="1300"/>
              </a:lnSpc>
              <a:defRPr/>
            </a:pPr>
            <a:r>
              <a:rPr lang="en-US" sz="800" b="1" dirty="0" smtClean="0">
                <a:solidFill>
                  <a:schemeClr val="tx2"/>
                </a:solidFill>
                <a:latin typeface="Arial" pitchFamily="34" charset="0"/>
              </a:rPr>
              <a:t>German</a:t>
            </a:r>
          </a:p>
          <a:p>
            <a:pPr lvl="0">
              <a:lnSpc>
                <a:spcPts val="1300"/>
              </a:lnSpc>
              <a:defRPr/>
            </a:pPr>
            <a:r>
              <a:rPr lang="en-US" sz="800" b="0" dirty="0" smtClean="0">
                <a:solidFill>
                  <a:schemeClr val="tx1"/>
                </a:solidFill>
                <a:latin typeface="Arial" pitchFamily="34" charset="0"/>
              </a:rPr>
              <a:t>Greek</a:t>
            </a:r>
          </a:p>
          <a:p>
            <a:pPr lvl="0">
              <a:lnSpc>
                <a:spcPts val="1300"/>
              </a:lnSpc>
              <a:defRPr/>
            </a:pPr>
            <a:r>
              <a:rPr lang="en-US" sz="800" b="1" dirty="0" smtClean="0">
                <a:solidFill>
                  <a:schemeClr val="tx2"/>
                </a:solidFill>
                <a:latin typeface="Arial" pitchFamily="34" charset="0"/>
              </a:rPr>
              <a:t>Gujarati</a:t>
            </a:r>
          </a:p>
          <a:p>
            <a:pPr lvl="0">
              <a:lnSpc>
                <a:spcPts val="1300"/>
              </a:lnSpc>
              <a:defRPr/>
            </a:pPr>
            <a:r>
              <a:rPr lang="en-US" sz="800" b="0" dirty="0" smtClean="0">
                <a:solidFill>
                  <a:schemeClr val="tx1"/>
                </a:solidFill>
                <a:latin typeface="Arial" pitchFamily="34" charset="0"/>
              </a:rPr>
              <a:t>Hebrew</a:t>
            </a:r>
          </a:p>
          <a:p>
            <a:pPr lvl="0">
              <a:lnSpc>
                <a:spcPts val="1300"/>
              </a:lnSpc>
              <a:defRPr/>
            </a:pPr>
            <a:r>
              <a:rPr lang="en-US" sz="800" b="1" dirty="0" smtClean="0">
                <a:solidFill>
                  <a:schemeClr val="tx2"/>
                </a:solidFill>
                <a:latin typeface="Arial" pitchFamily="34" charset="0"/>
              </a:rPr>
              <a:t>Hindi</a:t>
            </a:r>
          </a:p>
          <a:p>
            <a:pPr lvl="0">
              <a:lnSpc>
                <a:spcPts val="1300"/>
              </a:lnSpc>
              <a:defRPr/>
            </a:pPr>
            <a:r>
              <a:rPr lang="en-US" sz="800" b="0" dirty="0" smtClean="0">
                <a:solidFill>
                  <a:schemeClr val="tx1"/>
                </a:solidFill>
                <a:latin typeface="Arial" pitchFamily="34" charset="0"/>
              </a:rPr>
              <a:t>Hungarian</a:t>
            </a:r>
          </a:p>
          <a:p>
            <a:pPr lvl="0">
              <a:lnSpc>
                <a:spcPts val="1300"/>
              </a:lnSpc>
              <a:defRPr/>
            </a:pPr>
            <a:endParaRPr lang="en-US" sz="800" b="0" dirty="0" smtClean="0">
              <a:solidFill>
                <a:schemeClr val="tx1"/>
              </a:solidFill>
              <a:latin typeface="Arial" pitchFamily="34" charset="0"/>
            </a:endParaRPr>
          </a:p>
          <a:p>
            <a:pPr lvl="0">
              <a:lnSpc>
                <a:spcPts val="1300"/>
              </a:lnSpc>
              <a:defRPr/>
            </a:pPr>
            <a:r>
              <a:rPr lang="en-US" sz="800" b="1" dirty="0" smtClean="0">
                <a:solidFill>
                  <a:schemeClr val="tx2"/>
                </a:solidFill>
                <a:latin typeface="Arial" pitchFamily="34" charset="0"/>
              </a:rPr>
              <a:t>Italian</a:t>
            </a:r>
          </a:p>
          <a:p>
            <a:pPr lvl="0">
              <a:lnSpc>
                <a:spcPts val="1300"/>
              </a:lnSpc>
              <a:defRPr/>
            </a:pPr>
            <a:r>
              <a:rPr lang="en-US" sz="800" b="0" dirty="0" smtClean="0">
                <a:solidFill>
                  <a:schemeClr val="tx1"/>
                </a:solidFill>
                <a:latin typeface="Arial" pitchFamily="34" charset="0"/>
              </a:rPr>
              <a:t>Japanese</a:t>
            </a:r>
          </a:p>
          <a:p>
            <a:pPr lvl="0">
              <a:lnSpc>
                <a:spcPts val="1300"/>
              </a:lnSpc>
              <a:defRPr/>
            </a:pPr>
            <a:r>
              <a:rPr lang="en-US" sz="800" b="1" dirty="0" smtClean="0">
                <a:solidFill>
                  <a:schemeClr val="tx2"/>
                </a:solidFill>
                <a:latin typeface="Arial" pitchFamily="34" charset="0"/>
              </a:rPr>
              <a:t>Korean</a:t>
            </a:r>
          </a:p>
          <a:p>
            <a:pPr lvl="0">
              <a:lnSpc>
                <a:spcPts val="1300"/>
              </a:lnSpc>
              <a:defRPr/>
            </a:pPr>
            <a:r>
              <a:rPr lang="en-US" sz="800" b="0" dirty="0" smtClean="0">
                <a:solidFill>
                  <a:schemeClr val="tx1"/>
                </a:solidFill>
                <a:latin typeface="Arial" pitchFamily="34" charset="0"/>
              </a:rPr>
              <a:t>Latin</a:t>
            </a:r>
          </a:p>
          <a:p>
            <a:pPr lvl="0">
              <a:lnSpc>
                <a:spcPts val="1300"/>
              </a:lnSpc>
              <a:defRPr/>
            </a:pPr>
            <a:r>
              <a:rPr lang="en-US" sz="800" b="1" dirty="0" smtClean="0">
                <a:solidFill>
                  <a:schemeClr val="tx2"/>
                </a:solidFill>
                <a:latin typeface="Arial" pitchFamily="34" charset="0"/>
              </a:rPr>
              <a:t>Norwegian</a:t>
            </a:r>
          </a:p>
          <a:p>
            <a:pPr lvl="0">
              <a:lnSpc>
                <a:spcPts val="1300"/>
              </a:lnSpc>
              <a:defRPr/>
            </a:pPr>
            <a:r>
              <a:rPr lang="en-US" sz="800" b="0" dirty="0" smtClean="0">
                <a:solidFill>
                  <a:schemeClr val="tx1"/>
                </a:solidFill>
                <a:latin typeface="Arial" pitchFamily="34" charset="0"/>
              </a:rPr>
              <a:t>Persian (Iranian)</a:t>
            </a:r>
          </a:p>
          <a:p>
            <a:pPr lvl="0">
              <a:lnSpc>
                <a:spcPts val="1300"/>
              </a:lnSpc>
              <a:defRPr/>
            </a:pPr>
            <a:r>
              <a:rPr lang="en-US" sz="800" b="1" dirty="0" smtClean="0">
                <a:solidFill>
                  <a:schemeClr val="tx2"/>
                </a:solidFill>
                <a:latin typeface="Arial" pitchFamily="34" charset="0"/>
              </a:rPr>
              <a:t>Portuguese</a:t>
            </a:r>
          </a:p>
          <a:p>
            <a:pPr lvl="0">
              <a:lnSpc>
                <a:spcPts val="1300"/>
              </a:lnSpc>
              <a:defRPr/>
            </a:pPr>
            <a:r>
              <a:rPr lang="en-US" sz="800" b="0" dirty="0" smtClean="0">
                <a:solidFill>
                  <a:schemeClr val="tx1"/>
                </a:solidFill>
                <a:latin typeface="Arial" pitchFamily="34" charset="0"/>
              </a:rPr>
              <a:t>Punjabi</a:t>
            </a:r>
          </a:p>
          <a:p>
            <a:pPr lvl="0">
              <a:lnSpc>
                <a:spcPts val="1300"/>
              </a:lnSpc>
              <a:defRPr/>
            </a:pPr>
            <a:r>
              <a:rPr lang="en-US" sz="800" b="1" dirty="0" smtClean="0">
                <a:solidFill>
                  <a:schemeClr val="tx2"/>
                </a:solidFill>
                <a:latin typeface="Arial" pitchFamily="34" charset="0"/>
              </a:rPr>
              <a:t>Romanian</a:t>
            </a:r>
          </a:p>
          <a:p>
            <a:pPr lvl="0">
              <a:lnSpc>
                <a:spcPts val="1300"/>
              </a:lnSpc>
              <a:defRPr/>
            </a:pPr>
            <a:r>
              <a:rPr lang="en-US" sz="800" b="0" dirty="0" smtClean="0">
                <a:solidFill>
                  <a:schemeClr val="tx1"/>
                </a:solidFill>
                <a:latin typeface="Arial" pitchFamily="34" charset="0"/>
              </a:rPr>
              <a:t>Russian</a:t>
            </a:r>
          </a:p>
          <a:p>
            <a:pPr lvl="0">
              <a:lnSpc>
                <a:spcPts val="1300"/>
              </a:lnSpc>
              <a:defRPr/>
            </a:pPr>
            <a:r>
              <a:rPr lang="en-US" sz="800" b="1" dirty="0" smtClean="0">
                <a:solidFill>
                  <a:schemeClr val="tx2"/>
                </a:solidFill>
                <a:latin typeface="Arial" pitchFamily="34" charset="0"/>
              </a:rPr>
              <a:t>Spanish</a:t>
            </a:r>
          </a:p>
          <a:p>
            <a:pPr lvl="0">
              <a:lnSpc>
                <a:spcPts val="1300"/>
              </a:lnSpc>
              <a:defRPr/>
            </a:pPr>
            <a:r>
              <a:rPr lang="en-US" sz="800" b="0" dirty="0" smtClean="0">
                <a:solidFill>
                  <a:schemeClr val="tx1"/>
                </a:solidFill>
                <a:latin typeface="Arial" pitchFamily="34" charset="0"/>
              </a:rPr>
              <a:t>Swahili</a:t>
            </a:r>
          </a:p>
          <a:p>
            <a:pPr lvl="0">
              <a:lnSpc>
                <a:spcPts val="1300"/>
              </a:lnSpc>
              <a:defRPr/>
            </a:pPr>
            <a:r>
              <a:rPr lang="en-US" sz="800" b="1" dirty="0" smtClean="0">
                <a:solidFill>
                  <a:schemeClr val="tx2"/>
                </a:solidFill>
                <a:latin typeface="Arial" pitchFamily="34" charset="0"/>
              </a:rPr>
              <a:t>Swedish</a:t>
            </a:r>
          </a:p>
          <a:p>
            <a:pPr lvl="0">
              <a:lnSpc>
                <a:spcPts val="1300"/>
              </a:lnSpc>
              <a:defRPr/>
            </a:pPr>
            <a:r>
              <a:rPr lang="en-US" sz="800" b="0" dirty="0" smtClean="0">
                <a:solidFill>
                  <a:schemeClr val="tx1"/>
                </a:solidFill>
                <a:latin typeface="Arial" pitchFamily="34" charset="0"/>
              </a:rPr>
              <a:t>Taiwanese</a:t>
            </a:r>
          </a:p>
          <a:p>
            <a:pPr lvl="0">
              <a:lnSpc>
                <a:spcPts val="1300"/>
              </a:lnSpc>
              <a:defRPr/>
            </a:pPr>
            <a:r>
              <a:rPr lang="en-US" sz="800" b="1" dirty="0" smtClean="0">
                <a:solidFill>
                  <a:schemeClr val="tx2"/>
                </a:solidFill>
                <a:latin typeface="Arial" pitchFamily="34" charset="0"/>
              </a:rPr>
              <a:t>Tamil</a:t>
            </a:r>
          </a:p>
          <a:p>
            <a:pPr lvl="0">
              <a:lnSpc>
                <a:spcPts val="1300"/>
              </a:lnSpc>
              <a:defRPr/>
            </a:pPr>
            <a:r>
              <a:rPr lang="en-US" sz="800" b="0" dirty="0" smtClean="0">
                <a:solidFill>
                  <a:schemeClr val="tx1"/>
                </a:solidFill>
                <a:latin typeface="Arial" pitchFamily="34" charset="0"/>
              </a:rPr>
              <a:t>Thai</a:t>
            </a:r>
          </a:p>
          <a:p>
            <a:pPr lvl="0">
              <a:lnSpc>
                <a:spcPts val="1300"/>
              </a:lnSpc>
              <a:defRPr/>
            </a:pPr>
            <a:r>
              <a:rPr lang="en-US" sz="800" b="1" dirty="0" smtClean="0">
                <a:solidFill>
                  <a:schemeClr val="tx2"/>
                </a:solidFill>
                <a:latin typeface="Arial" pitchFamily="34" charset="0"/>
              </a:rPr>
              <a:t>Trukese</a:t>
            </a:r>
            <a:endParaRPr lang="en-US" sz="800" b="0" dirty="0" smtClean="0">
              <a:solidFill>
                <a:schemeClr val="tx1"/>
              </a:solidFill>
              <a:latin typeface="Arial" pitchFamily="34" charset="0"/>
            </a:endParaRPr>
          </a:p>
          <a:p>
            <a:pPr lvl="0">
              <a:lnSpc>
                <a:spcPts val="1300"/>
              </a:lnSpc>
              <a:defRPr/>
            </a:pPr>
            <a:r>
              <a:rPr lang="en-US" sz="800" b="0" dirty="0" smtClean="0">
                <a:solidFill>
                  <a:schemeClr val="tx1"/>
                </a:solidFill>
                <a:latin typeface="Arial" pitchFamily="34" charset="0"/>
              </a:rPr>
              <a:t>Turkish</a:t>
            </a:r>
          </a:p>
          <a:p>
            <a:pPr lvl="0">
              <a:lnSpc>
                <a:spcPts val="1300"/>
              </a:lnSpc>
              <a:defRPr/>
            </a:pPr>
            <a:r>
              <a:rPr lang="en-US" sz="800" b="1" dirty="0" smtClean="0">
                <a:solidFill>
                  <a:schemeClr val="tx2"/>
                </a:solidFill>
                <a:latin typeface="Arial" pitchFamily="34" charset="0"/>
              </a:rPr>
              <a:t>Urdu</a:t>
            </a:r>
          </a:p>
          <a:p>
            <a:pPr lvl="0">
              <a:lnSpc>
                <a:spcPts val="1300"/>
              </a:lnSpc>
              <a:defRPr/>
            </a:pPr>
            <a:r>
              <a:rPr lang="en-US" sz="800" b="0" dirty="0" smtClean="0">
                <a:solidFill>
                  <a:schemeClr val="tx1"/>
                </a:solidFill>
                <a:latin typeface="Arial" pitchFamily="34" charset="0"/>
              </a:rPr>
              <a:t>Vietnamese</a:t>
            </a:r>
          </a:p>
          <a:p>
            <a:pPr lvl="0">
              <a:lnSpc>
                <a:spcPts val="1300"/>
              </a:lnSpc>
              <a:defRPr/>
            </a:pPr>
            <a:r>
              <a:rPr lang="en-US" sz="800" b="1" dirty="0" smtClean="0">
                <a:solidFill>
                  <a:schemeClr val="tx2"/>
                </a:solidFill>
                <a:latin typeface="Arial" pitchFamily="34" charset="0"/>
              </a:rPr>
              <a:t>Welsh</a:t>
            </a:r>
          </a:p>
          <a:p>
            <a:pPr lvl="0">
              <a:lnSpc>
                <a:spcPts val="1300"/>
              </a:lnSpc>
              <a:defRPr/>
            </a:pPr>
            <a:r>
              <a:rPr lang="en-US" sz="800" b="0" dirty="0" smtClean="0">
                <a:solidFill>
                  <a:schemeClr val="tx1"/>
                </a:solidFill>
                <a:latin typeface="Arial" pitchFamily="34" charset="0"/>
              </a:rPr>
              <a:t>Yiddish</a:t>
            </a:r>
          </a:p>
          <a:p>
            <a:pPr lvl="0">
              <a:lnSpc>
                <a:spcPts val="1300"/>
              </a:lnSpc>
              <a:defRPr/>
            </a:pPr>
            <a:endParaRPr lang="en-US" sz="800" b="0" dirty="0" smtClean="0">
              <a:solidFill>
                <a:prstClr val="black"/>
              </a:solidFill>
              <a:latin typeface="Arial" pitchFamily="34" charset="0"/>
            </a:endParaRPr>
          </a:p>
          <a:p>
            <a:pPr>
              <a:lnSpc>
                <a:spcPts val="1300"/>
              </a:lnSpc>
            </a:pPr>
            <a:endParaRPr lang="en-US" sz="800" dirty="0"/>
          </a:p>
        </p:txBody>
      </p:sp>
    </p:spTree>
    <p:extLst>
      <p:ext uri="{BB962C8B-B14F-4D97-AF65-F5344CB8AC3E}">
        <p14:creationId xmlns:p14="http://schemas.microsoft.com/office/powerpoint/2010/main" val="145347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Line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7808" y="2355011"/>
            <a:ext cx="8864267" cy="1502615"/>
          </a:xfrm>
        </p:spPr>
        <p:txBody>
          <a:bodyPr>
            <a:noAutofit/>
          </a:bodyPr>
          <a:lstStyle>
            <a:lvl1pPr>
              <a:defRPr sz="2500" b="1" cap="none" baseline="0">
                <a:solidFill>
                  <a:schemeClr val="bg1"/>
                </a:solidFill>
              </a:defRPr>
            </a:lvl1pPr>
          </a:lstStyle>
          <a:p>
            <a:r>
              <a:rPr lang="en-US" dirty="0" smtClean="0"/>
              <a:t>Title Goes Here</a:t>
            </a:r>
            <a:br>
              <a:rPr lang="en-US" dirty="0" smtClean="0"/>
            </a:br>
            <a:r>
              <a:rPr lang="en-US" dirty="0" smtClean="0"/>
              <a:t>(2-Line Version)</a:t>
            </a:r>
            <a:endParaRPr lang="en-US" dirty="0"/>
          </a:p>
        </p:txBody>
      </p:sp>
      <p:sp>
        <p:nvSpPr>
          <p:cNvPr id="4" name="Text Placeholder 2"/>
          <p:cNvSpPr>
            <a:spLocks noGrp="1"/>
          </p:cNvSpPr>
          <p:nvPr>
            <p:ph type="body" sz="quarter" idx="13" hasCustomPrompt="1"/>
          </p:nvPr>
        </p:nvSpPr>
        <p:spPr>
          <a:xfrm>
            <a:off x="103521" y="4010720"/>
            <a:ext cx="8855921" cy="524055"/>
          </a:xfrm>
        </p:spPr>
        <p:txBody>
          <a:bodyPr lIns="0" tIns="0" rIns="0" bIns="0" anchor="b" anchorCtr="0">
            <a:noAutofit/>
          </a:bodyPr>
          <a:lstStyle>
            <a:lvl1pPr marL="0" marR="0" indent="0" algn="r" defTabSz="914400" rtl="0" eaLnBrk="1" fontAlgn="auto" latinLnBrk="0" hangingPunct="1">
              <a:lnSpc>
                <a:spcPct val="100000"/>
              </a:lnSpc>
              <a:spcBef>
                <a:spcPct val="20000"/>
              </a:spcBef>
              <a:spcAft>
                <a:spcPts val="0"/>
              </a:spcAft>
              <a:buClr>
                <a:schemeClr val="bg1"/>
              </a:buClr>
              <a:buSzTx/>
              <a:buFontTx/>
              <a:buNone/>
              <a:tabLst/>
              <a:defRPr sz="2100" b="1" baseline="0">
                <a:solidFill>
                  <a:schemeClr val="tx1"/>
                </a:solidFill>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smtClean="0"/>
              <a:t>Subtitle/Client Name Goes Here</a:t>
            </a:r>
          </a:p>
        </p:txBody>
      </p:sp>
      <p:sp>
        <p:nvSpPr>
          <p:cNvPr id="13" name="TextBox 12"/>
          <p:cNvSpPr txBox="1"/>
          <p:nvPr userDrawn="1"/>
        </p:nvSpPr>
        <p:spPr>
          <a:xfrm>
            <a:off x="2564921" y="5282244"/>
            <a:ext cx="6934200" cy="1098762"/>
          </a:xfrm>
          <a:prstGeom prst="rect">
            <a:avLst/>
          </a:prstGeom>
          <a:noFill/>
        </p:spPr>
        <p:txBody>
          <a:bodyPr wrap="square" tIns="82296" numCol="4" rtlCol="0">
            <a:spAutoFit/>
          </a:bodyPr>
          <a:lstStyle/>
          <a:p>
            <a:pPr>
              <a:lnSpc>
                <a:spcPct val="150000"/>
              </a:lnSpc>
            </a:pPr>
            <a:r>
              <a:rPr lang="en-US" sz="700" dirty="0">
                <a:latin typeface="Arial" pitchFamily="34" charset="0"/>
                <a:cs typeface="Arial" pitchFamily="34" charset="0"/>
              </a:rPr>
              <a:t>Beijing</a:t>
            </a:r>
          </a:p>
          <a:p>
            <a:pPr>
              <a:lnSpc>
                <a:spcPct val="150000"/>
              </a:lnSpc>
            </a:pPr>
            <a:r>
              <a:rPr lang="en-US" sz="700" dirty="0">
                <a:latin typeface="Arial" pitchFamily="34" charset="0"/>
                <a:cs typeface="Arial" pitchFamily="34" charset="0"/>
              </a:rPr>
              <a:t>Boston</a:t>
            </a:r>
          </a:p>
          <a:p>
            <a:pPr>
              <a:lnSpc>
                <a:spcPct val="150000"/>
              </a:lnSpc>
            </a:pPr>
            <a:r>
              <a:rPr lang="en-US" sz="700" dirty="0">
                <a:latin typeface="Arial" pitchFamily="34" charset="0"/>
                <a:cs typeface="Arial" pitchFamily="34" charset="0"/>
              </a:rPr>
              <a:t>Brussels</a:t>
            </a:r>
          </a:p>
          <a:p>
            <a:pPr>
              <a:lnSpc>
                <a:spcPct val="150000"/>
              </a:lnSpc>
            </a:pPr>
            <a:r>
              <a:rPr lang="en-US" sz="700" dirty="0">
                <a:latin typeface="Arial" pitchFamily="34" charset="0"/>
                <a:cs typeface="Arial" pitchFamily="34" charset="0"/>
              </a:rPr>
              <a:t>Chicago</a:t>
            </a:r>
          </a:p>
          <a:p>
            <a:pPr>
              <a:lnSpc>
                <a:spcPct val="150000"/>
              </a:lnSpc>
            </a:pPr>
            <a:r>
              <a:rPr lang="en-US" sz="700" dirty="0">
                <a:latin typeface="Arial" pitchFamily="34" charset="0"/>
                <a:cs typeface="Arial" pitchFamily="34" charset="0"/>
              </a:rPr>
              <a:t>Frankfurt</a:t>
            </a:r>
          </a:p>
          <a:p>
            <a:pPr>
              <a:lnSpc>
                <a:spcPct val="150000"/>
              </a:lnSpc>
            </a:pPr>
            <a:r>
              <a:rPr lang="en-US" sz="700" dirty="0">
                <a:latin typeface="Arial" pitchFamily="34" charset="0"/>
                <a:cs typeface="Arial" pitchFamily="34" charset="0"/>
              </a:rPr>
              <a:t>Hong Kong</a:t>
            </a:r>
          </a:p>
          <a:p>
            <a:pPr>
              <a:lnSpc>
                <a:spcPct val="150000"/>
              </a:lnSpc>
            </a:pPr>
            <a:r>
              <a:rPr lang="en-US" sz="700" dirty="0">
                <a:latin typeface="Arial" pitchFamily="34" charset="0"/>
                <a:cs typeface="Arial" pitchFamily="34" charset="0"/>
              </a:rPr>
              <a:t>Houston</a:t>
            </a:r>
          </a:p>
          <a:p>
            <a:pPr>
              <a:lnSpc>
                <a:spcPct val="150000"/>
              </a:lnSpc>
            </a:pPr>
            <a:r>
              <a:rPr lang="en-US" sz="700" dirty="0">
                <a:latin typeface="Arial" pitchFamily="34" charset="0"/>
                <a:cs typeface="Arial" pitchFamily="34" charset="0"/>
              </a:rPr>
              <a:t>London</a:t>
            </a:r>
          </a:p>
          <a:p>
            <a:pPr>
              <a:lnSpc>
                <a:spcPct val="150000"/>
              </a:lnSpc>
            </a:pPr>
            <a:r>
              <a:rPr lang="en-US" sz="700" dirty="0">
                <a:latin typeface="Arial" pitchFamily="34" charset="0"/>
                <a:cs typeface="Arial" pitchFamily="34" charset="0"/>
              </a:rPr>
              <a:t>Los Angeles</a:t>
            </a:r>
          </a:p>
          <a:p>
            <a:pPr>
              <a:lnSpc>
                <a:spcPct val="150000"/>
              </a:lnSpc>
            </a:pPr>
            <a:r>
              <a:rPr lang="en-US" sz="700" dirty="0">
                <a:latin typeface="Arial" pitchFamily="34" charset="0"/>
                <a:cs typeface="Arial" pitchFamily="34" charset="0"/>
              </a:rPr>
              <a:t>Moscow</a:t>
            </a:r>
          </a:p>
          <a:p>
            <a:pPr>
              <a:lnSpc>
                <a:spcPct val="150000"/>
              </a:lnSpc>
            </a:pPr>
            <a:r>
              <a:rPr lang="en-US" sz="700" dirty="0">
                <a:latin typeface="Arial" pitchFamily="34" charset="0"/>
                <a:cs typeface="Arial" pitchFamily="34" charset="0"/>
              </a:rPr>
              <a:t>Munich</a:t>
            </a:r>
          </a:p>
          <a:p>
            <a:pPr>
              <a:lnSpc>
                <a:spcPct val="150000"/>
              </a:lnSpc>
            </a:pPr>
            <a:r>
              <a:rPr lang="en-US" sz="700" dirty="0">
                <a:latin typeface="Arial" pitchFamily="34" charset="0"/>
                <a:cs typeface="Arial" pitchFamily="34" charset="0"/>
              </a:rPr>
              <a:t>New York</a:t>
            </a:r>
          </a:p>
          <a:p>
            <a:pPr>
              <a:lnSpc>
                <a:spcPct val="150000"/>
              </a:lnSpc>
            </a:pPr>
            <a:r>
              <a:rPr lang="en-US" sz="700" dirty="0">
                <a:latin typeface="Arial" pitchFamily="34" charset="0"/>
                <a:cs typeface="Arial" pitchFamily="34" charset="0"/>
              </a:rPr>
              <a:t>Palo Alto</a:t>
            </a:r>
          </a:p>
          <a:p>
            <a:pPr>
              <a:lnSpc>
                <a:spcPct val="150000"/>
              </a:lnSpc>
            </a:pPr>
            <a:r>
              <a:rPr lang="en-US" sz="700" dirty="0">
                <a:latin typeface="Arial" pitchFamily="34" charset="0"/>
                <a:cs typeface="Arial" pitchFamily="34" charset="0"/>
              </a:rPr>
              <a:t>Paris</a:t>
            </a:r>
          </a:p>
          <a:p>
            <a:pPr>
              <a:lnSpc>
                <a:spcPct val="150000"/>
              </a:lnSpc>
            </a:pPr>
            <a:r>
              <a:rPr lang="en-US" sz="700" dirty="0">
                <a:latin typeface="Arial" pitchFamily="34" charset="0"/>
                <a:cs typeface="Arial" pitchFamily="34" charset="0"/>
              </a:rPr>
              <a:t>São Paulo</a:t>
            </a:r>
          </a:p>
          <a:p>
            <a:pPr>
              <a:lnSpc>
                <a:spcPct val="150000"/>
              </a:lnSpc>
            </a:pPr>
            <a:r>
              <a:rPr lang="en-US" sz="700" dirty="0">
                <a:latin typeface="Arial" pitchFamily="34" charset="0"/>
                <a:cs typeface="Arial" pitchFamily="34" charset="0"/>
              </a:rPr>
              <a:t>Shanghai</a:t>
            </a:r>
          </a:p>
          <a:p>
            <a:pPr>
              <a:lnSpc>
                <a:spcPct val="150000"/>
              </a:lnSpc>
            </a:pPr>
            <a:r>
              <a:rPr lang="en-US" sz="700" dirty="0">
                <a:latin typeface="Arial" pitchFamily="34" charset="0"/>
                <a:cs typeface="Arial" pitchFamily="34" charset="0"/>
              </a:rPr>
              <a:t>Singapore</a:t>
            </a:r>
          </a:p>
          <a:p>
            <a:pPr>
              <a:lnSpc>
                <a:spcPct val="150000"/>
              </a:lnSpc>
            </a:pPr>
            <a:r>
              <a:rPr lang="en-US" sz="700" dirty="0">
                <a:latin typeface="Arial" pitchFamily="34" charset="0"/>
                <a:cs typeface="Arial" pitchFamily="34" charset="0"/>
              </a:rPr>
              <a:t>Sydney</a:t>
            </a:r>
          </a:p>
          <a:p>
            <a:pPr>
              <a:lnSpc>
                <a:spcPct val="150000"/>
              </a:lnSpc>
            </a:pPr>
            <a:r>
              <a:rPr lang="en-US" sz="700" dirty="0">
                <a:latin typeface="Arial" pitchFamily="34" charset="0"/>
                <a:cs typeface="Arial" pitchFamily="34" charset="0"/>
              </a:rPr>
              <a:t>Tokyo</a:t>
            </a:r>
          </a:p>
          <a:p>
            <a:pPr>
              <a:lnSpc>
                <a:spcPct val="150000"/>
              </a:lnSpc>
            </a:pPr>
            <a:r>
              <a:rPr lang="en-US" sz="700" dirty="0" smtClean="0">
                <a:latin typeface="Arial" pitchFamily="34" charset="0"/>
                <a:cs typeface="Arial" pitchFamily="34" charset="0"/>
              </a:rPr>
              <a:t>Toronto</a:t>
            </a:r>
          </a:p>
          <a:p>
            <a:pPr>
              <a:lnSpc>
                <a:spcPct val="150000"/>
              </a:lnSpc>
            </a:pPr>
            <a:r>
              <a:rPr lang="en-US" sz="700" dirty="0" smtClean="0">
                <a:latin typeface="Arial" pitchFamily="34" charset="0"/>
                <a:cs typeface="Arial" pitchFamily="34" charset="0"/>
              </a:rPr>
              <a:t>Washington</a:t>
            </a:r>
            <a:r>
              <a:rPr lang="en-US" sz="700" dirty="0">
                <a:latin typeface="Arial" pitchFamily="34" charset="0"/>
                <a:cs typeface="Arial" pitchFamily="34" charset="0"/>
              </a:rPr>
              <a:t>, D.C. </a:t>
            </a:r>
          </a:p>
          <a:p>
            <a:pPr>
              <a:lnSpc>
                <a:spcPct val="150000"/>
              </a:lnSpc>
            </a:pPr>
            <a:r>
              <a:rPr lang="en-US" sz="700" dirty="0" smtClean="0">
                <a:latin typeface="Arial" pitchFamily="34" charset="0"/>
                <a:cs typeface="Arial" pitchFamily="34" charset="0"/>
              </a:rPr>
              <a:t>Wilmington</a:t>
            </a:r>
            <a:endParaRPr lang="en-US" sz="700" dirty="0">
              <a:latin typeface="Arial" pitchFamily="34" charset="0"/>
              <a:cs typeface="Arial" pitchFamily="34" charset="0"/>
            </a:endParaRPr>
          </a:p>
        </p:txBody>
      </p:sp>
      <p:sp>
        <p:nvSpPr>
          <p:cNvPr id="14" name="Date Placeholder 3"/>
          <p:cNvSpPr>
            <a:spLocks noGrp="1"/>
          </p:cNvSpPr>
          <p:nvPr>
            <p:ph type="dt" sz="half" idx="2"/>
          </p:nvPr>
        </p:nvSpPr>
        <p:spPr>
          <a:xfrm>
            <a:off x="462145" y="4947777"/>
            <a:ext cx="1797975" cy="167687"/>
          </a:xfrm>
          <a:prstGeom prst="rect">
            <a:avLst/>
          </a:prstGeom>
        </p:spPr>
        <p:txBody>
          <a:bodyPr vert="horz" lIns="0" tIns="0" rIns="0" bIns="0" rtlCol="0" anchor="t" anchorCtr="0"/>
          <a:lstStyle>
            <a:lvl1pPr algn="l">
              <a:defRPr sz="1000">
                <a:solidFill>
                  <a:schemeClr val="tx1"/>
                </a:solidFill>
              </a:defRPr>
            </a:lvl1pPr>
          </a:lstStyle>
          <a:p>
            <a:fld id="{600AA2D6-D01A-4015-B571-9D4570FA2CB9}" type="datetime1">
              <a:rPr lang="en-US" smtClean="0"/>
              <a:pPr/>
              <a:t>1/22/2015</a:t>
            </a:fld>
            <a:endParaRPr lang="en-US" dirty="0"/>
          </a:p>
        </p:txBody>
      </p:sp>
      <p:sp>
        <p:nvSpPr>
          <p:cNvPr id="15" name="Text Placeholder 2"/>
          <p:cNvSpPr>
            <a:spLocks noGrp="1"/>
          </p:cNvSpPr>
          <p:nvPr>
            <p:ph type="body" sz="quarter" idx="10" hasCustomPrompt="1"/>
          </p:nvPr>
        </p:nvSpPr>
        <p:spPr>
          <a:xfrm>
            <a:off x="457678" y="5179047"/>
            <a:ext cx="1767937" cy="160703"/>
          </a:xfrm>
        </p:spPr>
        <p:txBody>
          <a:bodyPr lIns="0" tIns="0" rIns="0" bIns="0">
            <a:noAutofit/>
          </a:bodyPr>
          <a:lstStyle>
            <a:lvl1pPr algn="l">
              <a:defRPr sz="800" b="0" baseline="0"/>
            </a:lvl1pPr>
          </a:lstStyle>
          <a:p>
            <a:pPr lvl="0"/>
            <a:r>
              <a:rPr lang="en-US" dirty="0" smtClean="0"/>
              <a:t>Presented by</a:t>
            </a:r>
            <a:endParaRPr lang="en-US" dirty="0"/>
          </a:p>
        </p:txBody>
      </p:sp>
      <p:sp>
        <p:nvSpPr>
          <p:cNvPr id="16" name="Text Placeholder 2"/>
          <p:cNvSpPr>
            <a:spLocks noGrp="1"/>
          </p:cNvSpPr>
          <p:nvPr>
            <p:ph type="body" sz="quarter" idx="11" hasCustomPrompt="1"/>
          </p:nvPr>
        </p:nvSpPr>
        <p:spPr>
          <a:xfrm>
            <a:off x="463428" y="5340075"/>
            <a:ext cx="1779440" cy="758800"/>
          </a:xfrm>
        </p:spPr>
        <p:txBody>
          <a:bodyPr lIns="0" tIns="0" rIns="0" bIns="0">
            <a:noAutofit/>
          </a:bodyPr>
          <a:lstStyle>
            <a:lvl1pPr algn="l">
              <a:spcBef>
                <a:spcPts val="0"/>
              </a:spcBef>
              <a:defRPr sz="1000" b="1" baseline="0"/>
            </a:lvl1pPr>
          </a:lstStyle>
          <a:p>
            <a:pPr lvl="0"/>
            <a:r>
              <a:rPr lang="en-US" dirty="0" smtClean="0"/>
              <a:t>Names</a:t>
            </a:r>
            <a:endParaRPr lang="en-US" dirty="0"/>
          </a:p>
        </p:txBody>
      </p:sp>
    </p:spTree>
    <p:extLst>
      <p:ext uri="{BB962C8B-B14F-4D97-AF65-F5344CB8AC3E}">
        <p14:creationId xmlns:p14="http://schemas.microsoft.com/office/powerpoint/2010/main" val="864272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nguage Capabilities">
    <p:spTree>
      <p:nvGrpSpPr>
        <p:cNvPr id="1" name=""/>
        <p:cNvGrpSpPr/>
        <p:nvPr/>
      </p:nvGrpSpPr>
      <p:grpSpPr>
        <a:xfrm>
          <a:off x="0" y="0"/>
          <a:ext cx="0" cy="0"/>
          <a:chOff x="0" y="0"/>
          <a:chExt cx="0" cy="0"/>
        </a:xfrm>
      </p:grpSpPr>
      <p:sp>
        <p:nvSpPr>
          <p:cNvPr id="7" name="TextBox 6"/>
          <p:cNvSpPr txBox="1"/>
          <p:nvPr userDrawn="1"/>
        </p:nvSpPr>
        <p:spPr>
          <a:xfrm>
            <a:off x="118264" y="85725"/>
            <a:ext cx="7716504" cy="415498"/>
          </a:xfrm>
          <a:prstGeom prst="rect">
            <a:avLst/>
          </a:prstGeom>
          <a:noFill/>
        </p:spPr>
        <p:txBody>
          <a:bodyPr wrap="square" rtlCol="0">
            <a:spAutoFit/>
          </a:bodyPr>
          <a:lstStyle/>
          <a:p>
            <a:r>
              <a:rPr kumimoji="0" lang="en-US" sz="2100" b="1" i="0" u="none" strike="noStrike" kern="1200" cap="none" spc="0" normalizeH="0" baseline="0" noProof="0" dirty="0" smtClean="0">
                <a:ln>
                  <a:noFill/>
                </a:ln>
                <a:solidFill>
                  <a:srgbClr val="98ADB2"/>
                </a:solidFill>
                <a:effectLst/>
                <a:uLnTx/>
                <a:uFillTx/>
                <a:latin typeface="+mn-lt"/>
                <a:ea typeface="+mn-ea"/>
                <a:cs typeface="+mn-cs"/>
              </a:rPr>
              <a:t>LANGUAGE </a:t>
            </a:r>
            <a:r>
              <a:rPr kumimoji="0" lang="en-US" sz="21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CAPABILITIES</a:t>
            </a:r>
            <a:endParaRPr lang="en-US" sz="2400" dirty="0"/>
          </a:p>
        </p:txBody>
      </p:sp>
      <p:cxnSp>
        <p:nvCxnSpPr>
          <p:cNvPr id="9" name="Straight Connector 8"/>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130" y="1260151"/>
            <a:ext cx="6858000" cy="4486276"/>
          </a:xfrm>
          <a:prstGeom prst="rect">
            <a:avLst/>
          </a:prstGeom>
        </p:spPr>
      </p:pic>
    </p:spTree>
    <p:extLst>
      <p:ext uri="{BB962C8B-B14F-4D97-AF65-F5344CB8AC3E}">
        <p14:creationId xmlns:p14="http://schemas.microsoft.com/office/powerpoint/2010/main" val="8957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adden Euro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EUROPE</a:t>
            </a:r>
            <a:endParaRPr lang="en-US" dirty="0"/>
          </a:p>
        </p:txBody>
      </p:sp>
      <p:cxnSp>
        <p:nvCxnSpPr>
          <p:cNvPr id="7" name="Straight Connector 6"/>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62507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189449" y="836038"/>
            <a:ext cx="5952559" cy="5540950"/>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0788" y="788085"/>
            <a:ext cx="2541390" cy="2813682"/>
          </a:xfrm>
          <a:prstGeom prst="rect">
            <a:avLst/>
          </a:prstGeom>
        </p:spPr>
      </p:pic>
    </p:spTree>
    <p:extLst>
      <p:ext uri="{BB962C8B-B14F-4D97-AF65-F5344CB8AC3E}">
        <p14:creationId xmlns:p14="http://schemas.microsoft.com/office/powerpoint/2010/main" val="159221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adden The America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THE AMERICAS</a:t>
            </a:r>
            <a:endParaRPr lang="en-US" dirty="0"/>
          </a:p>
        </p:txBody>
      </p:sp>
      <p:cxnSp>
        <p:nvCxnSpPr>
          <p:cNvPr id="7" name="Straight Connector 6"/>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62507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0" hasCustomPrompt="1"/>
          </p:nvPr>
        </p:nvSpPr>
        <p:spPr>
          <a:xfrm>
            <a:off x="189449" y="836038"/>
            <a:ext cx="5952559" cy="5540950"/>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322"/>
          <a:stretch/>
        </p:blipFill>
        <p:spPr>
          <a:xfrm>
            <a:off x="6383324" y="762918"/>
            <a:ext cx="2685175" cy="3585816"/>
          </a:xfrm>
          <a:prstGeom prst="rect">
            <a:avLst/>
          </a:prstGeom>
        </p:spPr>
      </p:pic>
    </p:spTree>
    <p:extLst>
      <p:ext uri="{BB962C8B-B14F-4D97-AF65-F5344CB8AC3E}">
        <p14:creationId xmlns:p14="http://schemas.microsoft.com/office/powerpoint/2010/main" val="68473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adden Asia Pacif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ASIA PACIFIC</a:t>
            </a:r>
            <a:endParaRPr lang="en-US" dirty="0"/>
          </a:p>
        </p:txBody>
      </p:sp>
      <p:cxnSp>
        <p:nvCxnSpPr>
          <p:cNvPr id="8" name="Straight Connector 7"/>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2507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6803" y="714377"/>
            <a:ext cx="2705602" cy="3200400"/>
          </a:xfrm>
          <a:prstGeom prst="rect">
            <a:avLst/>
          </a:prstGeom>
        </p:spPr>
      </p:pic>
      <p:sp>
        <p:nvSpPr>
          <p:cNvPr id="10" name="Text Placeholder 3"/>
          <p:cNvSpPr>
            <a:spLocks noGrp="1"/>
          </p:cNvSpPr>
          <p:nvPr>
            <p:ph type="body" sz="quarter" idx="10" hasCustomPrompt="1"/>
          </p:nvPr>
        </p:nvSpPr>
        <p:spPr>
          <a:xfrm>
            <a:off x="189449" y="836038"/>
            <a:ext cx="5952559" cy="5540950"/>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125210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kadden 3 maps (Box)">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23" y="907181"/>
            <a:ext cx="8534400" cy="2793594"/>
          </a:xfrm>
          <a:prstGeom prst="rect">
            <a:avLst/>
          </a:prstGeom>
        </p:spPr>
      </p:pic>
      <p:sp>
        <p:nvSpPr>
          <p:cNvPr id="2"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ARPS, SLATE, MEAGHER &amp; FLOM LLP</a:t>
            </a:r>
            <a:endParaRPr lang="en-US" dirty="0"/>
          </a:p>
        </p:txBody>
      </p:sp>
      <p:sp>
        <p:nvSpPr>
          <p:cNvPr id="8" name="TextBox 7"/>
          <p:cNvSpPr txBox="1"/>
          <p:nvPr userDrawn="1"/>
        </p:nvSpPr>
        <p:spPr>
          <a:xfrm>
            <a:off x="6141265" y="4504853"/>
            <a:ext cx="2895600" cy="1695336"/>
          </a:xfrm>
          <a:prstGeom prst="rect">
            <a:avLst/>
          </a:prstGeom>
          <a:noFill/>
        </p:spPr>
        <p:txBody>
          <a:bodyPr wrap="square" rtlCol="0">
            <a:spAutoFit/>
          </a:bodyPr>
          <a:lstStyle/>
          <a:p>
            <a:pPr>
              <a:lnSpc>
                <a:spcPts val="2500"/>
              </a:lnSpc>
              <a:spcAft>
                <a:spcPts val="600"/>
              </a:spcAft>
              <a:buClr>
                <a:srgbClr val="FE000C"/>
              </a:buClr>
            </a:pPr>
            <a:r>
              <a:rPr lang="en-US" sz="1700" dirty="0">
                <a:latin typeface="Arial" pitchFamily="34" charset="0"/>
                <a:cs typeface="Arial" pitchFamily="34" charset="0"/>
              </a:rPr>
              <a:t>More than </a:t>
            </a:r>
            <a:r>
              <a:rPr lang="en-US" sz="6000" b="1" baseline="-8000" dirty="0">
                <a:solidFill>
                  <a:srgbClr val="FF0000"/>
                </a:solidFill>
                <a:latin typeface="Arial" pitchFamily="34" charset="0"/>
                <a:cs typeface="Arial" pitchFamily="34" charset="0"/>
              </a:rPr>
              <a:t>40</a:t>
            </a:r>
            <a:r>
              <a:rPr lang="en-US" dirty="0">
                <a:latin typeface="Arial" pitchFamily="34" charset="0"/>
                <a:cs typeface="Arial" pitchFamily="34" charset="0"/>
              </a:rPr>
              <a:t> </a:t>
            </a:r>
            <a:r>
              <a:rPr lang="en-US" sz="1700" dirty="0">
                <a:latin typeface="Arial" pitchFamily="34" charset="0"/>
                <a:cs typeface="Arial" pitchFamily="34" charset="0"/>
              </a:rPr>
              <a:t>practices internationally, advising clients on transactions, litigation/controversy and regulatory issues.</a:t>
            </a:r>
          </a:p>
        </p:txBody>
      </p:sp>
      <p:sp>
        <p:nvSpPr>
          <p:cNvPr id="9" name="TextBox 8"/>
          <p:cNvSpPr txBox="1"/>
          <p:nvPr userDrawn="1"/>
        </p:nvSpPr>
        <p:spPr>
          <a:xfrm>
            <a:off x="351816" y="4409872"/>
            <a:ext cx="5410200" cy="1887696"/>
          </a:xfrm>
          <a:prstGeom prst="rect">
            <a:avLst/>
          </a:prstGeom>
          <a:noFill/>
        </p:spPr>
        <p:txBody>
          <a:bodyPr wrap="square" rtlCol="0">
            <a:spAutoFit/>
          </a:bodyPr>
          <a:lstStyle/>
          <a:p>
            <a:pPr>
              <a:lnSpc>
                <a:spcPts val="3500"/>
              </a:lnSpc>
            </a:pPr>
            <a:r>
              <a:rPr lang="en-US" dirty="0">
                <a:latin typeface="Arial" pitchFamily="34" charset="0"/>
                <a:cs typeface="Arial" pitchFamily="34" charset="0"/>
              </a:rPr>
              <a:t>A global firm of approximately </a:t>
            </a:r>
            <a:r>
              <a:rPr lang="en-US" sz="6000" b="1" baseline="-8000" dirty="0">
                <a:solidFill>
                  <a:srgbClr val="FF0000"/>
                </a:solidFill>
                <a:latin typeface="Arial" pitchFamily="34" charset="0"/>
                <a:cs typeface="Arial" pitchFamily="34" charset="0"/>
              </a:rPr>
              <a:t>1,800</a:t>
            </a:r>
            <a:r>
              <a:rPr lang="en-US" sz="2000" dirty="0">
                <a:latin typeface="Arial" pitchFamily="34" charset="0"/>
                <a:cs typeface="Arial" pitchFamily="34" charset="0"/>
              </a:rPr>
              <a:t> </a:t>
            </a:r>
            <a:r>
              <a:rPr lang="en-US" dirty="0">
                <a:latin typeface="Arial" pitchFamily="34" charset="0"/>
                <a:cs typeface="Arial" pitchFamily="34" charset="0"/>
              </a:rPr>
              <a:t>lawyers in </a:t>
            </a:r>
            <a:r>
              <a:rPr lang="en-US" sz="6000" b="1" baseline="-8000" dirty="0" smtClean="0">
                <a:solidFill>
                  <a:srgbClr val="FF0000"/>
                </a:solidFill>
                <a:latin typeface="Arial" pitchFamily="34" charset="0"/>
                <a:cs typeface="Arial" pitchFamily="34" charset="0"/>
              </a:rPr>
              <a:t>22</a:t>
            </a:r>
            <a:r>
              <a:rPr lang="en-US" dirty="0" smtClean="0">
                <a:latin typeface="Arial" pitchFamily="34" charset="0"/>
                <a:cs typeface="Arial" pitchFamily="34" charset="0"/>
              </a:rPr>
              <a:t> </a:t>
            </a:r>
            <a:r>
              <a:rPr lang="en-US" dirty="0">
                <a:latin typeface="Arial" pitchFamily="34" charset="0"/>
                <a:cs typeface="Arial" pitchFamily="34" charset="0"/>
              </a:rPr>
              <a:t>offices on </a:t>
            </a:r>
            <a:r>
              <a:rPr lang="en-US" sz="5000" b="1" baseline="-8000" dirty="0">
                <a:solidFill>
                  <a:srgbClr val="FF0000"/>
                </a:solidFill>
                <a:latin typeface="Arial" pitchFamily="34" charset="0"/>
                <a:cs typeface="Arial" pitchFamily="34" charset="0"/>
              </a:rPr>
              <a:t>five</a:t>
            </a:r>
            <a:r>
              <a:rPr lang="en-US" dirty="0">
                <a:latin typeface="Arial" pitchFamily="34" charset="0"/>
                <a:cs typeface="Arial" pitchFamily="34" charset="0"/>
              </a:rPr>
              <a:t> continents, serving clients in every major financial center through a one-firm, team approach.</a:t>
            </a:r>
            <a:endParaRPr lang="en-US" dirty="0"/>
          </a:p>
        </p:txBody>
      </p:sp>
      <p:cxnSp>
        <p:nvCxnSpPr>
          <p:cNvPr id="32" name="Straight Connector 31"/>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204788" y="41433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429450" y="3660690"/>
            <a:ext cx="8284020" cy="293567"/>
            <a:chOff x="429450" y="3610356"/>
            <a:chExt cx="8284020" cy="293567"/>
          </a:xfrm>
        </p:grpSpPr>
        <p:sp>
          <p:nvSpPr>
            <p:cNvPr id="13" name="TextBox 12"/>
            <p:cNvSpPr txBox="1"/>
            <p:nvPr/>
          </p:nvSpPr>
          <p:spPr>
            <a:xfrm>
              <a:off x="429450" y="3619230"/>
              <a:ext cx="2467584" cy="284693"/>
            </a:xfrm>
            <a:prstGeom prst="rect">
              <a:avLst/>
            </a:prstGeom>
            <a:noFill/>
          </p:spPr>
          <p:txBody>
            <a:bodyPr wrap="square" rtlCol="0">
              <a:spAutoFit/>
            </a:bodyPr>
            <a:lstStyle/>
            <a:p>
              <a:pPr algn="ctr">
                <a:lnSpc>
                  <a:spcPts val="1500"/>
                </a:lnSpc>
                <a:spcAft>
                  <a:spcPts val="600"/>
                </a:spcAft>
                <a:buClr>
                  <a:srgbClr val="FE000C"/>
                </a:buClr>
              </a:pPr>
              <a:r>
                <a:rPr lang="en-US" sz="1600" b="1" dirty="0" smtClean="0">
                  <a:solidFill>
                    <a:srgbClr val="98ADB2"/>
                  </a:solidFill>
                  <a:latin typeface="Arial" pitchFamily="34" charset="0"/>
                  <a:cs typeface="Arial" pitchFamily="34" charset="0"/>
                </a:rPr>
                <a:t>The Americas</a:t>
              </a:r>
              <a:endParaRPr lang="en-US" sz="1600" b="1" dirty="0">
                <a:solidFill>
                  <a:srgbClr val="98ADB2"/>
                </a:solidFill>
                <a:latin typeface="Arial" pitchFamily="34" charset="0"/>
                <a:cs typeface="Arial" pitchFamily="34" charset="0"/>
              </a:endParaRPr>
            </a:p>
          </p:txBody>
        </p:sp>
        <p:sp>
          <p:nvSpPr>
            <p:cNvPr id="19" name="TextBox 18"/>
            <p:cNvSpPr txBox="1"/>
            <p:nvPr/>
          </p:nvSpPr>
          <p:spPr>
            <a:xfrm>
              <a:off x="3328842" y="3610356"/>
              <a:ext cx="2467584" cy="284693"/>
            </a:xfrm>
            <a:prstGeom prst="rect">
              <a:avLst/>
            </a:prstGeom>
            <a:noFill/>
          </p:spPr>
          <p:txBody>
            <a:bodyPr wrap="square" rtlCol="0">
              <a:spAutoFit/>
            </a:bodyPr>
            <a:lstStyle/>
            <a:p>
              <a:pPr algn="ctr">
                <a:lnSpc>
                  <a:spcPts val="1500"/>
                </a:lnSpc>
                <a:spcAft>
                  <a:spcPts val="600"/>
                </a:spcAft>
                <a:buClr>
                  <a:srgbClr val="FE000C"/>
                </a:buClr>
              </a:pPr>
              <a:r>
                <a:rPr lang="en-US" sz="1600" b="1" dirty="0" smtClean="0">
                  <a:solidFill>
                    <a:srgbClr val="98ADB2"/>
                  </a:solidFill>
                  <a:latin typeface="Arial" pitchFamily="34" charset="0"/>
                  <a:cs typeface="Arial" pitchFamily="34" charset="0"/>
                </a:rPr>
                <a:t>Europe</a:t>
              </a:r>
              <a:endParaRPr lang="en-US" sz="1600" b="1" dirty="0">
                <a:solidFill>
                  <a:srgbClr val="98ADB2"/>
                </a:solidFill>
                <a:latin typeface="Arial" pitchFamily="34" charset="0"/>
                <a:cs typeface="Arial" pitchFamily="34" charset="0"/>
              </a:endParaRPr>
            </a:p>
          </p:txBody>
        </p:sp>
        <p:sp>
          <p:nvSpPr>
            <p:cNvPr id="20" name="TextBox 19"/>
            <p:cNvSpPr txBox="1"/>
            <p:nvPr/>
          </p:nvSpPr>
          <p:spPr>
            <a:xfrm>
              <a:off x="6245886" y="3619230"/>
              <a:ext cx="2467584" cy="284693"/>
            </a:xfrm>
            <a:prstGeom prst="rect">
              <a:avLst/>
            </a:prstGeom>
            <a:noFill/>
          </p:spPr>
          <p:txBody>
            <a:bodyPr wrap="square" rtlCol="0">
              <a:spAutoFit/>
            </a:bodyPr>
            <a:lstStyle/>
            <a:p>
              <a:pPr algn="ctr">
                <a:lnSpc>
                  <a:spcPts val="1500"/>
                </a:lnSpc>
                <a:spcAft>
                  <a:spcPts val="600"/>
                </a:spcAft>
                <a:buClr>
                  <a:srgbClr val="FE000C"/>
                </a:buClr>
              </a:pPr>
              <a:r>
                <a:rPr lang="en-US" sz="1600" b="1" dirty="0" smtClean="0">
                  <a:solidFill>
                    <a:srgbClr val="98ADB2"/>
                  </a:solidFill>
                  <a:latin typeface="Arial" pitchFamily="34" charset="0"/>
                  <a:cs typeface="Arial" pitchFamily="34" charset="0"/>
                </a:rPr>
                <a:t>Asia Pacific</a:t>
              </a:r>
              <a:endParaRPr lang="en-US" sz="1600" b="1" dirty="0">
                <a:solidFill>
                  <a:srgbClr val="98ADB2"/>
                </a:solidFill>
                <a:latin typeface="Arial" pitchFamily="34" charset="0"/>
                <a:cs typeface="Arial" pitchFamily="34" charset="0"/>
              </a:endParaRPr>
            </a:p>
          </p:txBody>
        </p:sp>
      </p:grpSp>
    </p:spTree>
    <p:extLst>
      <p:ext uri="{BB962C8B-B14F-4D97-AF65-F5344CB8AC3E}">
        <p14:creationId xmlns:p14="http://schemas.microsoft.com/office/powerpoint/2010/main" val="236663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kadden 3 map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ARPS, SLATE, MEAGHER &amp; FLOM LLP</a:t>
            </a:r>
            <a:endParaRPr lang="en-US" dirty="0"/>
          </a:p>
        </p:txBody>
      </p:sp>
      <p:sp>
        <p:nvSpPr>
          <p:cNvPr id="17" name="TextBox 16"/>
          <p:cNvSpPr txBox="1"/>
          <p:nvPr userDrawn="1"/>
        </p:nvSpPr>
        <p:spPr>
          <a:xfrm>
            <a:off x="6141265" y="4504853"/>
            <a:ext cx="2895600" cy="1695336"/>
          </a:xfrm>
          <a:prstGeom prst="rect">
            <a:avLst/>
          </a:prstGeom>
          <a:noFill/>
        </p:spPr>
        <p:txBody>
          <a:bodyPr wrap="square" rtlCol="0">
            <a:spAutoFit/>
          </a:bodyPr>
          <a:lstStyle/>
          <a:p>
            <a:pPr>
              <a:lnSpc>
                <a:spcPts val="2500"/>
              </a:lnSpc>
              <a:spcAft>
                <a:spcPts val="600"/>
              </a:spcAft>
              <a:buClr>
                <a:srgbClr val="FE000C"/>
              </a:buClr>
            </a:pPr>
            <a:r>
              <a:rPr lang="en-US" sz="1700" dirty="0">
                <a:latin typeface="Arial" pitchFamily="34" charset="0"/>
                <a:cs typeface="Arial" pitchFamily="34" charset="0"/>
              </a:rPr>
              <a:t>More than </a:t>
            </a:r>
            <a:r>
              <a:rPr lang="en-US" sz="6000" b="1" baseline="-8000" dirty="0">
                <a:solidFill>
                  <a:srgbClr val="FF0000"/>
                </a:solidFill>
                <a:latin typeface="Arial" pitchFamily="34" charset="0"/>
                <a:cs typeface="Arial" pitchFamily="34" charset="0"/>
              </a:rPr>
              <a:t>40</a:t>
            </a:r>
            <a:r>
              <a:rPr lang="en-US" dirty="0">
                <a:latin typeface="Arial" pitchFamily="34" charset="0"/>
                <a:cs typeface="Arial" pitchFamily="34" charset="0"/>
              </a:rPr>
              <a:t> </a:t>
            </a:r>
            <a:r>
              <a:rPr lang="en-US" sz="1700" dirty="0">
                <a:latin typeface="Arial" pitchFamily="34" charset="0"/>
                <a:cs typeface="Arial" pitchFamily="34" charset="0"/>
              </a:rPr>
              <a:t>practices internationally, advising clients on transactions, litigation/controversy and regulatory issues.</a:t>
            </a:r>
          </a:p>
        </p:txBody>
      </p:sp>
      <p:sp>
        <p:nvSpPr>
          <p:cNvPr id="18" name="TextBox 17"/>
          <p:cNvSpPr txBox="1"/>
          <p:nvPr userDrawn="1"/>
        </p:nvSpPr>
        <p:spPr>
          <a:xfrm>
            <a:off x="351816" y="4409872"/>
            <a:ext cx="5410200" cy="1887696"/>
          </a:xfrm>
          <a:prstGeom prst="rect">
            <a:avLst/>
          </a:prstGeom>
          <a:noFill/>
        </p:spPr>
        <p:txBody>
          <a:bodyPr wrap="square" rtlCol="0">
            <a:spAutoFit/>
          </a:bodyPr>
          <a:lstStyle/>
          <a:p>
            <a:pPr>
              <a:lnSpc>
                <a:spcPts val="3500"/>
              </a:lnSpc>
            </a:pPr>
            <a:r>
              <a:rPr lang="en-US" dirty="0">
                <a:latin typeface="Arial" pitchFamily="34" charset="0"/>
                <a:cs typeface="Arial" pitchFamily="34" charset="0"/>
              </a:rPr>
              <a:t>A global firm of approximately </a:t>
            </a:r>
            <a:r>
              <a:rPr lang="en-US" sz="6000" b="1" baseline="-8000" dirty="0">
                <a:solidFill>
                  <a:srgbClr val="FF0000"/>
                </a:solidFill>
                <a:latin typeface="Arial" pitchFamily="34" charset="0"/>
                <a:cs typeface="Arial" pitchFamily="34" charset="0"/>
              </a:rPr>
              <a:t>1,800</a:t>
            </a:r>
            <a:r>
              <a:rPr lang="en-US" sz="2000" dirty="0">
                <a:latin typeface="Arial" pitchFamily="34" charset="0"/>
                <a:cs typeface="Arial" pitchFamily="34" charset="0"/>
              </a:rPr>
              <a:t> </a:t>
            </a:r>
            <a:r>
              <a:rPr lang="en-US" dirty="0">
                <a:latin typeface="Arial" pitchFamily="34" charset="0"/>
                <a:cs typeface="Arial" pitchFamily="34" charset="0"/>
              </a:rPr>
              <a:t>lawyers in </a:t>
            </a:r>
            <a:r>
              <a:rPr lang="en-US" sz="6000" b="1" baseline="-8000" dirty="0" smtClean="0">
                <a:solidFill>
                  <a:srgbClr val="FF0000"/>
                </a:solidFill>
                <a:latin typeface="Arial" pitchFamily="34" charset="0"/>
                <a:cs typeface="Arial" pitchFamily="34" charset="0"/>
              </a:rPr>
              <a:t>22</a:t>
            </a:r>
            <a:r>
              <a:rPr lang="en-US" dirty="0" smtClean="0">
                <a:latin typeface="Arial" pitchFamily="34" charset="0"/>
                <a:cs typeface="Arial" pitchFamily="34" charset="0"/>
              </a:rPr>
              <a:t> </a:t>
            </a:r>
            <a:r>
              <a:rPr lang="en-US" dirty="0">
                <a:latin typeface="Arial" pitchFamily="34" charset="0"/>
                <a:cs typeface="Arial" pitchFamily="34" charset="0"/>
              </a:rPr>
              <a:t>offices on </a:t>
            </a:r>
            <a:r>
              <a:rPr lang="en-US" sz="5000" b="1" baseline="-8000" dirty="0">
                <a:solidFill>
                  <a:srgbClr val="FF0000"/>
                </a:solidFill>
                <a:latin typeface="Arial" pitchFamily="34" charset="0"/>
                <a:cs typeface="Arial" pitchFamily="34" charset="0"/>
              </a:rPr>
              <a:t>five</a:t>
            </a:r>
            <a:r>
              <a:rPr lang="en-US" dirty="0">
                <a:latin typeface="Arial" pitchFamily="34" charset="0"/>
                <a:cs typeface="Arial" pitchFamily="34" charset="0"/>
              </a:rPr>
              <a:t> continents, serving clients in every major financial center through a one-firm, team approach.</a:t>
            </a:r>
            <a:endParaRPr lang="en-US" dirty="0"/>
          </a:p>
        </p:txBody>
      </p:sp>
      <p:cxnSp>
        <p:nvCxnSpPr>
          <p:cNvPr id="26" name="Straight Connector 25"/>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04788" y="42195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266" y="821641"/>
            <a:ext cx="8521934" cy="3146560"/>
          </a:xfrm>
          <a:prstGeom prst="rect">
            <a:avLst/>
          </a:prstGeom>
        </p:spPr>
      </p:pic>
    </p:spTree>
    <p:extLst>
      <p:ext uri="{BB962C8B-B14F-4D97-AF65-F5344CB8AC3E}">
        <p14:creationId xmlns:p14="http://schemas.microsoft.com/office/powerpoint/2010/main" val="338336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kadden Awards">
    <p:spTree>
      <p:nvGrpSpPr>
        <p:cNvPr id="1" name=""/>
        <p:cNvGrpSpPr/>
        <p:nvPr/>
      </p:nvGrpSpPr>
      <p:grpSpPr>
        <a:xfrm>
          <a:off x="0" y="0"/>
          <a:ext cx="0" cy="0"/>
          <a:chOff x="0" y="0"/>
          <a:chExt cx="0" cy="0"/>
        </a:xfrm>
      </p:grpSpPr>
      <p:grpSp>
        <p:nvGrpSpPr>
          <p:cNvPr id="4" name="Group 3"/>
          <p:cNvGrpSpPr/>
          <p:nvPr userDrawn="1"/>
        </p:nvGrpSpPr>
        <p:grpSpPr>
          <a:xfrm>
            <a:off x="466725" y="828675"/>
            <a:ext cx="8234363" cy="5514975"/>
            <a:chOff x="466725" y="828675"/>
            <a:chExt cx="8234363" cy="5514975"/>
          </a:xfrm>
        </p:grpSpPr>
        <p:sp>
          <p:nvSpPr>
            <p:cNvPr id="3" name="Rectangle 2"/>
            <p:cNvSpPr/>
            <p:nvPr userDrawn="1"/>
          </p:nvSpPr>
          <p:spPr>
            <a:xfrm>
              <a:off x="466725" y="828675"/>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695825" y="828675"/>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66725" y="4638675"/>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805613" y="4638675"/>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595563" y="2738438"/>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595563" y="828675"/>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66725" y="2738438"/>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6805613" y="2738438"/>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695825" y="4638675"/>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805613" y="828675"/>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695825" y="2738438"/>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595563" y="4638675"/>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AWARDS</a:t>
            </a:r>
            <a:endParaRPr lang="en-US" dirty="0"/>
          </a:p>
        </p:txBody>
      </p:sp>
      <p:sp>
        <p:nvSpPr>
          <p:cNvPr id="22" name="Content Placeholder 2"/>
          <p:cNvSpPr>
            <a:spLocks noGrp="1"/>
          </p:cNvSpPr>
          <p:nvPr>
            <p:ph idx="1" hasCustomPrompt="1"/>
          </p:nvPr>
        </p:nvSpPr>
        <p:spPr>
          <a:xfrm>
            <a:off x="552086" y="908585"/>
            <a:ext cx="1732476" cy="1577381"/>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0" name="Content Placeholder 2"/>
          <p:cNvSpPr>
            <a:spLocks noGrp="1"/>
          </p:cNvSpPr>
          <p:nvPr>
            <p:ph idx="10" hasCustomPrompt="1"/>
          </p:nvPr>
        </p:nvSpPr>
        <p:spPr>
          <a:xfrm>
            <a:off x="2668434" y="908585"/>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1" name="Content Placeholder 2"/>
          <p:cNvSpPr>
            <a:spLocks noGrp="1"/>
          </p:cNvSpPr>
          <p:nvPr>
            <p:ph idx="11" hasCustomPrompt="1"/>
          </p:nvPr>
        </p:nvSpPr>
        <p:spPr>
          <a:xfrm>
            <a:off x="4768964" y="908585"/>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2" name="Content Placeholder 2"/>
          <p:cNvSpPr>
            <a:spLocks noGrp="1"/>
          </p:cNvSpPr>
          <p:nvPr>
            <p:ph idx="12" hasCustomPrompt="1"/>
          </p:nvPr>
        </p:nvSpPr>
        <p:spPr>
          <a:xfrm>
            <a:off x="6883878" y="908585"/>
            <a:ext cx="1732476" cy="1577381"/>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3" name="Content Placeholder 2"/>
          <p:cNvSpPr>
            <a:spLocks noGrp="1"/>
          </p:cNvSpPr>
          <p:nvPr>
            <p:ph idx="13" hasCustomPrompt="1"/>
          </p:nvPr>
        </p:nvSpPr>
        <p:spPr>
          <a:xfrm>
            <a:off x="2677060" y="4705166"/>
            <a:ext cx="1732476" cy="1577381"/>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4" name="Content Placeholder 2"/>
          <p:cNvSpPr>
            <a:spLocks noGrp="1"/>
          </p:cNvSpPr>
          <p:nvPr>
            <p:ph idx="14" hasCustomPrompt="1"/>
          </p:nvPr>
        </p:nvSpPr>
        <p:spPr>
          <a:xfrm>
            <a:off x="554960" y="2815981"/>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5" name="Content Placeholder 2"/>
          <p:cNvSpPr>
            <a:spLocks noGrp="1"/>
          </p:cNvSpPr>
          <p:nvPr>
            <p:ph idx="15" hasCustomPrompt="1"/>
          </p:nvPr>
        </p:nvSpPr>
        <p:spPr>
          <a:xfrm>
            <a:off x="552094" y="4705166"/>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9" name="Content Placeholder 2"/>
          <p:cNvSpPr>
            <a:spLocks noGrp="1"/>
          </p:cNvSpPr>
          <p:nvPr>
            <p:ph idx="17" hasCustomPrompt="1"/>
          </p:nvPr>
        </p:nvSpPr>
        <p:spPr>
          <a:xfrm>
            <a:off x="6876686" y="2815981"/>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1" name="Content Placeholder 2"/>
          <p:cNvSpPr>
            <a:spLocks noGrp="1"/>
          </p:cNvSpPr>
          <p:nvPr>
            <p:ph idx="18" hasCustomPrompt="1"/>
          </p:nvPr>
        </p:nvSpPr>
        <p:spPr>
          <a:xfrm>
            <a:off x="4764651" y="2813107"/>
            <a:ext cx="1732476" cy="1577381"/>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2" name="Content Placeholder 2"/>
          <p:cNvSpPr>
            <a:spLocks noGrp="1"/>
          </p:cNvSpPr>
          <p:nvPr>
            <p:ph idx="19" hasCustomPrompt="1"/>
          </p:nvPr>
        </p:nvSpPr>
        <p:spPr>
          <a:xfrm>
            <a:off x="2665562" y="2809332"/>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3" name="Content Placeholder 2"/>
          <p:cNvSpPr>
            <a:spLocks noGrp="1"/>
          </p:cNvSpPr>
          <p:nvPr>
            <p:ph idx="20" hasCustomPrompt="1"/>
          </p:nvPr>
        </p:nvSpPr>
        <p:spPr>
          <a:xfrm>
            <a:off x="6885312" y="4705166"/>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4" name="Content Placeholder 2"/>
          <p:cNvSpPr>
            <a:spLocks noGrp="1"/>
          </p:cNvSpPr>
          <p:nvPr>
            <p:ph idx="21" hasCustomPrompt="1"/>
          </p:nvPr>
        </p:nvSpPr>
        <p:spPr>
          <a:xfrm>
            <a:off x="4770411" y="4711276"/>
            <a:ext cx="1732476" cy="1577381"/>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cxnSp>
        <p:nvCxnSpPr>
          <p:cNvPr id="37" name="Straight Connector 36"/>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66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kadden Awards (Larger Box)">
    <p:spTree>
      <p:nvGrpSpPr>
        <p:cNvPr id="1" name=""/>
        <p:cNvGrpSpPr/>
        <p:nvPr/>
      </p:nvGrpSpPr>
      <p:grpSpPr>
        <a:xfrm>
          <a:off x="0" y="0"/>
          <a:ext cx="0" cy="0"/>
          <a:chOff x="0" y="0"/>
          <a:chExt cx="0" cy="0"/>
        </a:xfrm>
      </p:grpSpPr>
      <p:grpSp>
        <p:nvGrpSpPr>
          <p:cNvPr id="17" name="Group 16"/>
          <p:cNvGrpSpPr/>
          <p:nvPr userDrawn="1"/>
        </p:nvGrpSpPr>
        <p:grpSpPr>
          <a:xfrm>
            <a:off x="466725" y="828675"/>
            <a:ext cx="8234363" cy="5514975"/>
            <a:chOff x="466725" y="828675"/>
            <a:chExt cx="8234363" cy="5514975"/>
          </a:xfrm>
        </p:grpSpPr>
        <p:sp>
          <p:nvSpPr>
            <p:cNvPr id="19" name="Rectangle 18"/>
            <p:cNvSpPr/>
            <p:nvPr userDrawn="1"/>
          </p:nvSpPr>
          <p:spPr>
            <a:xfrm>
              <a:off x="466725" y="828675"/>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695825" y="828675"/>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805613" y="4638675"/>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595563" y="2738438"/>
              <a:ext cx="1895475" cy="1704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595563" y="828675"/>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66725" y="2738438"/>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805613" y="2738438"/>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695825" y="4638675"/>
              <a:ext cx="1895475" cy="1704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805613" y="828675"/>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695825" y="2738438"/>
              <a:ext cx="1895475"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66725" y="4638675"/>
              <a:ext cx="4024313" cy="17049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SKADDEN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AWARDS – LARGER BOX</a:t>
            </a:r>
            <a:endParaRPr lang="en-US" dirty="0"/>
          </a:p>
        </p:txBody>
      </p:sp>
      <p:sp>
        <p:nvSpPr>
          <p:cNvPr id="22" name="Content Placeholder 2"/>
          <p:cNvSpPr>
            <a:spLocks noGrp="1"/>
          </p:cNvSpPr>
          <p:nvPr>
            <p:ph idx="1" hasCustomPrompt="1"/>
          </p:nvPr>
        </p:nvSpPr>
        <p:spPr>
          <a:xfrm>
            <a:off x="552086" y="908586"/>
            <a:ext cx="1723850" cy="1567856"/>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0" name="Content Placeholder 2"/>
          <p:cNvSpPr>
            <a:spLocks noGrp="1"/>
          </p:cNvSpPr>
          <p:nvPr>
            <p:ph idx="10" hasCustomPrompt="1"/>
          </p:nvPr>
        </p:nvSpPr>
        <p:spPr>
          <a:xfrm>
            <a:off x="2668434" y="908586"/>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1" name="Content Placeholder 2"/>
          <p:cNvSpPr>
            <a:spLocks noGrp="1"/>
          </p:cNvSpPr>
          <p:nvPr>
            <p:ph idx="11" hasCustomPrompt="1"/>
          </p:nvPr>
        </p:nvSpPr>
        <p:spPr>
          <a:xfrm>
            <a:off x="4768964" y="908586"/>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2" name="Content Placeholder 2"/>
          <p:cNvSpPr>
            <a:spLocks noGrp="1"/>
          </p:cNvSpPr>
          <p:nvPr>
            <p:ph idx="12" hasCustomPrompt="1"/>
          </p:nvPr>
        </p:nvSpPr>
        <p:spPr>
          <a:xfrm>
            <a:off x="6883878" y="908586"/>
            <a:ext cx="1723850" cy="1567856"/>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3" name="Content Placeholder 2"/>
          <p:cNvSpPr>
            <a:spLocks noGrp="1"/>
          </p:cNvSpPr>
          <p:nvPr>
            <p:ph idx="13" hasCustomPrompt="1"/>
          </p:nvPr>
        </p:nvSpPr>
        <p:spPr>
          <a:xfrm>
            <a:off x="550955" y="4714692"/>
            <a:ext cx="3857143" cy="1567856"/>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4" name="Content Placeholder 2"/>
          <p:cNvSpPr>
            <a:spLocks noGrp="1"/>
          </p:cNvSpPr>
          <p:nvPr>
            <p:ph idx="14" hasCustomPrompt="1"/>
          </p:nvPr>
        </p:nvSpPr>
        <p:spPr>
          <a:xfrm>
            <a:off x="554960" y="2815982"/>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49" name="Content Placeholder 2"/>
          <p:cNvSpPr>
            <a:spLocks noGrp="1"/>
          </p:cNvSpPr>
          <p:nvPr>
            <p:ph idx="17" hasCustomPrompt="1"/>
          </p:nvPr>
        </p:nvSpPr>
        <p:spPr>
          <a:xfrm>
            <a:off x="6876686" y="2815982"/>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1" name="Content Placeholder 2"/>
          <p:cNvSpPr>
            <a:spLocks noGrp="1"/>
          </p:cNvSpPr>
          <p:nvPr>
            <p:ph idx="18" hasCustomPrompt="1"/>
          </p:nvPr>
        </p:nvSpPr>
        <p:spPr>
          <a:xfrm>
            <a:off x="4764651" y="2813108"/>
            <a:ext cx="1723850" cy="1567856"/>
          </a:xfrm>
        </p:spPr>
        <p:txBody>
          <a:bodyPr>
            <a:normAutofit/>
          </a:bodyPr>
          <a:lstStyle>
            <a:lvl1pPr marL="0" indent="0">
              <a:spcBef>
                <a:spcPts val="0"/>
              </a:spcBef>
              <a:spcAft>
                <a:spcPts val="400"/>
              </a:spcAft>
              <a:buFont typeface="Arial" pitchFamily="34" charset="0"/>
              <a:buChar char="‪"/>
              <a:defRPr sz="1400" b="1">
                <a:solidFill>
                  <a:srgbClr val="FF0000"/>
                </a:solidFill>
              </a:defRPr>
            </a:lvl1pPr>
            <a:lvl2pPr marL="0" indent="0">
              <a:spcBef>
                <a:spcPts val="0"/>
              </a:spcBef>
              <a:spcAft>
                <a:spcPts val="400"/>
              </a:spcAft>
              <a:buFontTx/>
              <a:buNone/>
              <a:defRPr sz="800" i="0" baseline="0"/>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2" name="Content Placeholder 2"/>
          <p:cNvSpPr>
            <a:spLocks noGrp="1"/>
          </p:cNvSpPr>
          <p:nvPr>
            <p:ph idx="19" hasCustomPrompt="1"/>
          </p:nvPr>
        </p:nvSpPr>
        <p:spPr>
          <a:xfrm>
            <a:off x="2665562" y="2809333"/>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3" name="Content Placeholder 2"/>
          <p:cNvSpPr>
            <a:spLocks noGrp="1"/>
          </p:cNvSpPr>
          <p:nvPr>
            <p:ph idx="20" hasCustomPrompt="1"/>
          </p:nvPr>
        </p:nvSpPr>
        <p:spPr>
          <a:xfrm>
            <a:off x="6885312" y="4714692"/>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tx1"/>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sp>
        <p:nvSpPr>
          <p:cNvPr id="54" name="Content Placeholder 2"/>
          <p:cNvSpPr>
            <a:spLocks noGrp="1"/>
          </p:cNvSpPr>
          <p:nvPr>
            <p:ph idx="21" hasCustomPrompt="1"/>
          </p:nvPr>
        </p:nvSpPr>
        <p:spPr>
          <a:xfrm>
            <a:off x="4770411" y="4720802"/>
            <a:ext cx="1723850" cy="1567856"/>
          </a:xfrm>
        </p:spPr>
        <p:txBody>
          <a:bodyPr>
            <a:normAutofit/>
          </a:bodyPr>
          <a:lstStyle>
            <a:lvl1pPr marL="0" indent="0">
              <a:spcBef>
                <a:spcPts val="0"/>
              </a:spcBef>
              <a:spcAft>
                <a:spcPts val="400"/>
              </a:spcAft>
              <a:buFont typeface="Arial" pitchFamily="34" charset="0"/>
              <a:buChar char="‪"/>
              <a:defRPr sz="1400" b="1">
                <a:solidFill>
                  <a:schemeClr val="bg2"/>
                </a:solidFill>
              </a:defRPr>
            </a:lvl1pPr>
            <a:lvl2pPr marL="0" indent="0">
              <a:spcBef>
                <a:spcPts val="0"/>
              </a:spcBef>
              <a:spcAft>
                <a:spcPts val="400"/>
              </a:spcAft>
              <a:buFontTx/>
              <a:buNone/>
              <a:defRPr sz="800" i="0" baseline="0">
                <a:solidFill>
                  <a:schemeClr val="bg2"/>
                </a:solidFill>
              </a:defRPr>
            </a:lvl2pPr>
            <a:lvl3pPr>
              <a:spcBef>
                <a:spcPts val="200"/>
              </a:spcBef>
              <a:defRPr/>
            </a:lvl3pPr>
            <a:lvl4pPr>
              <a:spcBef>
                <a:spcPts val="200"/>
              </a:spcBef>
              <a:defRPr/>
            </a:lvl4pPr>
            <a:lvl5pPr>
              <a:spcBef>
                <a:spcPts val="200"/>
              </a:spcBef>
              <a:defRPr/>
            </a:lvl5pPr>
          </a:lstStyle>
          <a:p>
            <a:pPr lvl="0"/>
            <a:r>
              <a:rPr lang="en-US" dirty="0" smtClean="0"/>
              <a:t>Award</a:t>
            </a:r>
          </a:p>
          <a:p>
            <a:pPr lvl="1"/>
            <a:r>
              <a:rPr lang="en-US" dirty="0" smtClean="0"/>
              <a:t>Publication, Year</a:t>
            </a:r>
          </a:p>
        </p:txBody>
      </p:sp>
      <p:cxnSp>
        <p:nvCxnSpPr>
          <p:cNvPr id="32" name="Straight Connector 31"/>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89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rrow Graphic">
    <p:spTree>
      <p:nvGrpSpPr>
        <p:cNvPr id="1" name=""/>
        <p:cNvGrpSpPr/>
        <p:nvPr/>
      </p:nvGrpSpPr>
      <p:grpSpPr>
        <a:xfrm>
          <a:off x="0" y="0"/>
          <a:ext cx="0" cy="0"/>
          <a:chOff x="0" y="0"/>
          <a:chExt cx="0" cy="0"/>
        </a:xfrm>
      </p:grpSpPr>
      <p:sp>
        <p:nvSpPr>
          <p:cNvPr id="14" name="Rectangle 13"/>
          <p:cNvSpPr/>
          <p:nvPr userDrawn="1"/>
        </p:nvSpPr>
        <p:spPr>
          <a:xfrm>
            <a:off x="4889550" y="1549400"/>
            <a:ext cx="4025850" cy="4737100"/>
          </a:xfrm>
          <a:prstGeom prst="rect">
            <a:avLst/>
          </a:prstGeom>
          <a:noFill/>
          <a:ln w="6350">
            <a:solidFill>
              <a:srgbClr val="98AD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userDrawn="1"/>
        </p:nvSpPr>
        <p:spPr>
          <a:xfrm>
            <a:off x="228600" y="1543050"/>
            <a:ext cx="4724400" cy="4743450"/>
          </a:xfrm>
          <a:prstGeom prst="homePlate">
            <a:avLst>
              <a:gd name="adj" fmla="val 16391"/>
            </a:avLst>
          </a:prstGeom>
          <a:solidFill>
            <a:srgbClr val="98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ARROW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GRAPHIC</a:t>
            </a:r>
            <a:endParaRPr lang="en-US" dirty="0"/>
          </a:p>
        </p:txBody>
      </p:sp>
      <p:sp>
        <p:nvSpPr>
          <p:cNvPr id="7" name="Text Placeholder 6"/>
          <p:cNvSpPr>
            <a:spLocks noGrp="1"/>
          </p:cNvSpPr>
          <p:nvPr>
            <p:ph type="body" sz="quarter" idx="11" hasCustomPrompt="1"/>
          </p:nvPr>
        </p:nvSpPr>
        <p:spPr>
          <a:xfrm>
            <a:off x="350897" y="1603608"/>
            <a:ext cx="3862035" cy="757238"/>
          </a:xfrm>
        </p:spPr>
        <p:txBody>
          <a:bodyPr/>
          <a:lstStyle>
            <a:lvl1pPr>
              <a:spcBef>
                <a:spcPts val="0"/>
              </a:spcBef>
              <a:buFontTx/>
              <a:buNone/>
              <a:defRPr sz="1600" b="1" cap="all" baseline="0">
                <a:solidFill>
                  <a:schemeClr val="bg2"/>
                </a:solidFill>
              </a:defRPr>
            </a:lvl1pPr>
          </a:lstStyle>
          <a:p>
            <a:pPr lvl="0"/>
            <a:r>
              <a:rPr lang="en-US" dirty="0" smtClean="0"/>
              <a:t>CLICK TO EDIT SUBHEADING</a:t>
            </a:r>
          </a:p>
        </p:txBody>
      </p:sp>
      <p:sp>
        <p:nvSpPr>
          <p:cNvPr id="16" name="Text Placeholder 6"/>
          <p:cNvSpPr>
            <a:spLocks noGrp="1"/>
          </p:cNvSpPr>
          <p:nvPr>
            <p:ph type="body" sz="quarter" idx="12" hasCustomPrompt="1"/>
          </p:nvPr>
        </p:nvSpPr>
        <p:spPr>
          <a:xfrm>
            <a:off x="5013383" y="1603608"/>
            <a:ext cx="3822715" cy="757238"/>
          </a:xfrm>
        </p:spPr>
        <p:txBody>
          <a:bodyPr/>
          <a:lstStyle>
            <a:lvl1pPr>
              <a:spcBef>
                <a:spcPts val="0"/>
              </a:spcBef>
              <a:buFontTx/>
              <a:buNone/>
              <a:defRPr sz="1600" b="1" cap="all" baseline="0">
                <a:solidFill>
                  <a:schemeClr val="accent6"/>
                </a:solidFill>
              </a:defRPr>
            </a:lvl1pPr>
          </a:lstStyle>
          <a:p>
            <a:pPr lvl="0"/>
            <a:r>
              <a:rPr lang="en-US" dirty="0" smtClean="0"/>
              <a:t>CLICK TO EDIT SUBHEADING</a:t>
            </a:r>
          </a:p>
        </p:txBody>
      </p:sp>
      <p:sp>
        <p:nvSpPr>
          <p:cNvPr id="17" name="Text Placeholder 3"/>
          <p:cNvSpPr>
            <a:spLocks noGrp="1"/>
          </p:cNvSpPr>
          <p:nvPr>
            <p:ph type="body" sz="quarter" idx="10" hasCustomPrompt="1"/>
          </p:nvPr>
        </p:nvSpPr>
        <p:spPr>
          <a:xfrm>
            <a:off x="211670" y="642938"/>
            <a:ext cx="8770405" cy="812422"/>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graphic description</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en-US" dirty="0" smtClean="0"/>
          </a:p>
        </p:txBody>
      </p:sp>
      <p:cxnSp>
        <p:nvCxnSpPr>
          <p:cNvPr id="19" name="Straight Connector 18"/>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5" hasCustomPrompt="1"/>
          </p:nvPr>
        </p:nvSpPr>
        <p:spPr>
          <a:xfrm>
            <a:off x="4986605" y="2424113"/>
            <a:ext cx="3846844" cy="3778250"/>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a:t>
            </a:r>
            <a:br>
              <a:rPr lang="en-US" dirty="0" smtClean="0"/>
            </a:br>
            <a:r>
              <a:rPr lang="en-US" dirty="0" smtClean="0"/>
              <a:t>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9" name="Text Placeholder 8"/>
          <p:cNvSpPr>
            <a:spLocks noGrp="1"/>
          </p:cNvSpPr>
          <p:nvPr>
            <p:ph type="body" sz="quarter" idx="16" hasCustomPrompt="1"/>
          </p:nvPr>
        </p:nvSpPr>
        <p:spPr>
          <a:xfrm>
            <a:off x="340051" y="2416175"/>
            <a:ext cx="3886892" cy="3811588"/>
          </a:xfrm>
        </p:spPr>
        <p:txBody>
          <a:bodyPr/>
          <a:lstStyle>
            <a:lvl1pPr>
              <a:buClr>
                <a:schemeClr val="tx2"/>
              </a:buClr>
              <a:defRPr/>
            </a:lvl1pPr>
            <a:lvl2pPr>
              <a:defRPr baseline="0"/>
            </a:lvl2pPr>
            <a:lvl3pPr>
              <a:defRPr/>
            </a:lvl3pPr>
            <a:lvl4pPr>
              <a:defRPr/>
            </a:lvl4pPr>
            <a:lvl5pPr>
              <a:defRPr/>
            </a:lvl5pPr>
          </a:lstStyle>
          <a:p>
            <a:pPr lvl="0"/>
            <a:r>
              <a:rPr lang="en-US" dirty="0" smtClean="0"/>
              <a:t>Type text or press “tab” to start with </a:t>
            </a:r>
            <a:br>
              <a:rPr lang="en-US" dirty="0" smtClean="0"/>
            </a:br>
            <a:r>
              <a:rPr lang="en-US" dirty="0" smtClean="0"/>
              <a:t>first-level bullet</a:t>
            </a:r>
          </a:p>
          <a:p>
            <a:pPr lvl="1"/>
            <a:r>
              <a:rPr lang="en-US" dirty="0" smtClean="0"/>
              <a:t>First-level bullet</a:t>
            </a:r>
          </a:p>
          <a:p>
            <a:pPr lvl="2"/>
            <a:r>
              <a:rPr lang="en-US" dirty="0" smtClean="0"/>
              <a:t>Second-level bullet</a:t>
            </a:r>
          </a:p>
          <a:p>
            <a:pPr lvl="3"/>
            <a:r>
              <a:rPr lang="en-US" dirty="0" smtClean="0"/>
              <a:t>Third-level bullet</a:t>
            </a:r>
          </a:p>
          <a:p>
            <a:pPr lvl="4"/>
            <a:r>
              <a:rPr lang="en-US" dirty="0" smtClean="0"/>
              <a:t>Fourth-level bullet</a:t>
            </a:r>
            <a:endParaRPr lang="en-US" dirty="0"/>
          </a:p>
        </p:txBody>
      </p:sp>
    </p:spTree>
    <p:extLst>
      <p:ext uri="{BB962C8B-B14F-4D97-AF65-F5344CB8AC3E}">
        <p14:creationId xmlns:p14="http://schemas.microsoft.com/office/powerpoint/2010/main" val="64156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rrow Graphic (2-Line Title)">
    <p:spTree>
      <p:nvGrpSpPr>
        <p:cNvPr id="1" name=""/>
        <p:cNvGrpSpPr/>
        <p:nvPr/>
      </p:nvGrpSpPr>
      <p:grpSpPr>
        <a:xfrm>
          <a:off x="0" y="0"/>
          <a:ext cx="0" cy="0"/>
          <a:chOff x="0" y="0"/>
          <a:chExt cx="0" cy="0"/>
        </a:xfrm>
      </p:grpSpPr>
      <p:sp>
        <p:nvSpPr>
          <p:cNvPr id="14" name="Rectangle 13"/>
          <p:cNvSpPr/>
          <p:nvPr userDrawn="1"/>
        </p:nvSpPr>
        <p:spPr>
          <a:xfrm>
            <a:off x="4889550" y="1912690"/>
            <a:ext cx="4025850" cy="4373814"/>
          </a:xfrm>
          <a:prstGeom prst="rect">
            <a:avLst/>
          </a:prstGeom>
          <a:noFill/>
          <a:ln w="6350">
            <a:solidFill>
              <a:srgbClr val="98AD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p:cNvSpPr/>
          <p:nvPr userDrawn="1"/>
        </p:nvSpPr>
        <p:spPr>
          <a:xfrm>
            <a:off x="228600" y="1912690"/>
            <a:ext cx="4724400" cy="4373814"/>
          </a:xfrm>
          <a:prstGeom prst="homePlate">
            <a:avLst>
              <a:gd name="adj" fmla="val 16391"/>
            </a:avLst>
          </a:prstGeom>
          <a:solidFill>
            <a:srgbClr val="98A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17809" y="84025"/>
            <a:ext cx="7766734" cy="738096"/>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ARROW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GRAPHIC</a:t>
            </a:r>
            <a:br>
              <a:rPr kumimoji="0" lang="en-US" sz="2100" b="1" i="0" u="none" strike="noStrike" kern="1200" cap="none" spc="0" normalizeH="0" baseline="0" noProof="0" dirty="0" smtClean="0">
                <a:ln>
                  <a:noFill/>
                </a:ln>
                <a:solidFill>
                  <a:prstClr val="black"/>
                </a:solidFill>
                <a:effectLst/>
                <a:uLnTx/>
                <a:uFillTx/>
                <a:latin typeface="+mj-lt"/>
                <a:ea typeface="+mj-ea"/>
                <a:cs typeface="+mj-cs"/>
              </a:rPr>
            </a:br>
            <a:r>
              <a:rPr kumimoji="0" lang="en-US" sz="2100" b="1" i="0" u="none" strike="noStrike" kern="1200" cap="none" spc="0" normalizeH="0" baseline="0" noProof="0" dirty="0" smtClean="0">
                <a:ln>
                  <a:noFill/>
                </a:ln>
                <a:solidFill>
                  <a:prstClr val="black"/>
                </a:solidFill>
                <a:effectLst/>
                <a:uLnTx/>
                <a:uFillTx/>
                <a:latin typeface="+mj-lt"/>
                <a:ea typeface="+mj-ea"/>
                <a:cs typeface="+mj-cs"/>
              </a:rPr>
              <a:t>(2-LINE TITLE)</a:t>
            </a:r>
            <a:endParaRPr lang="en-US" dirty="0"/>
          </a:p>
        </p:txBody>
      </p:sp>
      <p:sp>
        <p:nvSpPr>
          <p:cNvPr id="4" name="Text Placeholder 3"/>
          <p:cNvSpPr>
            <a:spLocks noGrp="1"/>
          </p:cNvSpPr>
          <p:nvPr>
            <p:ph type="body" sz="quarter" idx="10" hasCustomPrompt="1"/>
          </p:nvPr>
        </p:nvSpPr>
        <p:spPr>
          <a:xfrm>
            <a:off x="213032" y="966044"/>
            <a:ext cx="8769043" cy="812422"/>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baseline="0"/>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graphic description</a:t>
            </a:r>
          </a:p>
        </p:txBody>
      </p:sp>
      <p:sp>
        <p:nvSpPr>
          <p:cNvPr id="7" name="Text Placeholder 6"/>
          <p:cNvSpPr>
            <a:spLocks noGrp="1"/>
          </p:cNvSpPr>
          <p:nvPr>
            <p:ph type="body" sz="quarter" idx="11" hasCustomPrompt="1"/>
          </p:nvPr>
        </p:nvSpPr>
        <p:spPr>
          <a:xfrm>
            <a:off x="350897" y="1972724"/>
            <a:ext cx="3815661" cy="757238"/>
          </a:xfrm>
        </p:spPr>
        <p:txBody>
          <a:bodyPr/>
          <a:lstStyle>
            <a:lvl1pPr>
              <a:spcBef>
                <a:spcPts val="0"/>
              </a:spcBef>
              <a:buFontTx/>
              <a:buNone/>
              <a:defRPr sz="1600" b="1" cap="all" baseline="0">
                <a:solidFill>
                  <a:schemeClr val="bg2"/>
                </a:solidFill>
              </a:defRPr>
            </a:lvl1pPr>
          </a:lstStyle>
          <a:p>
            <a:pPr lvl="0"/>
            <a:r>
              <a:rPr lang="en-US" dirty="0" smtClean="0"/>
              <a:t>CLICK TO EDIT SUBHEADING</a:t>
            </a:r>
          </a:p>
        </p:txBody>
      </p:sp>
      <p:sp>
        <p:nvSpPr>
          <p:cNvPr id="16" name="Text Placeholder 6"/>
          <p:cNvSpPr>
            <a:spLocks noGrp="1"/>
          </p:cNvSpPr>
          <p:nvPr>
            <p:ph type="body" sz="quarter" idx="12" hasCustomPrompt="1"/>
          </p:nvPr>
        </p:nvSpPr>
        <p:spPr>
          <a:xfrm>
            <a:off x="5013383" y="1972724"/>
            <a:ext cx="3802813" cy="757238"/>
          </a:xfrm>
        </p:spPr>
        <p:txBody>
          <a:bodyPr/>
          <a:lstStyle>
            <a:lvl1pPr>
              <a:spcBef>
                <a:spcPts val="0"/>
              </a:spcBef>
              <a:buFontTx/>
              <a:buNone/>
              <a:defRPr sz="1600" b="1" cap="all" baseline="0">
                <a:solidFill>
                  <a:schemeClr val="accent6"/>
                </a:solidFill>
              </a:defRPr>
            </a:lvl1pPr>
          </a:lstStyle>
          <a:p>
            <a:pPr lvl="0"/>
            <a:r>
              <a:rPr lang="en-US" dirty="0" smtClean="0"/>
              <a:t>CLICK TO EDIT SUBHEADING</a:t>
            </a:r>
          </a:p>
        </p:txBody>
      </p:sp>
      <p:cxnSp>
        <p:nvCxnSpPr>
          <p:cNvPr id="19" name="Straight Connector 18"/>
          <p:cNvCxnSpPr/>
          <p:nvPr userDrawn="1"/>
        </p:nvCxnSpPr>
        <p:spPr>
          <a:xfrm>
            <a:off x="204788" y="8667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hasCustomPrompt="1"/>
          </p:nvPr>
        </p:nvSpPr>
        <p:spPr>
          <a:xfrm>
            <a:off x="4986395" y="2803525"/>
            <a:ext cx="3829801" cy="3406775"/>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a:t>
            </a:r>
            <a:br>
              <a:rPr lang="en-US" dirty="0" smtClean="0"/>
            </a:br>
            <a:r>
              <a:rPr lang="en-US" dirty="0" smtClean="0"/>
              <a:t>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20" name="Text Placeholder 8"/>
          <p:cNvSpPr>
            <a:spLocks noGrp="1"/>
          </p:cNvSpPr>
          <p:nvPr>
            <p:ph type="body" sz="quarter" idx="16" hasCustomPrompt="1"/>
          </p:nvPr>
        </p:nvSpPr>
        <p:spPr>
          <a:xfrm>
            <a:off x="331425" y="2795737"/>
            <a:ext cx="3843756" cy="3406655"/>
          </a:xfrm>
        </p:spPr>
        <p:txBody>
          <a:bodyPr/>
          <a:lstStyle>
            <a:lvl1pPr>
              <a:buClr>
                <a:schemeClr val="tx2"/>
              </a:buClr>
              <a:defRPr/>
            </a:lvl1pPr>
            <a:lvl2pPr>
              <a:defRPr baseline="0"/>
            </a:lvl2pPr>
            <a:lvl3pPr>
              <a:defRPr/>
            </a:lvl3pPr>
            <a:lvl4pPr>
              <a:defRPr/>
            </a:lvl4pPr>
            <a:lvl5pPr>
              <a:defRPr/>
            </a:lvl5pPr>
          </a:lstStyle>
          <a:p>
            <a:pPr lvl="0"/>
            <a:r>
              <a:rPr lang="en-US" dirty="0" smtClean="0"/>
              <a:t>Type text or press “tab” to start with </a:t>
            </a:r>
            <a:br>
              <a:rPr lang="en-US" dirty="0" smtClean="0"/>
            </a:br>
            <a:r>
              <a:rPr lang="en-US" dirty="0" smtClean="0"/>
              <a:t>first-level bullet</a:t>
            </a:r>
          </a:p>
          <a:p>
            <a:pPr lvl="1"/>
            <a:r>
              <a:rPr lang="en-US" dirty="0" smtClean="0"/>
              <a:t>First-level bullet</a:t>
            </a:r>
          </a:p>
          <a:p>
            <a:pPr lvl="2"/>
            <a:r>
              <a:rPr lang="en-US" dirty="0" smtClean="0"/>
              <a:t>Second-level bullet</a:t>
            </a:r>
          </a:p>
          <a:p>
            <a:pPr lvl="3"/>
            <a:r>
              <a:rPr lang="en-US" dirty="0" smtClean="0"/>
              <a:t>Third-level bullet</a:t>
            </a:r>
          </a:p>
          <a:p>
            <a:pPr lvl="4"/>
            <a:r>
              <a:rPr lang="en-US" dirty="0" smtClean="0"/>
              <a:t>Fourth-level bullet</a:t>
            </a:r>
            <a:endParaRPr lang="en-US" dirty="0"/>
          </a:p>
        </p:txBody>
      </p:sp>
    </p:spTree>
    <p:extLst>
      <p:ext uri="{BB962C8B-B14F-4D97-AF65-F5344CB8AC3E}">
        <p14:creationId xmlns:p14="http://schemas.microsoft.com/office/powerpoint/2010/main" val="403880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7809" y="100803"/>
            <a:ext cx="7775361" cy="382587"/>
          </a:xfrm>
        </p:spPr>
        <p:txBody>
          <a:bodyPr>
            <a:noAutofit/>
          </a:bodyPr>
          <a:lstStyle>
            <a:lvl1pPr>
              <a:defRPr sz="2100" b="1" baseline="0">
                <a:solidFill>
                  <a:schemeClr val="bg1"/>
                </a:solidFill>
              </a:defRPr>
            </a:lvl1pPr>
          </a:lstStyle>
          <a:p>
            <a:r>
              <a:rPr lang="en-US" dirty="0" smtClean="0"/>
              <a:t>CONTENTS</a:t>
            </a:r>
            <a:endParaRPr lang="en-US" dirty="0"/>
          </a:p>
        </p:txBody>
      </p:sp>
      <p:sp>
        <p:nvSpPr>
          <p:cNvPr id="4" name="Text Placeholder 2"/>
          <p:cNvSpPr>
            <a:spLocks noGrp="1"/>
          </p:cNvSpPr>
          <p:nvPr>
            <p:ph type="body" sz="quarter" idx="13" hasCustomPrompt="1"/>
          </p:nvPr>
        </p:nvSpPr>
        <p:spPr>
          <a:xfrm>
            <a:off x="457200" y="871269"/>
            <a:ext cx="8502242" cy="5253486"/>
          </a:xfrm>
        </p:spPr>
        <p:txBody>
          <a:bodyPr lIns="0" tIns="0" rIns="0" bIns="0" anchor="b" anchorCtr="0">
            <a:noAutofit/>
          </a:bodyPr>
          <a:lstStyle>
            <a:lvl1pPr marL="457200" marR="0" indent="-457200" algn="l" defTabSz="914400" rtl="0" eaLnBrk="1" fontAlgn="auto" latinLnBrk="0" hangingPunct="1">
              <a:lnSpc>
                <a:spcPct val="100000"/>
              </a:lnSpc>
              <a:spcBef>
                <a:spcPct val="20000"/>
              </a:spcBef>
              <a:spcAft>
                <a:spcPts val="0"/>
              </a:spcAft>
              <a:buClr>
                <a:schemeClr val="bg1"/>
              </a:buClr>
              <a:buSzTx/>
              <a:buFont typeface="+mj-lt"/>
              <a:buAutoNum type="arabicPeriod"/>
              <a:tabLst/>
              <a:defRPr sz="2100" b="1" baseline="0">
                <a:solidFill>
                  <a:schemeClr val="bg1"/>
                </a:solidFill>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dirty="0" smtClean="0"/>
              <a:t>SECTION TITLE 1</a:t>
            </a:r>
          </a:p>
          <a:p>
            <a:pPr lvl="0"/>
            <a:r>
              <a:rPr lang="en-US" dirty="0" smtClean="0"/>
              <a:t>SECTION TITLE 2</a:t>
            </a:r>
          </a:p>
          <a:p>
            <a:pPr lvl="0"/>
            <a:r>
              <a:rPr lang="en-US" dirty="0" smtClean="0"/>
              <a:t>SECTION TITLE 3</a:t>
            </a:r>
          </a:p>
          <a:p>
            <a:pPr lvl="0"/>
            <a:r>
              <a:rPr lang="en-US" dirty="0" smtClean="0"/>
              <a:t>SECTION TITLE 4</a:t>
            </a:r>
          </a:p>
        </p:txBody>
      </p:sp>
      <p:sp>
        <p:nvSpPr>
          <p:cNvPr id="5" name="TextBox 4"/>
          <p:cNvSpPr txBox="1"/>
          <p:nvPr userDrawn="1"/>
        </p:nvSpPr>
        <p:spPr>
          <a:xfrm>
            <a:off x="6016752" y="6571580"/>
            <a:ext cx="3048000"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smtClean="0">
                <a:solidFill>
                  <a:srgbClr val="FE000C"/>
                </a:solidFill>
                <a:latin typeface="Arial" pitchFamily="34" charset="0"/>
                <a:ea typeface="+mn-ea"/>
                <a:cs typeface="Arial" pitchFamily="34" charset="0"/>
              </a:rPr>
              <a:t>Skadden, Arps, Slate, Meagher &amp; Flom LLP</a:t>
            </a:r>
          </a:p>
          <a:p>
            <a:endParaRPr lang="en-US" sz="700" baseline="0" dirty="0">
              <a:latin typeface="Arial" pitchFamily="34" charset="0"/>
              <a:cs typeface="Arial" pitchFamily="34" charset="0"/>
            </a:endParaRPr>
          </a:p>
        </p:txBody>
      </p:sp>
      <p:sp>
        <p:nvSpPr>
          <p:cNvPr id="6" name="TextBox 5"/>
          <p:cNvSpPr txBox="1"/>
          <p:nvPr userDrawn="1"/>
        </p:nvSpPr>
        <p:spPr>
          <a:xfrm>
            <a:off x="128451" y="6575076"/>
            <a:ext cx="469277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Arial" pitchFamily="34" charset="0"/>
              </a:rPr>
              <a:t>Edit on Slide Master │</a:t>
            </a:r>
            <a:fld id="{94397FF8-13E3-448A-AEFA-C8A61B9B4789}" type="slidenum">
              <a:rPr kumimoji="0" lang="en-US" sz="700" b="0" i="0" u="none" strike="noStrike" kern="1200" cap="none" spc="0" normalizeH="0" baseline="0" noProof="0" smtClean="0">
                <a:ln>
                  <a:noFill/>
                </a:ln>
                <a:solidFill>
                  <a:schemeClr val="bg1"/>
                </a:solidFill>
                <a:effectLst/>
                <a:uLnTx/>
                <a:uFillTx/>
                <a:latin typeface="+mn-lt"/>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smtClean="0">
              <a:ln>
                <a:noFill/>
              </a:ln>
              <a:solidFill>
                <a:schemeClr val="bg1"/>
              </a:solidFill>
              <a:effectLst/>
              <a:uLnTx/>
              <a:uFillTx/>
              <a:latin typeface="+mn-lt"/>
              <a:ea typeface="+mn-ea"/>
              <a:cs typeface="Arial" pitchFamily="34" charset="0"/>
            </a:endParaRPr>
          </a:p>
        </p:txBody>
      </p:sp>
      <p:cxnSp>
        <p:nvCxnSpPr>
          <p:cNvPr id="8" name="Straight Connector 7"/>
          <p:cNvCxnSpPr/>
          <p:nvPr userDrawn="1"/>
        </p:nvCxnSpPr>
        <p:spPr>
          <a:xfrm>
            <a:off x="204788" y="6486525"/>
            <a:ext cx="8777287" cy="0"/>
          </a:xfrm>
          <a:prstGeom prst="line">
            <a:avLst/>
          </a:prstGeom>
          <a:ln w="9525" cap="sq" cmpd="sng">
            <a:solidFill>
              <a:schemeClr val="bg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04788" y="571500"/>
            <a:ext cx="8777287" cy="0"/>
          </a:xfrm>
          <a:prstGeom prst="line">
            <a:avLst/>
          </a:prstGeom>
          <a:ln w="9525" cap="sq" cmpd="sng">
            <a:solidFill>
              <a:schemeClr val="bg2"/>
            </a:solidFill>
            <a:prstDash val="sysDot"/>
            <a:round/>
            <a:tailEnd w="sm" len="s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311" y="94895"/>
            <a:ext cx="1143000" cy="391584"/>
          </a:xfrm>
          <a:prstGeom prst="rect">
            <a:avLst/>
          </a:prstGeom>
        </p:spPr>
      </p:pic>
    </p:spTree>
    <p:extLst>
      <p:ext uri="{BB962C8B-B14F-4D97-AF65-F5344CB8AC3E}">
        <p14:creationId xmlns:p14="http://schemas.microsoft.com/office/powerpoint/2010/main" val="4328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Table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SIMPLE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 TABLE</a:t>
            </a:r>
            <a:endParaRPr lang="en-US" dirty="0"/>
          </a:p>
        </p:txBody>
      </p:sp>
      <p:sp>
        <p:nvSpPr>
          <p:cNvPr id="8" name="Text Placeholder 3"/>
          <p:cNvSpPr>
            <a:spLocks noGrp="1"/>
          </p:cNvSpPr>
          <p:nvPr>
            <p:ph type="body" sz="quarter" idx="10" hasCustomPrompt="1"/>
          </p:nvPr>
        </p:nvSpPr>
        <p:spPr>
          <a:xfrm>
            <a:off x="214894" y="642938"/>
            <a:ext cx="8767438" cy="442912"/>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600" b="1" cap="all"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TABLE DESCRIPTION</a:t>
            </a:r>
          </a:p>
        </p:txBody>
      </p:sp>
      <p:sp>
        <p:nvSpPr>
          <p:cNvPr id="10" name="Table Placeholder 9"/>
          <p:cNvSpPr>
            <a:spLocks noGrp="1"/>
          </p:cNvSpPr>
          <p:nvPr>
            <p:ph type="tbl" sz="quarter" idx="11"/>
          </p:nvPr>
        </p:nvSpPr>
        <p:spPr>
          <a:xfrm>
            <a:off x="189496" y="1200150"/>
            <a:ext cx="8792579" cy="5186363"/>
          </a:xfrm>
        </p:spPr>
        <p:txBody>
          <a:bodyPr/>
          <a:lstStyle/>
          <a:p>
            <a:endParaRPr lang="en-US" dirty="0"/>
          </a:p>
        </p:txBody>
      </p:sp>
      <p:cxnSp>
        <p:nvCxnSpPr>
          <p:cNvPr id="5" name="Straight Connector 4"/>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5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hart Graph">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7809" y="100803"/>
            <a:ext cx="7749482"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CHART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GRAPH </a:t>
            </a:r>
            <a:endParaRPr lang="en-US" dirty="0"/>
          </a:p>
        </p:txBody>
      </p:sp>
      <p:sp>
        <p:nvSpPr>
          <p:cNvPr id="8" name="Text Placeholder 3"/>
          <p:cNvSpPr>
            <a:spLocks noGrp="1"/>
          </p:cNvSpPr>
          <p:nvPr>
            <p:ph type="body" sz="quarter" idx="10" hasCustomPrompt="1"/>
          </p:nvPr>
        </p:nvSpPr>
        <p:spPr>
          <a:xfrm>
            <a:off x="210660" y="642937"/>
            <a:ext cx="8763309"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600" b="1" cap="all"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CHART DESCRIPTION</a:t>
            </a:r>
          </a:p>
        </p:txBody>
      </p:sp>
      <p:sp>
        <p:nvSpPr>
          <p:cNvPr id="5" name="Text Placeholder 2"/>
          <p:cNvSpPr>
            <a:spLocks noGrp="1"/>
          </p:cNvSpPr>
          <p:nvPr>
            <p:ph type="body" sz="quarter" idx="17" hasCustomPrompt="1"/>
          </p:nvPr>
        </p:nvSpPr>
        <p:spPr>
          <a:xfrm>
            <a:off x="193200" y="1413090"/>
            <a:ext cx="8777442" cy="246095"/>
          </a:xfrm>
        </p:spPr>
        <p:txBody>
          <a:bodyPr>
            <a:noAutofit/>
          </a:bodyPr>
          <a:lstStyle>
            <a:lvl1pPr>
              <a:defRPr sz="1000" b="1">
                <a:solidFill>
                  <a:schemeClr val="tx2"/>
                </a:solidFill>
              </a:defRPr>
            </a:lvl1pPr>
          </a:lstStyle>
          <a:p>
            <a:pPr lvl="0"/>
            <a:r>
              <a:rPr lang="en-US" dirty="0" smtClean="0"/>
              <a:t>Click to edit graph title</a:t>
            </a:r>
          </a:p>
        </p:txBody>
      </p:sp>
      <p:sp>
        <p:nvSpPr>
          <p:cNvPr id="3" name="Chart Placeholder 2"/>
          <p:cNvSpPr>
            <a:spLocks noGrp="1"/>
          </p:cNvSpPr>
          <p:nvPr>
            <p:ph type="chart" sz="quarter" idx="18"/>
          </p:nvPr>
        </p:nvSpPr>
        <p:spPr>
          <a:xfrm>
            <a:off x="178702" y="1711325"/>
            <a:ext cx="8803373" cy="4488139"/>
          </a:xfrm>
        </p:spPr>
        <p:txBody>
          <a:bodyPr/>
          <a:lstStyle/>
          <a:p>
            <a:endParaRPr lang="en-US" dirty="0"/>
          </a:p>
        </p:txBody>
      </p:sp>
      <p:sp>
        <p:nvSpPr>
          <p:cNvPr id="6" name="Text Placeholder 5"/>
          <p:cNvSpPr>
            <a:spLocks noGrp="1"/>
          </p:cNvSpPr>
          <p:nvPr>
            <p:ph type="body" sz="quarter" idx="19" hasCustomPrompt="1"/>
          </p:nvPr>
        </p:nvSpPr>
        <p:spPr>
          <a:xfrm>
            <a:off x="226882" y="6257924"/>
            <a:ext cx="8755193" cy="194633"/>
          </a:xfrm>
        </p:spPr>
        <p:txBody>
          <a:bodyPr>
            <a:noAutofit/>
          </a:bodyPr>
          <a:lstStyle>
            <a:lvl1pPr>
              <a:spcBef>
                <a:spcPts val="200"/>
              </a:spcBef>
              <a:defRPr sz="700">
                <a:solidFill>
                  <a:schemeClr val="tx2"/>
                </a:solidFill>
              </a:defRPr>
            </a:lvl1pPr>
          </a:lstStyle>
          <a:p>
            <a:pPr lvl="0"/>
            <a:r>
              <a:rPr lang="en-US" dirty="0" smtClean="0"/>
              <a:t>Click to edit citation information</a:t>
            </a:r>
          </a:p>
        </p:txBody>
      </p:sp>
      <p:cxnSp>
        <p:nvCxnSpPr>
          <p:cNvPr id="9" name="Straight Connector 8"/>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77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hart Graph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7809" y="100803"/>
            <a:ext cx="7758108"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CHART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GRAPH </a:t>
            </a:r>
            <a:r>
              <a:rPr lang="en-US" dirty="0" smtClean="0">
                <a:solidFill>
                  <a:schemeClr val="tx1"/>
                </a:solidFill>
                <a:cs typeface="Arial"/>
              </a:rPr>
              <a:t>−</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 2</a:t>
            </a:r>
            <a:endParaRPr lang="en-US" dirty="0"/>
          </a:p>
        </p:txBody>
      </p:sp>
      <p:sp>
        <p:nvSpPr>
          <p:cNvPr id="8" name="Text Placeholder 3"/>
          <p:cNvSpPr>
            <a:spLocks noGrp="1"/>
          </p:cNvSpPr>
          <p:nvPr>
            <p:ph type="body" sz="quarter" idx="10" hasCustomPrompt="1"/>
          </p:nvPr>
        </p:nvSpPr>
        <p:spPr>
          <a:xfrm>
            <a:off x="211669" y="642937"/>
            <a:ext cx="8761779"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600" b="1" cap="all"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CHART DESCRIPTION</a:t>
            </a:r>
          </a:p>
        </p:txBody>
      </p:sp>
      <p:sp>
        <p:nvSpPr>
          <p:cNvPr id="5" name="Text Placeholder 2"/>
          <p:cNvSpPr>
            <a:spLocks noGrp="1"/>
          </p:cNvSpPr>
          <p:nvPr>
            <p:ph type="body" sz="quarter" idx="17" hasCustomPrompt="1"/>
          </p:nvPr>
        </p:nvSpPr>
        <p:spPr>
          <a:xfrm>
            <a:off x="211463" y="1413089"/>
            <a:ext cx="4297140" cy="272835"/>
          </a:xfrm>
        </p:spPr>
        <p:txBody>
          <a:bodyPr>
            <a:noAutofit/>
          </a:bodyPr>
          <a:lstStyle>
            <a:lvl1pPr>
              <a:buFontTx/>
              <a:buNone/>
              <a:defRPr sz="1000" b="1">
                <a:solidFill>
                  <a:schemeClr val="tx2"/>
                </a:solidFill>
              </a:defRPr>
            </a:lvl1pPr>
          </a:lstStyle>
          <a:p>
            <a:pPr lvl="0"/>
            <a:r>
              <a:rPr lang="en-US" dirty="0" smtClean="0"/>
              <a:t>Click to edit chart title</a:t>
            </a:r>
          </a:p>
        </p:txBody>
      </p:sp>
      <p:sp>
        <p:nvSpPr>
          <p:cNvPr id="3" name="Chart Placeholder 2"/>
          <p:cNvSpPr>
            <a:spLocks noGrp="1"/>
          </p:cNvSpPr>
          <p:nvPr>
            <p:ph type="chart" sz="quarter" idx="18"/>
          </p:nvPr>
        </p:nvSpPr>
        <p:spPr>
          <a:xfrm>
            <a:off x="188337" y="1711325"/>
            <a:ext cx="4323277" cy="4488139"/>
          </a:xfrm>
        </p:spPr>
        <p:txBody>
          <a:bodyPr/>
          <a:lstStyle/>
          <a:p>
            <a:endParaRPr lang="en-US" dirty="0"/>
          </a:p>
        </p:txBody>
      </p:sp>
      <p:sp>
        <p:nvSpPr>
          <p:cNvPr id="6" name="Text Placeholder 5"/>
          <p:cNvSpPr>
            <a:spLocks noGrp="1"/>
          </p:cNvSpPr>
          <p:nvPr>
            <p:ph type="body" sz="quarter" idx="19" hasCustomPrompt="1"/>
          </p:nvPr>
        </p:nvSpPr>
        <p:spPr>
          <a:xfrm>
            <a:off x="226882" y="6257925"/>
            <a:ext cx="4315189" cy="194633"/>
          </a:xfrm>
        </p:spPr>
        <p:txBody>
          <a:bodyPr>
            <a:noAutofit/>
          </a:bodyPr>
          <a:lstStyle>
            <a:lvl1pPr>
              <a:spcBef>
                <a:spcPts val="200"/>
              </a:spcBef>
              <a:defRPr sz="700">
                <a:solidFill>
                  <a:schemeClr val="tx2"/>
                </a:solidFill>
              </a:defRPr>
            </a:lvl1pPr>
          </a:lstStyle>
          <a:p>
            <a:pPr lvl="0"/>
            <a:r>
              <a:rPr lang="en-US" dirty="0" smtClean="0"/>
              <a:t>Click to edit citation information</a:t>
            </a:r>
          </a:p>
        </p:txBody>
      </p:sp>
      <p:sp>
        <p:nvSpPr>
          <p:cNvPr id="11" name="Text Placeholder 2"/>
          <p:cNvSpPr>
            <a:spLocks noGrp="1"/>
          </p:cNvSpPr>
          <p:nvPr>
            <p:ph type="body" sz="quarter" idx="20" hasCustomPrompt="1"/>
          </p:nvPr>
        </p:nvSpPr>
        <p:spPr>
          <a:xfrm>
            <a:off x="4671649" y="1413090"/>
            <a:ext cx="4309564" cy="258548"/>
          </a:xfrm>
        </p:spPr>
        <p:txBody>
          <a:bodyPr>
            <a:noAutofit/>
          </a:bodyPr>
          <a:lstStyle>
            <a:lvl1pPr>
              <a:buFontTx/>
              <a:buNone/>
              <a:defRPr sz="1000" b="1">
                <a:solidFill>
                  <a:schemeClr val="tx2"/>
                </a:solidFill>
              </a:defRPr>
            </a:lvl1pPr>
          </a:lstStyle>
          <a:p>
            <a:pPr lvl="0"/>
            <a:r>
              <a:rPr lang="en-US" dirty="0" smtClean="0"/>
              <a:t>Click to edit chart title</a:t>
            </a:r>
          </a:p>
        </p:txBody>
      </p:sp>
      <p:sp>
        <p:nvSpPr>
          <p:cNvPr id="12" name="Chart Placeholder 2"/>
          <p:cNvSpPr>
            <a:spLocks noGrp="1"/>
          </p:cNvSpPr>
          <p:nvPr>
            <p:ph type="chart" sz="quarter" idx="21"/>
          </p:nvPr>
        </p:nvSpPr>
        <p:spPr>
          <a:xfrm>
            <a:off x="4659580" y="1711325"/>
            <a:ext cx="4322495" cy="4488139"/>
          </a:xfrm>
        </p:spPr>
        <p:txBody>
          <a:bodyPr/>
          <a:lstStyle/>
          <a:p>
            <a:endParaRPr lang="en-US" dirty="0"/>
          </a:p>
        </p:txBody>
      </p:sp>
      <p:sp>
        <p:nvSpPr>
          <p:cNvPr id="13" name="Text Placeholder 5"/>
          <p:cNvSpPr>
            <a:spLocks noGrp="1"/>
          </p:cNvSpPr>
          <p:nvPr>
            <p:ph type="body" sz="quarter" idx="22" hasCustomPrompt="1"/>
          </p:nvPr>
        </p:nvSpPr>
        <p:spPr>
          <a:xfrm>
            <a:off x="4666886" y="6257925"/>
            <a:ext cx="4315189" cy="194633"/>
          </a:xfrm>
        </p:spPr>
        <p:txBody>
          <a:bodyPr>
            <a:noAutofit/>
          </a:bodyPr>
          <a:lstStyle>
            <a:lvl1pPr>
              <a:spcBef>
                <a:spcPts val="200"/>
              </a:spcBef>
              <a:defRPr sz="700">
                <a:solidFill>
                  <a:schemeClr val="tx2"/>
                </a:solidFill>
              </a:defRPr>
            </a:lvl1pPr>
          </a:lstStyle>
          <a:p>
            <a:pPr lvl="0"/>
            <a:r>
              <a:rPr lang="en-US" dirty="0" smtClean="0"/>
              <a:t>Click to edit citation information</a:t>
            </a:r>
          </a:p>
        </p:txBody>
      </p:sp>
      <p:cxnSp>
        <p:nvCxnSpPr>
          <p:cNvPr id="10" name="Straight Connector 9"/>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71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Graph with Legend Box">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7809" y="100803"/>
            <a:ext cx="779261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LINE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GRAPH</a:t>
            </a:r>
            <a:endParaRPr lang="en-US" dirty="0"/>
          </a:p>
        </p:txBody>
      </p:sp>
      <p:sp>
        <p:nvSpPr>
          <p:cNvPr id="8" name="Text Placeholder 3"/>
          <p:cNvSpPr>
            <a:spLocks noGrp="1"/>
          </p:cNvSpPr>
          <p:nvPr>
            <p:ph type="body" sz="quarter" idx="10" hasCustomPrompt="1"/>
          </p:nvPr>
        </p:nvSpPr>
        <p:spPr>
          <a:xfrm>
            <a:off x="211669" y="642937"/>
            <a:ext cx="8779487"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600" b="1" cap="all"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CHART DESCRIPTION</a:t>
            </a:r>
          </a:p>
        </p:txBody>
      </p:sp>
      <p:sp>
        <p:nvSpPr>
          <p:cNvPr id="5" name="Text Placeholder 2"/>
          <p:cNvSpPr>
            <a:spLocks noGrp="1"/>
          </p:cNvSpPr>
          <p:nvPr>
            <p:ph type="body" sz="quarter" idx="17" hasCustomPrompt="1"/>
          </p:nvPr>
        </p:nvSpPr>
        <p:spPr>
          <a:xfrm>
            <a:off x="211462" y="1413090"/>
            <a:ext cx="8779239" cy="246095"/>
          </a:xfrm>
        </p:spPr>
        <p:txBody>
          <a:bodyPr>
            <a:noAutofit/>
          </a:bodyPr>
          <a:lstStyle>
            <a:lvl1pPr>
              <a:buFontTx/>
              <a:buNone/>
              <a:defRPr sz="1000" b="1" baseline="0">
                <a:solidFill>
                  <a:schemeClr val="tx2"/>
                </a:solidFill>
              </a:defRPr>
            </a:lvl1pPr>
          </a:lstStyle>
          <a:p>
            <a:pPr lvl="0"/>
            <a:r>
              <a:rPr lang="en-US" dirty="0" smtClean="0"/>
              <a:t>Click to edit chart title</a:t>
            </a:r>
          </a:p>
        </p:txBody>
      </p:sp>
      <p:sp>
        <p:nvSpPr>
          <p:cNvPr id="3" name="Chart Placeholder 2"/>
          <p:cNvSpPr>
            <a:spLocks noGrp="1"/>
          </p:cNvSpPr>
          <p:nvPr>
            <p:ph type="chart" sz="quarter" idx="18"/>
          </p:nvPr>
        </p:nvSpPr>
        <p:spPr>
          <a:xfrm>
            <a:off x="188338" y="1711325"/>
            <a:ext cx="8793737" cy="4488139"/>
          </a:xfrm>
        </p:spPr>
        <p:txBody>
          <a:bodyPr/>
          <a:lstStyle/>
          <a:p>
            <a:endParaRPr lang="en-US" dirty="0"/>
          </a:p>
        </p:txBody>
      </p:sp>
      <p:sp>
        <p:nvSpPr>
          <p:cNvPr id="6" name="Text Placeholder 5"/>
          <p:cNvSpPr>
            <a:spLocks noGrp="1"/>
          </p:cNvSpPr>
          <p:nvPr>
            <p:ph type="body" sz="quarter" idx="19" hasCustomPrompt="1"/>
          </p:nvPr>
        </p:nvSpPr>
        <p:spPr>
          <a:xfrm>
            <a:off x="226882" y="6257924"/>
            <a:ext cx="8755193" cy="194633"/>
          </a:xfrm>
        </p:spPr>
        <p:txBody>
          <a:bodyPr>
            <a:noAutofit/>
          </a:bodyPr>
          <a:lstStyle>
            <a:lvl1pPr>
              <a:spcBef>
                <a:spcPts val="200"/>
              </a:spcBef>
              <a:defRPr sz="700" baseline="0">
                <a:solidFill>
                  <a:schemeClr val="tx2"/>
                </a:solidFill>
              </a:defRPr>
            </a:lvl1pPr>
          </a:lstStyle>
          <a:p>
            <a:pPr lvl="0"/>
            <a:r>
              <a:rPr lang="en-US" dirty="0" smtClean="0"/>
              <a:t>Click to edit citation information</a:t>
            </a:r>
          </a:p>
        </p:txBody>
      </p:sp>
      <p:sp>
        <p:nvSpPr>
          <p:cNvPr id="9" name="Rectangle 8"/>
          <p:cNvSpPr>
            <a:spLocks noChangeArrowheads="1"/>
          </p:cNvSpPr>
          <p:nvPr userDrawn="1"/>
        </p:nvSpPr>
        <p:spPr bwMode="auto">
          <a:xfrm>
            <a:off x="7660257" y="2001838"/>
            <a:ext cx="1301181" cy="905773"/>
          </a:xfrm>
          <a:prstGeom prst="rect">
            <a:avLst/>
          </a:prstGeom>
          <a:solidFill>
            <a:srgbClr val="98ADB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Text Placeholder 3"/>
          <p:cNvSpPr>
            <a:spLocks noGrp="1"/>
          </p:cNvSpPr>
          <p:nvPr>
            <p:ph type="body" sz="quarter" idx="16" hasCustomPrompt="1"/>
          </p:nvPr>
        </p:nvSpPr>
        <p:spPr>
          <a:xfrm>
            <a:off x="7737891" y="2070846"/>
            <a:ext cx="1138689" cy="370936"/>
          </a:xfrm>
        </p:spPr>
        <p:txBody>
          <a:bodyPr>
            <a:normAutofit/>
          </a:bodyPr>
          <a:lstStyle>
            <a:lvl1pPr>
              <a:spcBef>
                <a:spcPts val="0"/>
              </a:spcBef>
              <a:buFontTx/>
              <a:buNone/>
              <a:defRPr sz="1000" b="1" baseline="0">
                <a:solidFill>
                  <a:schemeClr val="bg1"/>
                </a:solidFill>
              </a:defRPr>
            </a:lvl1pPr>
          </a:lstStyle>
          <a:p>
            <a:pPr lvl="0"/>
            <a:r>
              <a:rPr lang="en-US" dirty="0" smtClean="0"/>
              <a:t>Click to edit title of chart legend</a:t>
            </a:r>
            <a:endParaRPr lang="en-US" dirty="0"/>
          </a:p>
        </p:txBody>
      </p:sp>
      <p:cxnSp>
        <p:nvCxnSpPr>
          <p:cNvPr id="11" name="Straight Connector 10"/>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7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and Tab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17809" y="100803"/>
            <a:ext cx="7766734"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GRAPH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AND TABLE</a:t>
            </a:r>
            <a:endParaRPr lang="en-US" dirty="0"/>
          </a:p>
        </p:txBody>
      </p:sp>
      <p:sp>
        <p:nvSpPr>
          <p:cNvPr id="8" name="Text Placeholder 3"/>
          <p:cNvSpPr>
            <a:spLocks noGrp="1"/>
          </p:cNvSpPr>
          <p:nvPr>
            <p:ph type="body" sz="quarter" idx="10" hasCustomPrompt="1"/>
          </p:nvPr>
        </p:nvSpPr>
        <p:spPr>
          <a:xfrm>
            <a:off x="211670" y="642937"/>
            <a:ext cx="8770405" cy="714375"/>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sz="1600" b="1" cap="all" baseline="0">
                <a:solidFill>
                  <a:schemeClr val="accent6"/>
                </a:solidFill>
              </a:defRPr>
            </a:lvl1p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en-US" dirty="0" smtClean="0"/>
              <a:t>CLICK TO EDIT GRAPH AND TABLE DESCRIPTION</a:t>
            </a:r>
          </a:p>
        </p:txBody>
      </p:sp>
      <p:sp>
        <p:nvSpPr>
          <p:cNvPr id="5" name="Text Placeholder 2"/>
          <p:cNvSpPr>
            <a:spLocks noGrp="1"/>
          </p:cNvSpPr>
          <p:nvPr>
            <p:ph type="body" sz="quarter" idx="17" hasCustomPrompt="1"/>
          </p:nvPr>
        </p:nvSpPr>
        <p:spPr>
          <a:xfrm>
            <a:off x="211463" y="1413089"/>
            <a:ext cx="4360538" cy="272835"/>
          </a:xfrm>
        </p:spPr>
        <p:txBody>
          <a:bodyPr>
            <a:noAutofit/>
          </a:bodyPr>
          <a:lstStyle>
            <a:lvl1pPr>
              <a:buFontTx/>
              <a:buNone/>
              <a:defRPr sz="1000" b="1">
                <a:solidFill>
                  <a:schemeClr val="tx2"/>
                </a:solidFill>
              </a:defRPr>
            </a:lvl1pPr>
          </a:lstStyle>
          <a:p>
            <a:pPr lvl="0"/>
            <a:r>
              <a:rPr lang="en-US" dirty="0" smtClean="0"/>
              <a:t>Click to edit chart title</a:t>
            </a:r>
          </a:p>
        </p:txBody>
      </p:sp>
      <p:sp>
        <p:nvSpPr>
          <p:cNvPr id="3" name="Chart Placeholder 2"/>
          <p:cNvSpPr>
            <a:spLocks noGrp="1"/>
          </p:cNvSpPr>
          <p:nvPr>
            <p:ph type="chart" sz="quarter" idx="18"/>
          </p:nvPr>
        </p:nvSpPr>
        <p:spPr>
          <a:xfrm>
            <a:off x="188338" y="1711325"/>
            <a:ext cx="4395788" cy="4439309"/>
          </a:xfrm>
        </p:spPr>
        <p:txBody>
          <a:bodyPr/>
          <a:lstStyle/>
          <a:p>
            <a:endParaRPr lang="en-US" dirty="0"/>
          </a:p>
        </p:txBody>
      </p:sp>
      <p:sp>
        <p:nvSpPr>
          <p:cNvPr id="6" name="Text Placeholder 5"/>
          <p:cNvSpPr>
            <a:spLocks noGrp="1"/>
          </p:cNvSpPr>
          <p:nvPr>
            <p:ph type="body" sz="quarter" idx="19" hasCustomPrompt="1"/>
          </p:nvPr>
        </p:nvSpPr>
        <p:spPr>
          <a:xfrm>
            <a:off x="226883" y="6257924"/>
            <a:ext cx="4313578" cy="195401"/>
          </a:xfrm>
        </p:spPr>
        <p:txBody>
          <a:bodyPr>
            <a:noAutofit/>
          </a:bodyPr>
          <a:lstStyle>
            <a:lvl1pPr>
              <a:spcBef>
                <a:spcPts val="200"/>
              </a:spcBef>
              <a:defRPr sz="700">
                <a:solidFill>
                  <a:schemeClr val="tx2"/>
                </a:solidFill>
              </a:defRPr>
            </a:lvl1pPr>
          </a:lstStyle>
          <a:p>
            <a:pPr lvl="0"/>
            <a:r>
              <a:rPr lang="en-US" dirty="0" smtClean="0"/>
              <a:t>Click to edit citation information</a:t>
            </a:r>
          </a:p>
        </p:txBody>
      </p:sp>
      <p:sp>
        <p:nvSpPr>
          <p:cNvPr id="11" name="Text Placeholder 2"/>
          <p:cNvSpPr>
            <a:spLocks noGrp="1"/>
          </p:cNvSpPr>
          <p:nvPr>
            <p:ph type="body" sz="quarter" idx="20" hasCustomPrompt="1"/>
          </p:nvPr>
        </p:nvSpPr>
        <p:spPr>
          <a:xfrm>
            <a:off x="4695867" y="1413090"/>
            <a:ext cx="4286208" cy="258548"/>
          </a:xfrm>
        </p:spPr>
        <p:txBody>
          <a:bodyPr>
            <a:noAutofit/>
          </a:bodyPr>
          <a:lstStyle>
            <a:lvl1pPr>
              <a:buFontTx/>
              <a:buNone/>
              <a:defRPr sz="1000" b="1">
                <a:solidFill>
                  <a:schemeClr val="tx2"/>
                </a:solidFill>
              </a:defRPr>
            </a:lvl1pPr>
          </a:lstStyle>
          <a:p>
            <a:pPr lvl="0"/>
            <a:r>
              <a:rPr lang="en-US" dirty="0" smtClean="0"/>
              <a:t>Click to edit table title</a:t>
            </a:r>
          </a:p>
        </p:txBody>
      </p:sp>
      <p:sp>
        <p:nvSpPr>
          <p:cNvPr id="13" name="Text Placeholder 5"/>
          <p:cNvSpPr>
            <a:spLocks noGrp="1"/>
          </p:cNvSpPr>
          <p:nvPr>
            <p:ph type="body" sz="quarter" idx="22" hasCustomPrompt="1"/>
          </p:nvPr>
        </p:nvSpPr>
        <p:spPr>
          <a:xfrm>
            <a:off x="4725610" y="6257925"/>
            <a:ext cx="4256465" cy="194634"/>
          </a:xfrm>
        </p:spPr>
        <p:txBody>
          <a:bodyPr>
            <a:noAutofit/>
          </a:bodyPr>
          <a:lstStyle>
            <a:lvl1pPr>
              <a:spcBef>
                <a:spcPts val="200"/>
              </a:spcBef>
              <a:defRPr sz="700">
                <a:solidFill>
                  <a:schemeClr val="tx2"/>
                </a:solidFill>
              </a:defRPr>
            </a:lvl1pPr>
          </a:lstStyle>
          <a:p>
            <a:pPr lvl="0"/>
            <a:r>
              <a:rPr lang="en-US" dirty="0" smtClean="0"/>
              <a:t>Click to edit citation information</a:t>
            </a:r>
          </a:p>
        </p:txBody>
      </p:sp>
      <p:sp>
        <p:nvSpPr>
          <p:cNvPr id="4" name="Table Placeholder 3"/>
          <p:cNvSpPr>
            <a:spLocks noGrp="1"/>
          </p:cNvSpPr>
          <p:nvPr>
            <p:ph type="tbl" sz="quarter" idx="23"/>
          </p:nvPr>
        </p:nvSpPr>
        <p:spPr>
          <a:xfrm>
            <a:off x="4661112" y="1714233"/>
            <a:ext cx="4320963" cy="4443412"/>
          </a:xfrm>
        </p:spPr>
        <p:txBody>
          <a:bodyPr/>
          <a:lstStyle/>
          <a:p>
            <a:endParaRPr lang="en-US" dirty="0"/>
          </a:p>
        </p:txBody>
      </p:sp>
      <p:cxnSp>
        <p:nvCxnSpPr>
          <p:cNvPr id="10" name="Straight Connector 9"/>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55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117808" y="100803"/>
            <a:ext cx="7775361" cy="382587"/>
          </a:xfrm>
        </p:spPr>
        <p:txBody>
          <a:bodyPr>
            <a:noAutofit/>
          </a:bodyPr>
          <a:lstStyle>
            <a:lvl1pPr>
              <a:defRPr sz="2100" b="1" cap="all" baseline="0">
                <a:solidFill>
                  <a:schemeClr val="tx2"/>
                </a:solidFill>
              </a:defRPr>
            </a:lvl1pPr>
          </a:lstStyle>
          <a:p>
            <a:endParaRPr lang="en-US" dirty="0"/>
          </a:p>
        </p:txBody>
      </p:sp>
      <p:cxnSp>
        <p:nvCxnSpPr>
          <p:cNvPr id="3" name="Straight Connector 2"/>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79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Page LLP">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0606" y="5683094"/>
            <a:ext cx="1265536" cy="433564"/>
          </a:xfrm>
          <a:prstGeom prst="rect">
            <a:avLst/>
          </a:prstGeom>
        </p:spPr>
      </p:pic>
      <p:sp>
        <p:nvSpPr>
          <p:cNvPr id="4" name="TextBox 3"/>
          <p:cNvSpPr txBox="1"/>
          <p:nvPr userDrawn="1"/>
        </p:nvSpPr>
        <p:spPr>
          <a:xfrm>
            <a:off x="2389517" y="6291390"/>
            <a:ext cx="434771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Skadden</a:t>
            </a:r>
            <a:r>
              <a:rPr lang="en-US" sz="1100" baseline="0" dirty="0" smtClean="0">
                <a:solidFill>
                  <a:schemeClr val="bg1"/>
                </a:solidFill>
              </a:rPr>
              <a:t>, Arps, Slate, Meagher &amp; Flom LLP</a:t>
            </a:r>
            <a:endParaRPr lang="en-US" sz="1100" dirty="0" smtClean="0">
              <a:solidFill>
                <a:schemeClr val="bg1"/>
              </a:solidFill>
            </a:endParaRPr>
          </a:p>
          <a:p>
            <a:endParaRPr lang="en-US" dirty="0"/>
          </a:p>
        </p:txBody>
      </p:sp>
    </p:spTree>
    <p:extLst>
      <p:ext uri="{BB962C8B-B14F-4D97-AF65-F5344CB8AC3E}">
        <p14:creationId xmlns:p14="http://schemas.microsoft.com/office/powerpoint/2010/main" val="59317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Page LLP &amp; Affiliates">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0606" y="5683094"/>
            <a:ext cx="1265536" cy="433564"/>
          </a:xfrm>
          <a:prstGeom prst="rect">
            <a:avLst/>
          </a:prstGeom>
        </p:spPr>
      </p:pic>
      <p:sp>
        <p:nvSpPr>
          <p:cNvPr id="4" name="TextBox 3"/>
          <p:cNvSpPr txBox="1"/>
          <p:nvPr userDrawn="1"/>
        </p:nvSpPr>
        <p:spPr>
          <a:xfrm>
            <a:off x="2389517" y="6291390"/>
            <a:ext cx="434771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Skadden</a:t>
            </a:r>
            <a:r>
              <a:rPr lang="en-US" sz="1100" baseline="0" dirty="0" smtClean="0">
                <a:solidFill>
                  <a:schemeClr val="bg1"/>
                </a:solidFill>
              </a:rPr>
              <a:t>, Arps, Slate, Meagher &amp; Flom LLP &amp; Affiliates</a:t>
            </a:r>
            <a:endParaRPr lang="en-US" sz="1100" dirty="0" smtClean="0">
              <a:solidFill>
                <a:schemeClr val="bg1"/>
              </a:solidFill>
            </a:endParaRPr>
          </a:p>
          <a:p>
            <a:endParaRPr lang="en-US" dirty="0"/>
          </a:p>
        </p:txBody>
      </p:sp>
    </p:spTree>
    <p:extLst>
      <p:ext uri="{BB962C8B-B14F-4D97-AF65-F5344CB8AC3E}">
        <p14:creationId xmlns:p14="http://schemas.microsoft.com/office/powerpoint/2010/main" val="302929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204788" y="6486525"/>
            <a:ext cx="8777287" cy="0"/>
          </a:xfrm>
          <a:prstGeom prst="line">
            <a:avLst/>
          </a:prstGeom>
          <a:ln w="9525" cap="sq" cmpd="sng">
            <a:solidFill>
              <a:schemeClr val="bg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04788" y="571500"/>
            <a:ext cx="8777287" cy="0"/>
          </a:xfrm>
          <a:prstGeom prst="line">
            <a:avLst/>
          </a:prstGeom>
          <a:ln w="9525" cap="sq" cmpd="sng">
            <a:solidFill>
              <a:schemeClr val="bg2"/>
            </a:solidFill>
            <a:prstDash val="sysDot"/>
            <a:round/>
            <a:tailEnd w="sm" len="sm"/>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311" y="94895"/>
            <a:ext cx="1143000" cy="391584"/>
          </a:xfrm>
          <a:prstGeom prst="rect">
            <a:avLst/>
          </a:prstGeom>
        </p:spPr>
      </p:pic>
      <p:sp>
        <p:nvSpPr>
          <p:cNvPr id="2" name="Title 1"/>
          <p:cNvSpPr>
            <a:spLocks noGrp="1"/>
          </p:cNvSpPr>
          <p:nvPr>
            <p:ph type="title" hasCustomPrompt="1"/>
          </p:nvPr>
        </p:nvSpPr>
        <p:spPr>
          <a:xfrm>
            <a:off x="295118" y="785813"/>
            <a:ext cx="8686957" cy="5472120"/>
          </a:xfrm>
        </p:spPr>
        <p:txBody>
          <a:bodyPr anchor="b" anchorCtr="0">
            <a:noAutofit/>
          </a:bodyPr>
          <a:lstStyle>
            <a:lvl1pPr marL="742950" indent="-742950">
              <a:buFont typeface="+mj-lt"/>
              <a:buAutoNum type="arabicPeriod"/>
              <a:defRPr sz="4800" b="1" baseline="0">
                <a:solidFill>
                  <a:schemeClr val="bg1"/>
                </a:solidFill>
              </a:defRPr>
            </a:lvl1pPr>
          </a:lstStyle>
          <a:p>
            <a:r>
              <a:rPr lang="en-US" dirty="0" smtClean="0"/>
              <a:t>SECTION TITLE</a:t>
            </a:r>
            <a:endParaRPr lang="en-US" dirty="0"/>
          </a:p>
        </p:txBody>
      </p:sp>
      <p:sp>
        <p:nvSpPr>
          <p:cNvPr id="8" name="TextBox 7"/>
          <p:cNvSpPr txBox="1"/>
          <p:nvPr userDrawn="1"/>
        </p:nvSpPr>
        <p:spPr>
          <a:xfrm>
            <a:off x="6016752" y="6571580"/>
            <a:ext cx="3048000"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smtClean="0">
                <a:solidFill>
                  <a:srgbClr val="FE000C"/>
                </a:solidFill>
                <a:latin typeface="Arial" pitchFamily="34" charset="0"/>
                <a:ea typeface="+mn-ea"/>
                <a:cs typeface="Arial" pitchFamily="34" charset="0"/>
              </a:rPr>
              <a:t>Skadden, Arps, Slate, Meagher &amp; Flom LLP</a:t>
            </a:r>
          </a:p>
          <a:p>
            <a:endParaRPr lang="en-US" sz="700" baseline="0" dirty="0">
              <a:latin typeface="Arial" pitchFamily="34" charset="0"/>
              <a:cs typeface="Arial" pitchFamily="34" charset="0"/>
            </a:endParaRPr>
          </a:p>
        </p:txBody>
      </p:sp>
      <p:sp>
        <p:nvSpPr>
          <p:cNvPr id="9" name="TextBox 8"/>
          <p:cNvSpPr txBox="1"/>
          <p:nvPr userDrawn="1"/>
        </p:nvSpPr>
        <p:spPr>
          <a:xfrm>
            <a:off x="128451" y="6575076"/>
            <a:ext cx="469277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Arial" pitchFamily="34" charset="0"/>
              </a:rPr>
              <a:t>Edit on Slide Master │</a:t>
            </a:r>
            <a:fld id="{94397FF8-13E3-448A-AEFA-C8A61B9B4789}" type="slidenum">
              <a:rPr kumimoji="0" lang="en-US" sz="700" b="0" i="0" u="none" strike="noStrike" kern="1200" cap="none" spc="0" normalizeH="0" baseline="0" noProof="0" smtClean="0">
                <a:ln>
                  <a:noFill/>
                </a:ln>
                <a:solidFill>
                  <a:schemeClr val="bg1"/>
                </a:solidFill>
                <a:effectLst/>
                <a:uLnTx/>
                <a:uFillTx/>
                <a:latin typeface="+mn-lt"/>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smtClean="0">
              <a:ln>
                <a:noFill/>
              </a:ln>
              <a:solidFill>
                <a:schemeClr val="bg1"/>
              </a:solidFill>
              <a:effectLst/>
              <a:uLnTx/>
              <a:uFillTx/>
              <a:latin typeface="+mn-lt"/>
              <a:ea typeface="+mn-ea"/>
              <a:cs typeface="Arial" pitchFamily="34" charset="0"/>
            </a:endParaRPr>
          </a:p>
        </p:txBody>
      </p:sp>
    </p:spTree>
    <p:extLst>
      <p:ext uri="{BB962C8B-B14F-4D97-AF65-F5344CB8AC3E}">
        <p14:creationId xmlns:p14="http://schemas.microsoft.com/office/powerpoint/2010/main" val="2321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8" y="100803"/>
            <a:ext cx="7775361" cy="382587"/>
          </a:xfrm>
        </p:spPr>
        <p:txBody>
          <a:bodyPr>
            <a:noAutofit/>
          </a:bodyPr>
          <a:lstStyle>
            <a:lvl1pPr>
              <a:defRPr sz="2100" b="1" cap="none"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− 1 COLUMN</a:t>
            </a:r>
            <a:endParaRPr lang="en-US" dirty="0"/>
          </a:p>
        </p:txBody>
      </p:sp>
      <p:cxnSp>
        <p:nvCxnSpPr>
          <p:cNvPr id="4" name="Straight Connector 3"/>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198495" y="828255"/>
            <a:ext cx="8445500" cy="5540108"/>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248473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Slide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17581"/>
            <a:ext cx="7783987" cy="670722"/>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− 1 COLUMN</a:t>
            </a:r>
            <a:br>
              <a:rPr kumimoji="0" lang="en-US" sz="2100" b="1" i="0" u="none" strike="noStrike" kern="1200" cap="none" spc="0" normalizeH="0" baseline="0" noProof="0" dirty="0" smtClean="0">
                <a:ln>
                  <a:noFill/>
                </a:ln>
                <a:solidFill>
                  <a:prstClr val="black"/>
                </a:solidFill>
                <a:effectLst/>
                <a:uLnTx/>
                <a:uFillTx/>
                <a:latin typeface="+mj-lt"/>
                <a:ea typeface="+mj-ea"/>
                <a:cs typeface="+mj-cs"/>
              </a:rPr>
            </a:br>
            <a:r>
              <a:rPr kumimoji="0" lang="en-US" sz="2100" b="1" i="0" u="none" strike="noStrike" kern="1200" cap="none" spc="0" normalizeH="0" baseline="0" noProof="0" dirty="0" smtClean="0">
                <a:ln>
                  <a:noFill/>
                </a:ln>
                <a:solidFill>
                  <a:prstClr val="black"/>
                </a:solidFill>
                <a:effectLst/>
                <a:uLnTx/>
                <a:uFillTx/>
                <a:latin typeface="+mj-lt"/>
                <a:ea typeface="+mj-ea"/>
                <a:cs typeface="+mj-cs"/>
              </a:rPr>
              <a:t>(2-LINE TITLE)</a:t>
            </a:r>
            <a:endParaRPr lang="en-US" dirty="0"/>
          </a:p>
        </p:txBody>
      </p:sp>
      <p:cxnSp>
        <p:nvCxnSpPr>
          <p:cNvPr id="9" name="Straight Connector 8"/>
          <p:cNvCxnSpPr/>
          <p:nvPr userDrawn="1"/>
        </p:nvCxnSpPr>
        <p:spPr>
          <a:xfrm>
            <a:off x="204788" y="8667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189658" y="1182267"/>
            <a:ext cx="8470900" cy="5194721"/>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1273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9" y="100803"/>
            <a:ext cx="7758108" cy="382587"/>
          </a:xfrm>
        </p:spPr>
        <p:txBody>
          <a:bodyPr>
            <a:noAutofit/>
          </a:bodyPr>
          <a:lstStyle>
            <a:lvl1pPr>
              <a:defRPr sz="2100" b="1" baseline="0">
                <a:solidFill>
                  <a:schemeClr val="tx2"/>
                </a:solidFill>
              </a:defRPr>
            </a:lvl1pPr>
          </a:lstStyle>
          <a:p>
            <a:r>
              <a:rPr lang="en-US" dirty="0" smtClean="0"/>
              <a:t>GENERAL </a:t>
            </a:r>
            <a:r>
              <a:rPr lang="en-US" dirty="0" smtClean="0">
                <a:solidFill>
                  <a:schemeClr val="tx1"/>
                </a:solidFill>
              </a:rPr>
              <a:t>SLIDE </a:t>
            </a:r>
            <a:r>
              <a:rPr lang="en-US" dirty="0" smtClean="0">
                <a:solidFill>
                  <a:schemeClr val="tx1"/>
                </a:solidFill>
                <a:cs typeface="Arial"/>
              </a:rPr>
              <a:t>− 1 COLUMN WITH CALL-OUT</a:t>
            </a:r>
            <a:endParaRPr lang="en-US" dirty="0"/>
          </a:p>
        </p:txBody>
      </p:sp>
      <p:sp>
        <p:nvSpPr>
          <p:cNvPr id="13" name="Content Placeholder 2"/>
          <p:cNvSpPr>
            <a:spLocks noGrp="1"/>
          </p:cNvSpPr>
          <p:nvPr>
            <p:ph idx="12" hasCustomPrompt="1"/>
          </p:nvPr>
        </p:nvSpPr>
        <p:spPr>
          <a:xfrm>
            <a:off x="215658" y="780685"/>
            <a:ext cx="2570674" cy="5604930"/>
          </a:xfrm>
        </p:spPr>
        <p:txBody>
          <a:bodyPr>
            <a:noAutofit/>
          </a:bodyPr>
          <a:lstStyle>
            <a:lvl1pPr>
              <a:spcBef>
                <a:spcPts val="0"/>
              </a:spcBef>
              <a:buFontTx/>
              <a:buNone/>
              <a:defRPr sz="1800" b="1" baseline="0">
                <a:solidFill>
                  <a:schemeClr val="accent6"/>
                </a:solidFill>
              </a:defRPr>
            </a:lvl1pPr>
          </a:lstStyle>
          <a:p>
            <a:pPr lvl="0"/>
            <a:r>
              <a:rPr lang="en-US" dirty="0" smtClean="0"/>
              <a:t>Click to edit call-out</a:t>
            </a:r>
          </a:p>
        </p:txBody>
      </p:sp>
      <p:cxnSp>
        <p:nvCxnSpPr>
          <p:cNvPr id="10" name="Straight Connector 9"/>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29360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05896" y="837148"/>
            <a:ext cx="5935662" cy="5539840"/>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413954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Left Column Call-Out (2-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8" y="109192"/>
            <a:ext cx="7775361" cy="685010"/>
          </a:xfrm>
        </p:spPr>
        <p:txBody>
          <a:bodyPr>
            <a:noAutofit/>
          </a:bodyPr>
          <a:lstStyle>
            <a:lvl1pPr>
              <a:defRPr sz="2100" b="1" baseline="0">
                <a:solidFill>
                  <a:schemeClr val="tx2"/>
                </a:solidFill>
              </a:defRPr>
            </a:lvl1pPr>
          </a:lstStyle>
          <a:p>
            <a:r>
              <a:rPr lang="en-US" dirty="0" smtClean="0"/>
              <a:t>GENERAL </a:t>
            </a:r>
            <a:r>
              <a:rPr lang="en-US" dirty="0" smtClean="0">
                <a:solidFill>
                  <a:schemeClr val="tx1"/>
                </a:solidFill>
              </a:rPr>
              <a:t>SLIDE </a:t>
            </a:r>
            <a:r>
              <a:rPr lang="en-US" dirty="0" smtClean="0">
                <a:solidFill>
                  <a:schemeClr val="tx1"/>
                </a:solidFill>
                <a:cs typeface="Arial"/>
              </a:rPr>
              <a:t>− 1 COLUMN WITH CALL-OUT</a:t>
            </a:r>
            <a:br>
              <a:rPr lang="en-US" dirty="0" smtClean="0">
                <a:solidFill>
                  <a:schemeClr val="tx1"/>
                </a:solidFill>
                <a:cs typeface="Arial"/>
              </a:rPr>
            </a:br>
            <a:r>
              <a:rPr lang="en-US" dirty="0" smtClean="0">
                <a:solidFill>
                  <a:schemeClr val="tx1"/>
                </a:solidFill>
                <a:cs typeface="Arial"/>
              </a:rPr>
              <a:t>(</a:t>
            </a:r>
            <a:r>
              <a:rPr lang="en-US" dirty="0" smtClean="0">
                <a:solidFill>
                  <a:schemeClr val="tx1"/>
                </a:solidFill>
              </a:rPr>
              <a:t>2-</a:t>
            </a:r>
            <a:r>
              <a:rPr lang="en-US" dirty="0" smtClean="0">
                <a:solidFill>
                  <a:schemeClr val="tx1"/>
                </a:solidFill>
                <a:cs typeface="Arial"/>
              </a:rPr>
              <a:t>LINE TITLE)</a:t>
            </a:r>
            <a:endParaRPr lang="en-US" dirty="0"/>
          </a:p>
        </p:txBody>
      </p:sp>
      <p:sp>
        <p:nvSpPr>
          <p:cNvPr id="15" name="Content Placeholder 2"/>
          <p:cNvSpPr>
            <a:spLocks noGrp="1"/>
          </p:cNvSpPr>
          <p:nvPr>
            <p:ph idx="12" hasCustomPrompt="1"/>
          </p:nvPr>
        </p:nvSpPr>
        <p:spPr>
          <a:xfrm>
            <a:off x="215657" y="1137087"/>
            <a:ext cx="2579301" cy="5239901"/>
          </a:xfrm>
        </p:spPr>
        <p:txBody>
          <a:bodyPr>
            <a:noAutofit/>
          </a:bodyPr>
          <a:lstStyle>
            <a:lvl1pPr>
              <a:spcBef>
                <a:spcPts val="0"/>
              </a:spcBef>
              <a:buFontTx/>
              <a:buNone/>
              <a:defRPr sz="1800" b="1" baseline="0">
                <a:solidFill>
                  <a:schemeClr val="accent6"/>
                </a:solidFill>
              </a:defRPr>
            </a:lvl1pPr>
          </a:lstStyle>
          <a:p>
            <a:pPr lvl="0"/>
            <a:r>
              <a:rPr lang="en-US" dirty="0" smtClean="0"/>
              <a:t>Click to edit call-out</a:t>
            </a:r>
          </a:p>
        </p:txBody>
      </p:sp>
      <p:cxnSp>
        <p:nvCxnSpPr>
          <p:cNvPr id="12" name="Straight Connector 11"/>
          <p:cNvCxnSpPr/>
          <p:nvPr userDrawn="1"/>
        </p:nvCxnSpPr>
        <p:spPr>
          <a:xfrm>
            <a:off x="204788" y="86677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2936081" y="1076325"/>
            <a:ext cx="0" cy="523875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3" hasCustomPrompt="1"/>
          </p:nvPr>
        </p:nvSpPr>
        <p:spPr>
          <a:xfrm>
            <a:off x="3113623" y="1190323"/>
            <a:ext cx="5945187" cy="5186665"/>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326720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7808" y="100803"/>
            <a:ext cx="7783987" cy="382587"/>
          </a:xfrm>
        </p:spPr>
        <p:txBody>
          <a:bodyPr>
            <a:noAutofit/>
          </a:bodyPr>
          <a:lstStyle>
            <a:lvl1pPr>
              <a:defRPr sz="2100" b="1" cap="all" baseline="0">
                <a:solidFill>
                  <a:schemeClr val="tx2"/>
                </a:solidFill>
              </a:defRPr>
            </a:lvl1p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GENERAL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SLIDE </a:t>
            </a:r>
            <a:r>
              <a:rPr kumimoji="0" lang="en-US" sz="2100" b="1" i="0" u="none" strike="noStrike" kern="1200" cap="none" spc="0" normalizeH="0" baseline="0" noProof="0" dirty="0" smtClean="0">
                <a:ln>
                  <a:noFill/>
                </a:ln>
                <a:solidFill>
                  <a:prstClr val="black"/>
                </a:solidFill>
                <a:effectLst/>
                <a:uLnTx/>
                <a:uFillTx/>
                <a:latin typeface="+mj-lt"/>
                <a:ea typeface="+mj-ea"/>
                <a:cs typeface="Arial"/>
              </a:rPr>
              <a:t>− 2 COLUMNS</a:t>
            </a:r>
            <a:endParaRPr lang="en-US" dirty="0"/>
          </a:p>
        </p:txBody>
      </p:sp>
      <p:cxnSp>
        <p:nvCxnSpPr>
          <p:cNvPr id="8" name="Straight Connector 7"/>
          <p:cNvCxnSpPr/>
          <p:nvPr userDrawn="1"/>
        </p:nvCxnSpPr>
        <p:spPr>
          <a:xfrm>
            <a:off x="204788" y="571500"/>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612481" y="828675"/>
            <a:ext cx="0" cy="548640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hasCustomPrompt="1"/>
          </p:nvPr>
        </p:nvSpPr>
        <p:spPr>
          <a:xfrm>
            <a:off x="198973" y="827413"/>
            <a:ext cx="4328034" cy="5551085"/>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
        <p:nvSpPr>
          <p:cNvPr id="6" name="Text Placeholder 5"/>
          <p:cNvSpPr>
            <a:spLocks noGrp="1"/>
          </p:cNvSpPr>
          <p:nvPr>
            <p:ph type="body" sz="quarter" idx="12" hasCustomPrompt="1"/>
          </p:nvPr>
        </p:nvSpPr>
        <p:spPr>
          <a:xfrm>
            <a:off x="4779600" y="819685"/>
            <a:ext cx="4211102" cy="5557303"/>
          </a:xfrm>
        </p:spPr>
        <p:txBody>
          <a:bodyPr/>
          <a:lstStyle>
            <a:lvl1pPr marL="0" marR="0" indent="0" algn="l" defTabSz="914400" rtl="0" eaLnBrk="1" fontAlgn="auto" latinLnBrk="0" hangingPunct="1">
              <a:lnSpc>
                <a:spcPct val="100000"/>
              </a:lnSpc>
              <a:spcBef>
                <a:spcPts val="500"/>
              </a:spcBef>
              <a:spcAft>
                <a:spcPts val="600"/>
              </a:spcAft>
              <a:buClr>
                <a:prstClr val="white"/>
              </a:buClr>
              <a:buSzPct val="35000"/>
              <a:buFont typeface="Arial" pitchFamily="34" charset="0"/>
              <a:buChar char="•"/>
              <a:tabLst/>
              <a:defRPr/>
            </a:lvl1pPr>
            <a:lvl2pPr marL="274320"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2pPr>
            <a:lvl3pPr marL="512064"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3pPr>
            <a:lvl4pPr marL="74980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lvl4pPr>
            <a:lvl5pPr marL="1024128" marR="0"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lvl5pPr>
          </a:lstStyle>
          <a:p>
            <a:pPr lvl="0"/>
            <a:r>
              <a:rPr lang="en-US" dirty="0" smtClean="0"/>
              <a:t>Type text or press “tab” to start with first-level bullet</a:t>
            </a:r>
          </a:p>
          <a:p>
            <a:pPr marL="274320" marR="0" lvl="1"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First-level bullet</a:t>
            </a:r>
          </a:p>
          <a:p>
            <a:pPr marL="512064" marR="0" lvl="2"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Second-level bullet</a:t>
            </a:r>
          </a:p>
          <a:p>
            <a:pPr marL="749808" marR="0" lvl="3"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Third-level bullet</a:t>
            </a:r>
          </a:p>
          <a:p>
            <a:pPr marL="1024128" marR="0" lvl="4" indent="-228600" algn="l" defTabSz="914400" rtl="0" eaLnBrk="1" fontAlgn="auto" latinLnBrk="0" hangingPunct="1">
              <a:lnSpc>
                <a:spcPct val="100000"/>
              </a:lnSpc>
              <a:spcBef>
                <a:spcPts val="300"/>
              </a:spcBef>
              <a:spcAft>
                <a:spcPts val="600"/>
              </a:spcAft>
              <a:buClr>
                <a:srgbClr val="FE000C"/>
              </a:buClr>
              <a:buSzPct val="75000"/>
              <a:buFont typeface="Arial" pitchFamily="34" charset="0"/>
              <a:buChar char="&gt;"/>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Fourth-level bullet</a:t>
            </a:r>
          </a:p>
        </p:txBody>
      </p:sp>
    </p:spTree>
    <p:extLst>
      <p:ext uri="{BB962C8B-B14F-4D97-AF65-F5344CB8AC3E}">
        <p14:creationId xmlns:p14="http://schemas.microsoft.com/office/powerpoint/2010/main" val="220186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809" y="100803"/>
            <a:ext cx="7835746" cy="382587"/>
          </a:xfrm>
          <a:prstGeom prst="rect">
            <a:avLst/>
          </a:prstGeom>
        </p:spPr>
        <p:txBody>
          <a:bodyPr vert="horz" lIns="91440" tIns="45720" rIns="91440" bIns="45720" rtlCol="0" anchor="ctr">
            <a:normAutofit/>
          </a:bodyPr>
          <a:lstStyle/>
          <a:p>
            <a:r>
              <a:rPr kumimoji="0" lang="en-US" sz="2100" b="1" i="0" u="none" strike="noStrike" kern="1200" cap="none" spc="0" normalizeH="0" baseline="0" noProof="0" dirty="0" smtClean="0">
                <a:ln>
                  <a:noFill/>
                </a:ln>
                <a:solidFill>
                  <a:srgbClr val="98ADB2"/>
                </a:solidFill>
                <a:effectLst/>
                <a:uLnTx/>
                <a:uFillTx/>
                <a:latin typeface="+mj-lt"/>
                <a:ea typeface="+mj-ea"/>
                <a:cs typeface="+mj-cs"/>
              </a:rPr>
              <a:t>EDIT </a:t>
            </a:r>
            <a:r>
              <a:rPr kumimoji="0" lang="en-US" sz="2100" b="1" i="0" u="none" strike="noStrike" kern="1200" cap="none" spc="0" normalizeH="0" baseline="0" noProof="0" dirty="0" smtClean="0">
                <a:ln>
                  <a:noFill/>
                </a:ln>
                <a:solidFill>
                  <a:prstClr val="black"/>
                </a:solidFill>
                <a:effectLst/>
                <a:uLnTx/>
                <a:uFillTx/>
                <a:latin typeface="+mj-lt"/>
                <a:ea typeface="+mj-ea"/>
                <a:cs typeface="+mj-cs"/>
              </a:rPr>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Type text or press “tab” to start with first-level bullet</a:t>
            </a:r>
          </a:p>
          <a:p>
            <a:pPr lvl="1"/>
            <a:r>
              <a:rPr lang="en-US" dirty="0" smtClean="0"/>
              <a:t>First-level bullet</a:t>
            </a:r>
          </a:p>
          <a:p>
            <a:pPr lvl="2"/>
            <a:r>
              <a:rPr lang="en-US" dirty="0" smtClean="0"/>
              <a:t>Second-level bullet</a:t>
            </a:r>
          </a:p>
          <a:p>
            <a:pPr lvl="3"/>
            <a:r>
              <a:rPr lang="en-US" dirty="0" smtClean="0"/>
              <a:t>Third-level bullet</a:t>
            </a:r>
          </a:p>
          <a:p>
            <a:pPr lvl="4"/>
            <a:r>
              <a:rPr lang="en-US" dirty="0" smtClean="0"/>
              <a:t>Fourth-level bullet</a:t>
            </a:r>
          </a:p>
          <a:p>
            <a:pPr lvl="4"/>
            <a:endParaRPr lang="en-US" dirty="0" smtClean="0"/>
          </a:p>
          <a:p>
            <a:pPr lvl="4"/>
            <a:endParaRPr lang="en-US" dirty="0" smtClean="0"/>
          </a:p>
        </p:txBody>
      </p:sp>
      <p:sp>
        <p:nvSpPr>
          <p:cNvPr id="8" name="TextBox 7"/>
          <p:cNvSpPr txBox="1"/>
          <p:nvPr userDrawn="1"/>
        </p:nvSpPr>
        <p:spPr>
          <a:xfrm>
            <a:off x="6025141" y="6571580"/>
            <a:ext cx="3048000" cy="3847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smtClean="0">
                <a:solidFill>
                  <a:schemeClr val="accent6"/>
                </a:solidFill>
                <a:latin typeface="Arial" pitchFamily="34" charset="0"/>
                <a:ea typeface="+mn-ea"/>
                <a:cs typeface="Arial" pitchFamily="34" charset="0"/>
              </a:rPr>
              <a:t>Skadden, Arps, Slate, Meagher &amp; Flom LLP</a:t>
            </a:r>
          </a:p>
          <a:p>
            <a:endParaRPr lang="en-US" sz="1200" dirty="0">
              <a:latin typeface="Arial" pitchFamily="34" charset="0"/>
              <a:cs typeface="Arial" pitchFamily="34" charset="0"/>
            </a:endParaRPr>
          </a:p>
        </p:txBody>
      </p:sp>
      <p:sp>
        <p:nvSpPr>
          <p:cNvPr id="9" name="TextBox 8"/>
          <p:cNvSpPr txBox="1"/>
          <p:nvPr userDrawn="1"/>
        </p:nvSpPr>
        <p:spPr>
          <a:xfrm>
            <a:off x="128688" y="6575076"/>
            <a:ext cx="469277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Arial" pitchFamily="34" charset="0"/>
              </a:rPr>
              <a:t>│</a:t>
            </a:r>
            <a:fld id="{94397FF8-13E3-448A-AEFA-C8A61B9B4789}" type="slidenum">
              <a:rPr kumimoji="0" lang="en-US" sz="700" b="0"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smtClean="0">
              <a:ln>
                <a:noFill/>
              </a:ln>
              <a:solidFill>
                <a:schemeClr val="tx1"/>
              </a:solidFill>
              <a:effectLst/>
              <a:uLnTx/>
              <a:uFillTx/>
              <a:latin typeface="+mn-lt"/>
              <a:ea typeface="+mn-ea"/>
              <a:cs typeface="Arial" pitchFamily="34" charset="0"/>
            </a:endParaRPr>
          </a:p>
        </p:txBody>
      </p:sp>
      <p:pic>
        <p:nvPicPr>
          <p:cNvPr id="10" name="Picture 9"/>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7838311" y="94895"/>
            <a:ext cx="1143000" cy="391584"/>
          </a:xfrm>
          <a:prstGeom prst="rect">
            <a:avLst/>
          </a:prstGeom>
        </p:spPr>
      </p:pic>
      <p:cxnSp>
        <p:nvCxnSpPr>
          <p:cNvPr id="14" name="Straight Connector 13"/>
          <p:cNvCxnSpPr/>
          <p:nvPr userDrawn="1"/>
        </p:nvCxnSpPr>
        <p:spPr>
          <a:xfrm>
            <a:off x="204788" y="6486525"/>
            <a:ext cx="8777287" cy="0"/>
          </a:xfrm>
          <a:prstGeom prst="line">
            <a:avLst/>
          </a:prstGeom>
          <a:ln w="9525" cap="sq" cmpd="sng">
            <a:solidFill>
              <a:schemeClr val="tx2"/>
            </a:solidFill>
            <a:prstDash val="sysDot"/>
            <a:round/>
            <a:tailE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735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65" r:id="rId3"/>
    <p:sldLayoutId id="2147483661" r:id="rId4"/>
    <p:sldLayoutId id="2147483666" r:id="rId5"/>
    <p:sldLayoutId id="2147483667" r:id="rId6"/>
    <p:sldLayoutId id="2147483664" r:id="rId7"/>
    <p:sldLayoutId id="2147483671" r:id="rId8"/>
    <p:sldLayoutId id="2147483672" r:id="rId9"/>
    <p:sldLayoutId id="2147483675" r:id="rId10"/>
    <p:sldLayoutId id="2147483673" r:id="rId11"/>
    <p:sldLayoutId id="2147483676" r:id="rId12"/>
    <p:sldLayoutId id="2147483674" r:id="rId13"/>
    <p:sldLayoutId id="2147483677" r:id="rId14"/>
    <p:sldLayoutId id="2147483678" r:id="rId15"/>
    <p:sldLayoutId id="2147483700" r:id="rId16"/>
    <p:sldLayoutId id="2147483687" r:id="rId17"/>
    <p:sldLayoutId id="2147483688" r:id="rId18"/>
    <p:sldLayoutId id="2147483699" r:id="rId19"/>
    <p:sldLayoutId id="2147483689" r:id="rId20"/>
    <p:sldLayoutId id="2147483691" r:id="rId21"/>
    <p:sldLayoutId id="2147483690" r:id="rId22"/>
    <p:sldLayoutId id="2147483692" r:id="rId23"/>
    <p:sldLayoutId id="2147483697" r:id="rId24"/>
    <p:sldLayoutId id="2147483698" r:id="rId25"/>
    <p:sldLayoutId id="2147483693" r:id="rId26"/>
    <p:sldLayoutId id="2147483694" r:id="rId27"/>
    <p:sldLayoutId id="2147483680" r:id="rId28"/>
    <p:sldLayoutId id="2147483681" r:id="rId29"/>
    <p:sldLayoutId id="2147483651" r:id="rId30"/>
    <p:sldLayoutId id="2147483682" r:id="rId31"/>
    <p:sldLayoutId id="2147483683" r:id="rId32"/>
    <p:sldLayoutId id="2147483685" r:id="rId33"/>
    <p:sldLayoutId id="2147483684" r:id="rId34"/>
    <p:sldLayoutId id="2147483655" r:id="rId35"/>
    <p:sldLayoutId id="2147483695" r:id="rId36"/>
    <p:sldLayoutId id="2147483696" r:id="rId37"/>
  </p:sldLayoutIdLst>
  <p:timing>
    <p:tnLst>
      <p:par>
        <p:cTn id="1" dur="indefinite" restart="never" nodeType="tmRoot"/>
      </p:par>
    </p:tnLst>
  </p:timing>
  <p:hf hdr="0" ftr="0"/>
  <p:txStyles>
    <p:titleStyle>
      <a:lvl1pPr algn="l" defTabSz="914400" rtl="0" eaLnBrk="1" latinLnBrk="0" hangingPunct="1">
        <a:spcBef>
          <a:spcPct val="0"/>
        </a:spcBef>
        <a:buNone/>
        <a:defRPr sz="900" kern="1200" cap="all" baseline="0">
          <a:solidFill>
            <a:schemeClr val="tx1"/>
          </a:solidFill>
          <a:latin typeface="+mj-lt"/>
          <a:ea typeface="+mj-ea"/>
          <a:cs typeface="+mj-cs"/>
        </a:defRPr>
      </a:lvl1pPr>
    </p:titleStyle>
    <p:body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Inversion Experience in the United States</a:t>
            </a:r>
            <a:endParaRPr lang="en-US" dirty="0"/>
          </a:p>
        </p:txBody>
      </p:sp>
      <p:sp>
        <p:nvSpPr>
          <p:cNvPr id="5" name="Title 1"/>
          <p:cNvSpPr txBox="1">
            <a:spLocks/>
          </p:cNvSpPr>
          <p:nvPr/>
        </p:nvSpPr>
        <p:spPr>
          <a:xfrm>
            <a:off x="2266950" y="4143375"/>
            <a:ext cx="6553200" cy="10001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500" b="1" kern="1200" cap="none" baseline="0">
                <a:solidFill>
                  <a:schemeClr val="bg1"/>
                </a:solidFill>
                <a:latin typeface="+mj-lt"/>
                <a:ea typeface="+mj-ea"/>
                <a:cs typeface="+mj-cs"/>
              </a:defRPr>
            </a:lvl1pPr>
          </a:lstStyle>
          <a:p>
            <a:r>
              <a:rPr lang="en-US" sz="1400" b="0" dirty="0" err="1" smtClean="0">
                <a:solidFill>
                  <a:schemeClr val="tx1"/>
                </a:solidFill>
              </a:rPr>
              <a:t>ITPF</a:t>
            </a:r>
            <a:r>
              <a:rPr lang="en-US" sz="1400" b="0" dirty="0" smtClean="0">
                <a:solidFill>
                  <a:schemeClr val="tx1"/>
                </a:solidFill>
              </a:rPr>
              <a:t>/</a:t>
            </a:r>
            <a:r>
              <a:rPr lang="en-US" sz="1400" b="0" dirty="0" err="1" smtClean="0">
                <a:solidFill>
                  <a:schemeClr val="tx1"/>
                </a:solidFill>
              </a:rPr>
              <a:t>TPC</a:t>
            </a:r>
            <a:r>
              <a:rPr lang="en-US" sz="1400" b="0" dirty="0" smtClean="0">
                <a:solidFill>
                  <a:schemeClr val="tx1"/>
                </a:solidFill>
              </a:rPr>
              <a:t> Conference on Corporate Inversions and Tax Policy</a:t>
            </a:r>
          </a:p>
          <a:p>
            <a:r>
              <a:rPr lang="en-US" sz="1400" b="0" dirty="0" smtClean="0">
                <a:solidFill>
                  <a:schemeClr val="tx1"/>
                </a:solidFill>
              </a:rPr>
              <a:t>Paul W. Oosterhuis</a:t>
            </a:r>
          </a:p>
          <a:p>
            <a:r>
              <a:rPr lang="en-US" sz="1400" b="0" dirty="0" smtClean="0">
                <a:solidFill>
                  <a:schemeClr val="tx1"/>
                </a:solidFill>
              </a:rPr>
              <a:t>Skadden, Arps, Slate, Meagher &amp; Flom</a:t>
            </a:r>
          </a:p>
          <a:p>
            <a:r>
              <a:rPr lang="en-US" sz="1400" b="0" dirty="0" smtClean="0">
                <a:solidFill>
                  <a:schemeClr val="tx1"/>
                </a:solidFill>
              </a:rPr>
              <a:t>Washington, D.C.</a:t>
            </a:r>
          </a:p>
          <a:p>
            <a:r>
              <a:rPr lang="en-US" sz="1400" b="0" dirty="0" smtClean="0">
                <a:solidFill>
                  <a:schemeClr val="tx1"/>
                </a:solidFill>
              </a:rPr>
              <a:t>January 23, 2015</a:t>
            </a:r>
            <a:endParaRPr lang="en-US" sz="1400" b="0" dirty="0">
              <a:solidFill>
                <a:schemeClr val="tx1"/>
              </a:solidFill>
            </a:endParaRPr>
          </a:p>
        </p:txBody>
      </p:sp>
    </p:spTree>
    <p:extLst>
      <p:ext uri="{BB962C8B-B14F-4D97-AF65-F5344CB8AC3E}">
        <p14:creationId xmlns:p14="http://schemas.microsoft.com/office/powerpoint/2010/main" val="145412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POST-2004 ACT INVERSIONS</a:t>
            </a:r>
            <a:br>
              <a:rPr lang="en-US" dirty="0" smtClean="0"/>
            </a:br>
            <a:r>
              <a:rPr lang="en-US" dirty="0" smtClean="0"/>
              <a:t>RESPONSE </a:t>
            </a:r>
            <a:r>
              <a:rPr lang="en-US" dirty="0"/>
              <a:t>FOR SELF INVERSIONS – </a:t>
            </a:r>
            <a:r>
              <a:rPr lang="en-US" dirty="0" smtClean="0"/>
              <a:t>SATISFY </a:t>
            </a:r>
            <a:r>
              <a:rPr lang="en-US" dirty="0"/>
              <a:t>SBA </a:t>
            </a:r>
            <a:r>
              <a:rPr lang="en-US" dirty="0" smtClean="0"/>
              <a:t>TEST</a:t>
            </a:r>
            <a:endParaRPr lang="en-US" dirty="0"/>
          </a:p>
        </p:txBody>
      </p:sp>
      <p:sp>
        <p:nvSpPr>
          <p:cNvPr id="3" name="Text Placeholder 2"/>
          <p:cNvSpPr>
            <a:spLocks noGrp="1"/>
          </p:cNvSpPr>
          <p:nvPr>
            <p:ph type="body" sz="quarter" idx="10"/>
          </p:nvPr>
        </p:nvSpPr>
        <p:spPr/>
        <p:txBody>
          <a:bodyPr/>
          <a:lstStyle/>
          <a:p>
            <a:pPr lvl="1"/>
            <a:r>
              <a:rPr lang="en-US" sz="1800" dirty="0" smtClean="0"/>
              <a:t>In the years form 2005-012 there were a modest number of combination-migration transactions (perhaps most prominently </a:t>
            </a:r>
            <a:r>
              <a:rPr lang="en-US" sz="1800" dirty="0" err="1" smtClean="0"/>
              <a:t>Biovail</a:t>
            </a:r>
            <a:r>
              <a:rPr lang="en-US" sz="1800" dirty="0" smtClean="0"/>
              <a:t>/Valeant </a:t>
            </a:r>
            <a:r>
              <a:rPr lang="en-US" sz="1800" dirty="0" smtClean="0"/>
              <a:t>in 2010 and Eaton/Cooper in 2012), but also a number of </a:t>
            </a:r>
            <a:r>
              <a:rPr lang="en-US" sz="1800" dirty="0" err="1" smtClean="0"/>
              <a:t>self inversions</a:t>
            </a:r>
            <a:r>
              <a:rPr lang="en-US" sz="1800" dirty="0" smtClean="0"/>
              <a:t> that met the substantial business activities test.</a:t>
            </a:r>
          </a:p>
          <a:p>
            <a:pPr lvl="1"/>
            <a:endParaRPr lang="en-US" sz="1800" dirty="0"/>
          </a:p>
          <a:p>
            <a:pPr lvl="1"/>
            <a:r>
              <a:rPr lang="en-US" sz="1800" dirty="0" smtClean="0"/>
              <a:t>These included:</a:t>
            </a:r>
          </a:p>
          <a:p>
            <a:pPr lvl="2"/>
            <a:r>
              <a:rPr lang="en-US" sz="1700" dirty="0" smtClean="0"/>
              <a:t>2005 – Luna Gold (Canada)</a:t>
            </a:r>
          </a:p>
          <a:p>
            <a:pPr lvl="2"/>
            <a:r>
              <a:rPr lang="en-US" sz="1700" dirty="0" smtClean="0"/>
              <a:t>2007 – Fluid Media Networks (Canada)</a:t>
            </a:r>
          </a:p>
          <a:p>
            <a:pPr lvl="2"/>
            <a:r>
              <a:rPr lang="en-US" sz="1700" dirty="0" smtClean="0"/>
              <a:t>2008 – Patch International (Canada)</a:t>
            </a:r>
          </a:p>
          <a:p>
            <a:pPr lvl="2"/>
            <a:r>
              <a:rPr lang="en-US" sz="1700" dirty="0" smtClean="0"/>
              <a:t>2009 – Tim </a:t>
            </a:r>
            <a:r>
              <a:rPr lang="en-US" sz="1700" dirty="0" err="1" smtClean="0"/>
              <a:t>Hortons</a:t>
            </a:r>
            <a:r>
              <a:rPr lang="en-US" sz="1700" dirty="0" smtClean="0"/>
              <a:t> (Canada), Ensco International (U.K.)</a:t>
            </a:r>
          </a:p>
          <a:p>
            <a:pPr lvl="2"/>
            <a:r>
              <a:rPr lang="en-US" sz="1700" dirty="0" smtClean="0"/>
              <a:t>2010 – </a:t>
            </a:r>
            <a:r>
              <a:rPr lang="en-US" sz="1700" dirty="0" err="1" smtClean="0"/>
              <a:t>Plastinum</a:t>
            </a:r>
            <a:r>
              <a:rPr lang="en-US" sz="1700" dirty="0" smtClean="0"/>
              <a:t> Polymer (Netherlands)</a:t>
            </a:r>
          </a:p>
          <a:p>
            <a:pPr lvl="2"/>
            <a:r>
              <a:rPr lang="en-US" sz="1700" dirty="0" smtClean="0"/>
              <a:t>2012 – Rowan (U.K.), Aon (U.K.), DE Master Blenders (Netherlands)</a:t>
            </a:r>
            <a:endParaRPr lang="en-US" sz="1700" dirty="0"/>
          </a:p>
        </p:txBody>
      </p:sp>
    </p:spTree>
    <p:extLst>
      <p:ext uri="{BB962C8B-B14F-4D97-AF65-F5344CB8AC3E}">
        <p14:creationId xmlns:p14="http://schemas.microsoft.com/office/powerpoint/2010/main" val="182867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32342" y="3611513"/>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sz="1900" dirty="0" smtClean="0"/>
              <a:t>CONTINUING SELF INVERSIONS – </a:t>
            </a:r>
            <a:r>
              <a:rPr lang="en-US" sz="1900" dirty="0" err="1" smtClean="0"/>
              <a:t>SatisfyING</a:t>
            </a:r>
            <a:r>
              <a:rPr lang="en-US" sz="1900" dirty="0" smtClean="0"/>
              <a:t> THE SBA Test</a:t>
            </a:r>
            <a:endParaRPr lang="en-US" sz="1900" dirty="0"/>
          </a:p>
        </p:txBody>
      </p:sp>
      <p:sp>
        <p:nvSpPr>
          <p:cNvPr id="3" name="Text Placeholder 4"/>
          <p:cNvSpPr txBox="1">
            <a:spLocks/>
          </p:cNvSpPr>
          <p:nvPr/>
        </p:nvSpPr>
        <p:spPr>
          <a:xfrm>
            <a:off x="6103088" y="1031078"/>
            <a:ext cx="2877865" cy="5557838"/>
          </a:xfrm>
          <a:prstGeom prst="rect">
            <a:avLst/>
          </a:prstGeom>
        </p:spPr>
        <p:txBody>
          <a:bodyPr vert="horz" lIns="0" tIns="0" rIns="0" bIns="0" rtlCol="0">
            <a:noAutofit/>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Response for </a:t>
            </a:r>
            <a:r>
              <a:rPr lang="en-US" sz="1600" dirty="0" err="1" smtClean="0"/>
              <a:t>self inversions</a:t>
            </a:r>
            <a:r>
              <a:rPr lang="en-US" sz="1600" dirty="0" smtClean="0"/>
              <a:t> was to stop having </a:t>
            </a:r>
            <a:r>
              <a:rPr lang="en-US" sz="1600" dirty="0" err="1" smtClean="0"/>
              <a:t>NFP</a:t>
            </a:r>
            <a:r>
              <a:rPr lang="en-US" sz="1600" dirty="0" smtClean="0"/>
              <a:t> formed in a “tax haven”</a:t>
            </a:r>
          </a:p>
          <a:p>
            <a:pPr lvl="1"/>
            <a:r>
              <a:rPr lang="en-US" sz="1600" dirty="0" smtClean="0"/>
              <a:t>Instead, form </a:t>
            </a:r>
            <a:r>
              <a:rPr lang="en-US" sz="1600" dirty="0" err="1" smtClean="0"/>
              <a:t>NFP</a:t>
            </a:r>
            <a:r>
              <a:rPr lang="en-US" sz="1600" dirty="0" smtClean="0"/>
              <a:t> in a country where the overall group, tested after the transaction, can satisfy the SBA Test (here the UK)</a:t>
            </a:r>
          </a:p>
          <a:p>
            <a:pPr lvl="1"/>
            <a:r>
              <a:rPr lang="en-US" sz="1600" dirty="0" smtClean="0"/>
              <a:t>Still flunks the continuity test (generally 100% continuity in these cases) </a:t>
            </a:r>
            <a:r>
              <a:rPr lang="en-US" sz="1600" u="sng" dirty="0" smtClean="0"/>
              <a:t>but</a:t>
            </a:r>
            <a:r>
              <a:rPr lang="en-US" sz="1600" dirty="0" smtClean="0"/>
              <a:t> focus on the SBA Test to comply with the section 7874 rules</a:t>
            </a:r>
            <a:endParaRPr lang="en-US" sz="1600" dirty="0"/>
          </a:p>
        </p:txBody>
      </p:sp>
      <p:cxnSp>
        <p:nvCxnSpPr>
          <p:cNvPr id="4" name="Straight Connector 3"/>
          <p:cNvCxnSpPr/>
          <p:nvPr/>
        </p:nvCxnSpPr>
        <p:spPr>
          <a:xfrm flipH="1">
            <a:off x="1421213" y="1765005"/>
            <a:ext cx="1" cy="1470834"/>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83260" y="1173127"/>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6" name="Rectangle 5"/>
          <p:cNvSpPr/>
          <p:nvPr/>
        </p:nvSpPr>
        <p:spPr>
          <a:xfrm>
            <a:off x="740730" y="2254104"/>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sp>
        <p:nvSpPr>
          <p:cNvPr id="8" name="Rectangle 7"/>
          <p:cNvSpPr/>
          <p:nvPr/>
        </p:nvSpPr>
        <p:spPr>
          <a:xfrm>
            <a:off x="233915" y="3469754"/>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UK (etc.)</a:t>
            </a:r>
          </a:p>
          <a:p>
            <a:pPr algn="ctr"/>
            <a:r>
              <a:rPr lang="en-US" sz="1400" dirty="0" smtClean="0"/>
              <a:t>operations</a:t>
            </a:r>
            <a:endParaRPr lang="en-US" sz="1400" dirty="0"/>
          </a:p>
        </p:txBody>
      </p:sp>
      <p:cxnSp>
        <p:nvCxnSpPr>
          <p:cNvPr id="10" name="Straight Connector 9"/>
          <p:cNvCxnSpPr/>
          <p:nvPr/>
        </p:nvCxnSpPr>
        <p:spPr>
          <a:xfrm>
            <a:off x="4625157" y="1500956"/>
            <a:ext cx="0" cy="2854836"/>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87203" y="1183752"/>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12" name="Rectangle 11"/>
          <p:cNvSpPr/>
          <p:nvPr/>
        </p:nvSpPr>
        <p:spPr>
          <a:xfrm>
            <a:off x="3944673" y="2264729"/>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NFP</a:t>
            </a:r>
            <a:endParaRPr lang="en-US" dirty="0" smtClean="0"/>
          </a:p>
          <a:p>
            <a:pPr algn="ctr"/>
            <a:r>
              <a:rPr lang="en-US" sz="1600" dirty="0" smtClean="0"/>
              <a:t>UK</a:t>
            </a:r>
            <a:endParaRPr lang="en-US" sz="1100" dirty="0"/>
          </a:p>
        </p:txBody>
      </p:sp>
      <p:sp>
        <p:nvSpPr>
          <p:cNvPr id="13" name="Rectangle 12"/>
          <p:cNvSpPr/>
          <p:nvPr/>
        </p:nvSpPr>
        <p:spPr>
          <a:xfrm>
            <a:off x="3948218" y="3288994"/>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cxnSp>
        <p:nvCxnSpPr>
          <p:cNvPr id="15" name="Straight Connector 14"/>
          <p:cNvCxnSpPr/>
          <p:nvPr/>
        </p:nvCxnSpPr>
        <p:spPr>
          <a:xfrm>
            <a:off x="3168501" y="730104"/>
            <a:ext cx="0" cy="53517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 Placeholder 4"/>
          <p:cNvSpPr txBox="1">
            <a:spLocks/>
          </p:cNvSpPr>
          <p:nvPr/>
        </p:nvSpPr>
        <p:spPr>
          <a:xfrm>
            <a:off x="127588" y="4621603"/>
            <a:ext cx="2679406" cy="1889054"/>
          </a:xfrm>
          <a:prstGeom prst="rect">
            <a:avLst/>
          </a:prstGeom>
        </p:spPr>
        <p:txBody>
          <a:bodyPr vert="horz" lIns="0" tIns="0" rIns="0" bIns="0" rtlCol="0">
            <a:noAutofit/>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Do the same inversion transaction (</a:t>
            </a:r>
            <a:r>
              <a:rPr lang="en-US" sz="1600" dirty="0" err="1" smtClean="0"/>
              <a:t>NFP</a:t>
            </a:r>
            <a:r>
              <a:rPr lang="en-US" sz="1600" dirty="0" smtClean="0"/>
              <a:t>, US merger Sub, etc.) but with </a:t>
            </a:r>
            <a:r>
              <a:rPr lang="en-US" sz="1600" dirty="0" err="1" smtClean="0"/>
              <a:t>NFP</a:t>
            </a:r>
            <a:r>
              <a:rPr lang="en-US" sz="1600" dirty="0" smtClean="0"/>
              <a:t> formed in a jurisdiction in which the corporate group had a meaningful presence. </a:t>
            </a:r>
            <a:endParaRPr lang="en-US" sz="1600" dirty="0"/>
          </a:p>
        </p:txBody>
      </p:sp>
      <p:sp>
        <p:nvSpPr>
          <p:cNvPr id="17" name="Rectangle 16"/>
          <p:cNvSpPr/>
          <p:nvPr/>
        </p:nvSpPr>
        <p:spPr>
          <a:xfrm>
            <a:off x="1679942" y="3459113"/>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ROW</a:t>
            </a:r>
          </a:p>
          <a:p>
            <a:pPr algn="ctr"/>
            <a:r>
              <a:rPr lang="en-US" sz="1400" dirty="0" smtClean="0"/>
              <a:t>operations</a:t>
            </a:r>
            <a:endParaRPr lang="en-US" sz="1400" dirty="0"/>
          </a:p>
        </p:txBody>
      </p:sp>
      <p:cxnSp>
        <p:nvCxnSpPr>
          <p:cNvPr id="20" name="Elbow Connector 19"/>
          <p:cNvCxnSpPr>
            <a:stCxn id="8" idx="0"/>
            <a:endCxn id="17" idx="0"/>
          </p:cNvCxnSpPr>
          <p:nvPr/>
        </p:nvCxnSpPr>
        <p:spPr>
          <a:xfrm rot="5400000" flipH="1" flipV="1">
            <a:off x="1515134" y="2741421"/>
            <a:ext cx="10641" cy="1446027"/>
          </a:xfrm>
          <a:prstGeom prst="bentConnector3">
            <a:avLst>
              <a:gd name="adj1" fmla="val 2248294"/>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025650" y="4715514"/>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Rectangle 22"/>
          <p:cNvSpPr/>
          <p:nvPr/>
        </p:nvSpPr>
        <p:spPr>
          <a:xfrm>
            <a:off x="3427223" y="4573755"/>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UK (etc.)</a:t>
            </a:r>
          </a:p>
          <a:p>
            <a:pPr algn="ctr"/>
            <a:r>
              <a:rPr lang="en-US" sz="1400" dirty="0" smtClean="0"/>
              <a:t>operations</a:t>
            </a:r>
            <a:endParaRPr lang="en-US" sz="1400" dirty="0"/>
          </a:p>
        </p:txBody>
      </p:sp>
      <p:sp>
        <p:nvSpPr>
          <p:cNvPr id="24" name="Rectangle 23"/>
          <p:cNvSpPr/>
          <p:nvPr/>
        </p:nvSpPr>
        <p:spPr>
          <a:xfrm>
            <a:off x="4873250" y="4563114"/>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ROW</a:t>
            </a:r>
          </a:p>
          <a:p>
            <a:pPr algn="ctr"/>
            <a:r>
              <a:rPr lang="en-US" sz="1400" dirty="0" smtClean="0"/>
              <a:t>operations</a:t>
            </a:r>
            <a:endParaRPr lang="en-US" sz="1400" dirty="0"/>
          </a:p>
        </p:txBody>
      </p:sp>
      <p:cxnSp>
        <p:nvCxnSpPr>
          <p:cNvPr id="25" name="Elbow Connector 24"/>
          <p:cNvCxnSpPr>
            <a:stCxn id="23" idx="0"/>
            <a:endCxn id="24" idx="0"/>
          </p:cNvCxnSpPr>
          <p:nvPr/>
        </p:nvCxnSpPr>
        <p:spPr>
          <a:xfrm rot="5400000" flipH="1" flipV="1">
            <a:off x="4708442" y="3845422"/>
            <a:ext cx="10641" cy="1446027"/>
          </a:xfrm>
          <a:prstGeom prst="bentConnector3">
            <a:avLst>
              <a:gd name="adj1" fmla="val 2248294"/>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EVOLUTION OF THE SBA TEST</a:t>
            </a:r>
            <a:endParaRPr lang="en-US" dirty="0"/>
          </a:p>
        </p:txBody>
      </p:sp>
      <p:sp>
        <p:nvSpPr>
          <p:cNvPr id="4" name="Text Placeholder 3"/>
          <p:cNvSpPr>
            <a:spLocks noGrp="1"/>
          </p:cNvSpPr>
          <p:nvPr>
            <p:ph type="body" sz="quarter" idx="10"/>
          </p:nvPr>
        </p:nvSpPr>
        <p:spPr/>
        <p:txBody>
          <a:bodyPr/>
          <a:lstStyle/>
          <a:p>
            <a:pPr lvl="1"/>
            <a:r>
              <a:rPr lang="en-US" sz="1800" dirty="0" smtClean="0"/>
              <a:t>The SBA Test has evolved through a series of regulatory regimes.  Current regulations impose a strict test that cannot generally be satisfied by reasonably geographically diversified multinationals.</a:t>
            </a:r>
            <a:endParaRPr lang="en-US" dirty="0" smtClean="0"/>
          </a:p>
          <a:p>
            <a:pPr lvl="1"/>
            <a:r>
              <a:rPr lang="en-US" sz="1800" dirty="0" smtClean="0"/>
              <a:t>2006 Regulations provided both</a:t>
            </a:r>
            <a:endParaRPr lang="en-US" sz="1800" dirty="0"/>
          </a:p>
          <a:p>
            <a:pPr lvl="2"/>
            <a:r>
              <a:rPr lang="en-US" sz="1400" dirty="0"/>
              <a:t>a safe harbor (10% of relevant factors – sales, property, employees, and payroll – in </a:t>
            </a:r>
            <a:r>
              <a:rPr lang="en-US" sz="1400" dirty="0" err="1"/>
              <a:t>NFP’s</a:t>
            </a:r>
            <a:r>
              <a:rPr lang="en-US" sz="1400" dirty="0"/>
              <a:t> jurisdiction of incorporation); and</a:t>
            </a:r>
          </a:p>
          <a:p>
            <a:pPr lvl="2"/>
            <a:r>
              <a:rPr lang="en-US" sz="1400" dirty="0"/>
              <a:t>a facts and circumstances test</a:t>
            </a:r>
            <a:r>
              <a:rPr lang="en-US" sz="1400" dirty="0" smtClean="0"/>
              <a:t>.</a:t>
            </a:r>
            <a:endParaRPr lang="en-US" sz="1400" dirty="0"/>
          </a:p>
          <a:p>
            <a:pPr lvl="1"/>
            <a:r>
              <a:rPr lang="en-US" sz="1800" dirty="0"/>
              <a:t>2009 Regulations </a:t>
            </a:r>
          </a:p>
          <a:p>
            <a:pPr lvl="2"/>
            <a:r>
              <a:rPr lang="en-US" sz="1400" dirty="0" smtClean="0"/>
              <a:t>Dropped the safe harbor.</a:t>
            </a:r>
            <a:endParaRPr lang="en-US" sz="1400" dirty="0"/>
          </a:p>
          <a:p>
            <a:pPr lvl="1"/>
            <a:r>
              <a:rPr lang="en-US" sz="1800" dirty="0"/>
              <a:t>2012 Regulations </a:t>
            </a:r>
          </a:p>
          <a:p>
            <a:pPr lvl="2"/>
            <a:r>
              <a:rPr lang="en-US" sz="1400" dirty="0"/>
              <a:t>Dropped the facts and circumstances test in favor of a very stringent “bright line” 25% test (25% of each of </a:t>
            </a:r>
            <a:r>
              <a:rPr lang="en-US" sz="1400" dirty="0" smtClean="0"/>
              <a:t>gross income from sales, property, employees, and payroll in </a:t>
            </a:r>
            <a:r>
              <a:rPr lang="en-US" sz="1400" dirty="0" err="1" smtClean="0"/>
              <a:t>NFP’s</a:t>
            </a:r>
            <a:r>
              <a:rPr lang="en-US" sz="1400" dirty="0" smtClean="0"/>
              <a:t> jurisdiction of incorporation).</a:t>
            </a:r>
            <a:endParaRPr lang="en-US" sz="1400" dirty="0"/>
          </a:p>
          <a:p>
            <a:pPr lvl="3"/>
            <a:r>
              <a:rPr lang="en-US" sz="1400" dirty="0"/>
              <a:t>It is possible for a corporate group </a:t>
            </a:r>
            <a:r>
              <a:rPr lang="en-US" sz="1400" i="1" dirty="0"/>
              <a:t>not </a:t>
            </a:r>
            <a:r>
              <a:rPr lang="en-US" sz="1400" dirty="0"/>
              <a:t>to have SBA in the U.S. and for 7874 to still apply.</a:t>
            </a:r>
          </a:p>
          <a:p>
            <a:pPr lvl="3"/>
            <a:r>
              <a:rPr lang="en-US" sz="1400" dirty="0"/>
              <a:t>It is possible for a corporate group not to have SBA in </a:t>
            </a:r>
            <a:r>
              <a:rPr lang="en-US" sz="1400" i="1" dirty="0"/>
              <a:t>any </a:t>
            </a:r>
            <a:r>
              <a:rPr lang="en-US" sz="1400" dirty="0"/>
              <a:t>country under this definition</a:t>
            </a:r>
            <a:r>
              <a:rPr lang="en-US" sz="1400" dirty="0" smtClean="0"/>
              <a:t>.</a:t>
            </a:r>
          </a:p>
          <a:p>
            <a:pPr lvl="2"/>
            <a:r>
              <a:rPr lang="en-US" sz="1400" dirty="0" smtClean="0"/>
              <a:t>Since the 2012 regulations, only one substantial </a:t>
            </a:r>
            <a:r>
              <a:rPr lang="en-US" sz="1400" dirty="0" err="1" smtClean="0"/>
              <a:t>self inversion</a:t>
            </a:r>
            <a:r>
              <a:rPr lang="en-US" sz="1400" dirty="0" smtClean="0"/>
              <a:t> – Liberty Global/Virgin Media – has been completed (Burger King/Tim </a:t>
            </a:r>
            <a:r>
              <a:rPr lang="en-US" sz="1400" dirty="0" err="1" smtClean="0"/>
              <a:t>Hortons</a:t>
            </a:r>
            <a:r>
              <a:rPr lang="en-US" sz="1400" dirty="0" smtClean="0"/>
              <a:t> also claims to satisfy the SBA test, but appears to be relying on &lt;80% shareholder continuity as well).</a:t>
            </a:r>
            <a:endParaRPr lang="en-US" sz="1400" dirty="0"/>
          </a:p>
          <a:p>
            <a:pPr lvl="1"/>
            <a:endParaRPr lang="en-US" sz="1800" dirty="0" smtClean="0"/>
          </a:p>
        </p:txBody>
      </p:sp>
    </p:spTree>
    <p:extLst>
      <p:ext uri="{BB962C8B-B14F-4D97-AF65-F5344CB8AC3E}">
        <p14:creationId xmlns:p14="http://schemas.microsoft.com/office/powerpoint/2010/main" val="425252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CONTINUING INVERSIONS</a:t>
            </a:r>
            <a:br>
              <a:rPr lang="en-US" dirty="0" smtClean="0"/>
            </a:br>
            <a:r>
              <a:rPr lang="en-US" dirty="0" smtClean="0"/>
              <a:t>COMBINATION-MIGRATION TRANSACTIONS</a:t>
            </a:r>
            <a:endParaRPr lang="en-US" dirty="0"/>
          </a:p>
        </p:txBody>
      </p:sp>
      <p:sp>
        <p:nvSpPr>
          <p:cNvPr id="4" name="Text Placeholder 3"/>
          <p:cNvSpPr>
            <a:spLocks noGrp="1"/>
          </p:cNvSpPr>
          <p:nvPr>
            <p:ph type="body" sz="quarter" idx="10"/>
          </p:nvPr>
        </p:nvSpPr>
        <p:spPr/>
        <p:txBody>
          <a:bodyPr/>
          <a:lstStyle/>
          <a:p>
            <a:pPr lvl="1"/>
            <a:r>
              <a:rPr lang="en-US" sz="1600" dirty="0" smtClean="0"/>
              <a:t>With the pick-up in </a:t>
            </a:r>
            <a:r>
              <a:rPr lang="en-US" sz="1600" dirty="0" err="1" smtClean="0"/>
              <a:t>M&amp;A</a:t>
            </a:r>
            <a:r>
              <a:rPr lang="en-US" sz="1600" dirty="0" smtClean="0"/>
              <a:t> activity generally starting in 2013, there has been an increase in combination-migration transactions:</a:t>
            </a:r>
          </a:p>
          <a:p>
            <a:pPr lvl="2"/>
            <a:r>
              <a:rPr lang="en-US" sz="1400" dirty="0" err="1" smtClean="0"/>
              <a:t>Actavis</a:t>
            </a:r>
            <a:r>
              <a:rPr lang="en-US" sz="1400" dirty="0" smtClean="0"/>
              <a:t>/Warner Chilcott (Ireland)</a:t>
            </a:r>
          </a:p>
          <a:p>
            <a:pPr lvl="2"/>
            <a:r>
              <a:rPr lang="en-US" sz="1400" dirty="0" smtClean="0"/>
              <a:t>Pentair/Tyco International’s Flow Control Business (Switzerland)</a:t>
            </a:r>
          </a:p>
          <a:p>
            <a:pPr lvl="2"/>
            <a:r>
              <a:rPr lang="en-US" sz="1400" dirty="0" err="1" smtClean="0"/>
              <a:t>Perrigo</a:t>
            </a:r>
            <a:r>
              <a:rPr lang="en-US" sz="1400" dirty="0" smtClean="0"/>
              <a:t>/Elan (Ireland)</a:t>
            </a:r>
          </a:p>
          <a:p>
            <a:pPr lvl="2"/>
            <a:r>
              <a:rPr lang="en-US" sz="1400" dirty="0" smtClean="0"/>
              <a:t>Applied Materials/Tokyo Electron (Netherlands)</a:t>
            </a:r>
          </a:p>
          <a:p>
            <a:pPr lvl="2"/>
            <a:r>
              <a:rPr lang="en-US" sz="1400" dirty="0" smtClean="0"/>
              <a:t>Endo Health/</a:t>
            </a:r>
            <a:r>
              <a:rPr lang="en-US" sz="1400" dirty="0" err="1" smtClean="0"/>
              <a:t>Palladin</a:t>
            </a:r>
            <a:r>
              <a:rPr lang="en-US" sz="1400" dirty="0" smtClean="0"/>
              <a:t> (</a:t>
            </a:r>
            <a:r>
              <a:rPr lang="en-US" sz="1400" dirty="0" smtClean="0"/>
              <a:t>Ireland)</a:t>
            </a:r>
            <a:endParaRPr lang="en-US" sz="1400" dirty="0" smtClean="0"/>
          </a:p>
          <a:p>
            <a:pPr lvl="2"/>
            <a:r>
              <a:rPr lang="en-US" sz="1400" dirty="0" err="1" smtClean="0"/>
              <a:t>Actavis</a:t>
            </a:r>
            <a:r>
              <a:rPr lang="en-US" sz="1400" dirty="0" smtClean="0"/>
              <a:t>/Forest Laboratories (Ireland)</a:t>
            </a:r>
          </a:p>
          <a:p>
            <a:pPr lvl="2"/>
            <a:r>
              <a:rPr lang="en-US" sz="1400" dirty="0" smtClean="0"/>
              <a:t>Horizon Pharma/</a:t>
            </a:r>
            <a:r>
              <a:rPr lang="en-US" sz="1400" dirty="0" err="1" smtClean="0"/>
              <a:t>Vidara</a:t>
            </a:r>
            <a:r>
              <a:rPr lang="en-US" sz="1400" dirty="0" smtClean="0"/>
              <a:t> Therapeutics (Ireland)</a:t>
            </a:r>
          </a:p>
          <a:p>
            <a:pPr lvl="2"/>
            <a:r>
              <a:rPr lang="en-US" sz="1400" dirty="0" err="1" smtClean="0"/>
              <a:t>Mylan</a:t>
            </a:r>
            <a:r>
              <a:rPr lang="en-US" sz="1400" dirty="0" smtClean="0"/>
              <a:t>/Abbott Laboratories subsidiary (Netherlands)</a:t>
            </a:r>
          </a:p>
          <a:p>
            <a:pPr lvl="2"/>
            <a:r>
              <a:rPr lang="en-US" sz="1400" dirty="0" err="1" smtClean="0"/>
              <a:t>Covidien</a:t>
            </a:r>
            <a:r>
              <a:rPr lang="en-US" sz="1400" dirty="0" smtClean="0"/>
              <a:t>/Medtronic (Ireland)</a:t>
            </a:r>
          </a:p>
          <a:p>
            <a:pPr lvl="2"/>
            <a:r>
              <a:rPr lang="en-US" sz="1400" dirty="0" smtClean="0"/>
              <a:t>Tim </a:t>
            </a:r>
            <a:r>
              <a:rPr lang="en-US" sz="1400" dirty="0" err="1" smtClean="0"/>
              <a:t>Hortons</a:t>
            </a:r>
            <a:r>
              <a:rPr lang="en-US" sz="1400" dirty="0" smtClean="0"/>
              <a:t>/Burger King (Canada)</a:t>
            </a:r>
          </a:p>
          <a:p>
            <a:pPr lvl="1"/>
            <a:r>
              <a:rPr lang="en-US" sz="1600" dirty="0" smtClean="0"/>
              <a:t>Other transactions were considered, but not completed for various reasons:</a:t>
            </a:r>
          </a:p>
          <a:p>
            <a:pPr lvl="2"/>
            <a:r>
              <a:rPr lang="en-US" sz="1500" dirty="0" smtClean="0"/>
              <a:t>Pfizer/AstraZeneca, Chiquita/</a:t>
            </a:r>
            <a:r>
              <a:rPr lang="en-US" sz="1500" dirty="0" err="1" smtClean="0"/>
              <a:t>Fyffes</a:t>
            </a:r>
            <a:r>
              <a:rPr lang="en-US" sz="1500" dirty="0" smtClean="0"/>
              <a:t>, </a:t>
            </a:r>
            <a:r>
              <a:rPr lang="en-US" sz="1500" dirty="0" smtClean="0"/>
              <a:t>Walgreens/Alliance Boots, AbbVie/Shire, </a:t>
            </a:r>
            <a:r>
              <a:rPr lang="en-US" sz="1500" dirty="0" err="1" smtClean="0"/>
              <a:t>Auxilium</a:t>
            </a:r>
            <a:r>
              <a:rPr lang="en-US" sz="1500" dirty="0" smtClean="0"/>
              <a:t>/</a:t>
            </a:r>
            <a:r>
              <a:rPr lang="en-US" sz="1500" dirty="0" err="1" smtClean="0"/>
              <a:t>QLT</a:t>
            </a:r>
            <a:r>
              <a:rPr lang="en-US" sz="1500" dirty="0" smtClean="0"/>
              <a:t>, Salix/Cosmos</a:t>
            </a:r>
            <a:endParaRPr lang="en-US" sz="1500" dirty="0" smtClean="0"/>
          </a:p>
          <a:p>
            <a:pPr lvl="1"/>
            <a:endParaRPr lang="en-US" dirty="0" smtClean="0"/>
          </a:p>
        </p:txBody>
      </p:sp>
    </p:spTree>
    <p:extLst>
      <p:ext uri="{BB962C8B-B14F-4D97-AF65-F5344CB8AC3E}">
        <p14:creationId xmlns:p14="http://schemas.microsoft.com/office/powerpoint/2010/main" val="200235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CONTINUING INVERSIONS</a:t>
            </a:r>
            <a:br>
              <a:rPr lang="en-US" dirty="0"/>
            </a:br>
            <a:r>
              <a:rPr lang="en-US" dirty="0"/>
              <a:t>COMBINATION-MIGRATION TRANSACTIONS</a:t>
            </a:r>
          </a:p>
        </p:txBody>
      </p:sp>
      <p:sp>
        <p:nvSpPr>
          <p:cNvPr id="5" name="Text Placeholder 4"/>
          <p:cNvSpPr txBox="1">
            <a:spLocks/>
          </p:cNvSpPr>
          <p:nvPr/>
        </p:nvSpPr>
        <p:spPr>
          <a:xfrm>
            <a:off x="255181" y="4657061"/>
            <a:ext cx="3359889" cy="1679944"/>
          </a:xfrm>
          <a:prstGeom prst="rect">
            <a:avLst/>
          </a:prstGeom>
        </p:spPr>
        <p:txBody>
          <a:bodyPr vert="horz" lIns="0" tIns="0" rIns="0" bIns="0" rtlCol="0">
            <a:noAutofit/>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Combination transactions ignore the SBA test and focus instead only on the continuity test</a:t>
            </a:r>
          </a:p>
          <a:p>
            <a:pPr lvl="1"/>
            <a:r>
              <a:rPr lang="en-US" dirty="0" smtClean="0"/>
              <a:t>Focus is on a Foreign Target that is worth more than 25% of US Parent</a:t>
            </a:r>
            <a:endParaRPr lang="en-US" dirty="0"/>
          </a:p>
        </p:txBody>
      </p:sp>
      <p:sp>
        <p:nvSpPr>
          <p:cNvPr id="6" name="Text Placeholder 4"/>
          <p:cNvSpPr txBox="1">
            <a:spLocks/>
          </p:cNvSpPr>
          <p:nvPr/>
        </p:nvSpPr>
        <p:spPr>
          <a:xfrm>
            <a:off x="4486939" y="4766932"/>
            <a:ext cx="4657060" cy="1679944"/>
          </a:xfrm>
          <a:prstGeom prst="rect">
            <a:avLst/>
          </a:prstGeom>
        </p:spPr>
        <p:txBody>
          <a:bodyPr vert="horz" lIns="0" tIns="0" rIns="0" bIns="0" rtlCol="0">
            <a:noAutofit/>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smtClean="0"/>
              <a:t>Combination complies with inversion rules because Foreign Target shareholders, collectively, receive more than 20% of </a:t>
            </a:r>
            <a:r>
              <a:rPr lang="en-US" sz="1200" dirty="0" err="1" smtClean="0"/>
              <a:t>NFP</a:t>
            </a:r>
            <a:r>
              <a:rPr lang="en-US" sz="1200" dirty="0" smtClean="0"/>
              <a:t> (80% continuity test is </a:t>
            </a:r>
            <a:r>
              <a:rPr lang="en-US" sz="1200" u="sng" dirty="0" smtClean="0"/>
              <a:t>not</a:t>
            </a:r>
            <a:r>
              <a:rPr lang="en-US" sz="1200" dirty="0" smtClean="0"/>
              <a:t> met).</a:t>
            </a:r>
          </a:p>
          <a:p>
            <a:pPr lvl="1"/>
            <a:r>
              <a:rPr lang="en-US" sz="1200" dirty="0" smtClean="0"/>
              <a:t>The SBA Test is irrelevant because </a:t>
            </a:r>
            <a:r>
              <a:rPr lang="en-US" sz="1200" dirty="0" err="1" smtClean="0"/>
              <a:t>NFP</a:t>
            </a:r>
            <a:r>
              <a:rPr lang="en-US" sz="1200" dirty="0" smtClean="0"/>
              <a:t> is out of the rules under the continuity test, so </a:t>
            </a:r>
            <a:r>
              <a:rPr lang="en-US" sz="1200" dirty="0" err="1" smtClean="0"/>
              <a:t>NFP</a:t>
            </a:r>
            <a:r>
              <a:rPr lang="en-US" sz="1200" dirty="0" smtClean="0"/>
              <a:t> can be formed anywhere</a:t>
            </a:r>
          </a:p>
          <a:p>
            <a:pPr lvl="1"/>
            <a:r>
              <a:rPr lang="en-US" sz="1200" dirty="0" smtClean="0"/>
              <a:t>Still taxable to the former US shareholders of US Parent because of the 50% continuity rule.</a:t>
            </a:r>
            <a:endParaRPr lang="en-US" sz="1200" dirty="0"/>
          </a:p>
        </p:txBody>
      </p:sp>
      <p:cxnSp>
        <p:nvCxnSpPr>
          <p:cNvPr id="8" name="Straight Connector 7"/>
          <p:cNvCxnSpPr/>
          <p:nvPr/>
        </p:nvCxnSpPr>
        <p:spPr>
          <a:xfrm>
            <a:off x="4486938" y="786809"/>
            <a:ext cx="0" cy="53162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47058" y="1765005"/>
            <a:ext cx="1" cy="1470834"/>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72900" y="1173127"/>
            <a:ext cx="1100266"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Public</a:t>
            </a:r>
            <a:endParaRPr lang="en-US" sz="1600" dirty="0"/>
          </a:p>
        </p:txBody>
      </p:sp>
      <p:sp>
        <p:nvSpPr>
          <p:cNvPr id="13" name="Rectangle 12"/>
          <p:cNvSpPr/>
          <p:nvPr/>
        </p:nvSpPr>
        <p:spPr>
          <a:xfrm>
            <a:off x="230369" y="2254104"/>
            <a:ext cx="1136941"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sp>
        <p:nvSpPr>
          <p:cNvPr id="14" name="Rectangle 13"/>
          <p:cNvSpPr/>
          <p:nvPr/>
        </p:nvSpPr>
        <p:spPr>
          <a:xfrm>
            <a:off x="184290" y="3218114"/>
            <a:ext cx="117667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Existing Foreign Operations</a:t>
            </a:r>
            <a:endParaRPr lang="en-US" sz="1400" dirty="0"/>
          </a:p>
        </p:txBody>
      </p:sp>
      <p:sp>
        <p:nvSpPr>
          <p:cNvPr id="17" name="Oval 16"/>
          <p:cNvSpPr/>
          <p:nvPr/>
        </p:nvSpPr>
        <p:spPr>
          <a:xfrm>
            <a:off x="1417671" y="2254106"/>
            <a:ext cx="701749" cy="659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FMV</a:t>
            </a:r>
            <a:endParaRPr lang="en-US" sz="1100" dirty="0" smtClean="0"/>
          </a:p>
          <a:p>
            <a:pPr algn="ctr"/>
            <a:r>
              <a:rPr lang="en-US" sz="1100" dirty="0" smtClean="0"/>
              <a:t>$</a:t>
            </a:r>
            <a:r>
              <a:rPr lang="en-US" sz="1100" dirty="0" err="1" smtClean="0"/>
              <a:t>4X</a:t>
            </a:r>
            <a:endParaRPr lang="en-US" sz="1100" dirty="0"/>
          </a:p>
        </p:txBody>
      </p:sp>
      <p:cxnSp>
        <p:nvCxnSpPr>
          <p:cNvPr id="18" name="Straight Connector 17"/>
          <p:cNvCxnSpPr/>
          <p:nvPr/>
        </p:nvCxnSpPr>
        <p:spPr>
          <a:xfrm flipH="1">
            <a:off x="3019633" y="1747285"/>
            <a:ext cx="1" cy="1470834"/>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466740" y="1155407"/>
            <a:ext cx="1100266"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Public</a:t>
            </a:r>
            <a:endParaRPr lang="en-US" sz="1600" dirty="0"/>
          </a:p>
        </p:txBody>
      </p:sp>
      <p:sp>
        <p:nvSpPr>
          <p:cNvPr id="20" name="Rectangle 19"/>
          <p:cNvSpPr/>
          <p:nvPr/>
        </p:nvSpPr>
        <p:spPr>
          <a:xfrm>
            <a:off x="2424209" y="2236384"/>
            <a:ext cx="1136941"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a:t>
            </a:r>
          </a:p>
          <a:p>
            <a:pPr algn="ctr"/>
            <a:r>
              <a:rPr lang="en-US" dirty="0" smtClean="0"/>
              <a:t>Target</a:t>
            </a:r>
            <a:endParaRPr lang="en-US" dirty="0"/>
          </a:p>
        </p:txBody>
      </p:sp>
      <p:sp>
        <p:nvSpPr>
          <p:cNvPr id="21" name="Rectangle 20"/>
          <p:cNvSpPr/>
          <p:nvPr/>
        </p:nvSpPr>
        <p:spPr>
          <a:xfrm>
            <a:off x="2378130" y="3200394"/>
            <a:ext cx="117667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Foreign Operations</a:t>
            </a:r>
            <a:endParaRPr lang="en-US" sz="1400" dirty="0"/>
          </a:p>
        </p:txBody>
      </p:sp>
      <p:sp>
        <p:nvSpPr>
          <p:cNvPr id="22" name="Oval 21"/>
          <p:cNvSpPr/>
          <p:nvPr/>
        </p:nvSpPr>
        <p:spPr>
          <a:xfrm>
            <a:off x="3632776" y="2236386"/>
            <a:ext cx="701749" cy="659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t>FMV</a:t>
            </a:r>
            <a:endParaRPr lang="en-US" sz="1100" dirty="0" smtClean="0"/>
          </a:p>
          <a:p>
            <a:pPr algn="ctr"/>
            <a:r>
              <a:rPr lang="en-US" sz="1100" dirty="0" smtClean="0"/>
              <a:t>&gt;$X</a:t>
            </a:r>
            <a:endParaRPr lang="en-US" sz="1100" dirty="0"/>
          </a:p>
        </p:txBody>
      </p:sp>
      <p:cxnSp>
        <p:nvCxnSpPr>
          <p:cNvPr id="24" name="Straight Connector 23"/>
          <p:cNvCxnSpPr/>
          <p:nvPr/>
        </p:nvCxnSpPr>
        <p:spPr>
          <a:xfrm>
            <a:off x="6707355" y="2050313"/>
            <a:ext cx="0" cy="735417"/>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750964" y="684033"/>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 Parent Public</a:t>
            </a:r>
            <a:endParaRPr lang="en-US" sz="1400" dirty="0"/>
          </a:p>
        </p:txBody>
      </p:sp>
      <p:sp>
        <p:nvSpPr>
          <p:cNvPr id="26" name="Rectangle 25"/>
          <p:cNvSpPr/>
          <p:nvPr/>
        </p:nvSpPr>
        <p:spPr>
          <a:xfrm>
            <a:off x="6026871" y="1803995"/>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NFP</a:t>
            </a:r>
            <a:endParaRPr lang="en-US" dirty="0"/>
          </a:p>
        </p:txBody>
      </p:sp>
      <p:sp>
        <p:nvSpPr>
          <p:cNvPr id="27" name="Rectangle 26"/>
          <p:cNvSpPr/>
          <p:nvPr/>
        </p:nvSpPr>
        <p:spPr>
          <a:xfrm>
            <a:off x="5520056" y="3019645"/>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 Parent</a:t>
            </a:r>
          </a:p>
        </p:txBody>
      </p:sp>
      <p:sp>
        <p:nvSpPr>
          <p:cNvPr id="28" name="Rectangle 27"/>
          <p:cNvSpPr/>
          <p:nvPr/>
        </p:nvSpPr>
        <p:spPr>
          <a:xfrm>
            <a:off x="6966083" y="3009004"/>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Foreign</a:t>
            </a:r>
          </a:p>
          <a:p>
            <a:pPr algn="ctr"/>
            <a:r>
              <a:rPr lang="en-US" sz="1400" dirty="0" smtClean="0"/>
              <a:t>Target</a:t>
            </a:r>
            <a:endParaRPr lang="en-US" sz="1400" dirty="0"/>
          </a:p>
        </p:txBody>
      </p:sp>
      <p:cxnSp>
        <p:nvCxnSpPr>
          <p:cNvPr id="29" name="Elbow Connector 28"/>
          <p:cNvCxnSpPr>
            <a:stCxn id="31" idx="0"/>
            <a:endCxn id="32" idx="0"/>
          </p:cNvCxnSpPr>
          <p:nvPr/>
        </p:nvCxnSpPr>
        <p:spPr>
          <a:xfrm rot="16200000" flipH="1">
            <a:off x="6804822" y="3315585"/>
            <a:ext cx="7092" cy="1442482"/>
          </a:xfrm>
          <a:prstGeom prst="bentConnector3">
            <a:avLst>
              <a:gd name="adj1" fmla="val -17615990"/>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212387" y="680488"/>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Foreign Parent Public</a:t>
            </a:r>
            <a:endParaRPr lang="en-US" sz="1400" dirty="0"/>
          </a:p>
        </p:txBody>
      </p:sp>
      <p:sp>
        <p:nvSpPr>
          <p:cNvPr id="31" name="Rectangle 30"/>
          <p:cNvSpPr/>
          <p:nvPr/>
        </p:nvSpPr>
        <p:spPr>
          <a:xfrm>
            <a:off x="5523601" y="4033280"/>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Existing Foreign Operations</a:t>
            </a:r>
          </a:p>
        </p:txBody>
      </p:sp>
      <p:sp>
        <p:nvSpPr>
          <p:cNvPr id="32" name="Rectangle 31"/>
          <p:cNvSpPr/>
          <p:nvPr/>
        </p:nvSpPr>
        <p:spPr>
          <a:xfrm>
            <a:off x="6966083" y="4040372"/>
            <a:ext cx="1127052"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Foreign</a:t>
            </a:r>
          </a:p>
          <a:p>
            <a:pPr algn="ctr"/>
            <a:r>
              <a:rPr lang="en-US" sz="1400" dirty="0" smtClean="0"/>
              <a:t>Operations</a:t>
            </a:r>
            <a:endParaRPr lang="en-US" sz="1400" dirty="0"/>
          </a:p>
        </p:txBody>
      </p:sp>
      <p:cxnSp>
        <p:nvCxnSpPr>
          <p:cNvPr id="38" name="Straight Connector 37"/>
          <p:cNvCxnSpPr>
            <a:stCxn id="26" idx="0"/>
            <a:endCxn id="25" idx="5"/>
          </p:cNvCxnSpPr>
          <p:nvPr/>
        </p:nvCxnSpPr>
        <p:spPr>
          <a:xfrm flipH="1" flipV="1">
            <a:off x="5840019" y="1225534"/>
            <a:ext cx="931131" cy="578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6" idx="0"/>
            <a:endCxn id="30" idx="4"/>
          </p:cNvCxnSpPr>
          <p:nvPr/>
        </p:nvCxnSpPr>
        <p:spPr>
          <a:xfrm flipV="1">
            <a:off x="6771150" y="1314896"/>
            <a:ext cx="1079191" cy="489099"/>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67631" y="1470286"/>
            <a:ext cx="637953" cy="276999"/>
          </a:xfrm>
          <a:prstGeom prst="rect">
            <a:avLst/>
          </a:prstGeom>
          <a:noFill/>
        </p:spPr>
        <p:txBody>
          <a:bodyPr wrap="square" rtlCol="0">
            <a:spAutoFit/>
          </a:bodyPr>
          <a:lstStyle/>
          <a:p>
            <a:r>
              <a:rPr lang="en-US" sz="1200" dirty="0" smtClean="0"/>
              <a:t>&lt;80%</a:t>
            </a:r>
            <a:endParaRPr lang="en-US" sz="1200" dirty="0"/>
          </a:p>
        </p:txBody>
      </p:sp>
      <p:sp>
        <p:nvSpPr>
          <p:cNvPr id="42" name="TextBox 41"/>
          <p:cNvSpPr txBox="1"/>
          <p:nvPr/>
        </p:nvSpPr>
        <p:spPr>
          <a:xfrm>
            <a:off x="7487556" y="1530536"/>
            <a:ext cx="637953" cy="276999"/>
          </a:xfrm>
          <a:prstGeom prst="rect">
            <a:avLst/>
          </a:prstGeom>
          <a:noFill/>
        </p:spPr>
        <p:txBody>
          <a:bodyPr wrap="square" rtlCol="0">
            <a:spAutoFit/>
          </a:bodyPr>
          <a:lstStyle/>
          <a:p>
            <a:r>
              <a:rPr lang="en-US" sz="1200" dirty="0" smtClean="0"/>
              <a:t>&gt;20%</a:t>
            </a:r>
            <a:endParaRPr lang="en-US" sz="1200" dirty="0"/>
          </a:p>
        </p:txBody>
      </p:sp>
    </p:spTree>
    <p:extLst>
      <p:ext uri="{BB962C8B-B14F-4D97-AF65-F5344CB8AC3E}">
        <p14:creationId xmlns:p14="http://schemas.microsoft.com/office/powerpoint/2010/main" val="276846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Recent anti-inversion guidance under notice 2014-52</a:t>
            </a:r>
            <a:endParaRPr lang="en-US" dirty="0"/>
          </a:p>
        </p:txBody>
      </p:sp>
    </p:spTree>
    <p:extLst>
      <p:ext uri="{BB962C8B-B14F-4D97-AF65-F5344CB8AC3E}">
        <p14:creationId xmlns:p14="http://schemas.microsoft.com/office/powerpoint/2010/main" val="10990068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2014-52</a:t>
            </a:r>
            <a:endParaRPr lang="en-US" dirty="0"/>
          </a:p>
        </p:txBody>
      </p:sp>
      <p:sp>
        <p:nvSpPr>
          <p:cNvPr id="5" name="Text Placeholder 2"/>
          <p:cNvSpPr>
            <a:spLocks noGrp="1"/>
          </p:cNvSpPr>
          <p:nvPr>
            <p:ph type="body" sz="quarter" idx="10"/>
          </p:nvPr>
        </p:nvSpPr>
        <p:spPr>
          <a:xfrm>
            <a:off x="204583" y="829768"/>
            <a:ext cx="8410911" cy="5436808"/>
          </a:xfrm>
        </p:spPr>
        <p:txBody>
          <a:bodyPr/>
          <a:lstStyle/>
          <a:p>
            <a:pPr lvl="1"/>
            <a:r>
              <a:rPr lang="en-US" sz="1600" b="1" dirty="0" smtClean="0"/>
              <a:t>On September 22, 2104, Treasury and the IRS announced their intention to issue regulations </a:t>
            </a:r>
            <a:r>
              <a:rPr lang="en-US" sz="1600" b="1" dirty="0"/>
              <a:t>under sections </a:t>
            </a:r>
            <a:r>
              <a:rPr lang="en-US" sz="1600" b="1" dirty="0" smtClean="0"/>
              <a:t>367</a:t>
            </a:r>
            <a:r>
              <a:rPr lang="en-US" sz="1600" b="1" dirty="0"/>
              <a:t>, 956(e), 7701(l), and </a:t>
            </a:r>
            <a:r>
              <a:rPr lang="en-US" sz="1600" b="1" dirty="0" smtClean="0"/>
              <a:t>7874.</a:t>
            </a:r>
          </a:p>
          <a:p>
            <a:pPr lvl="2"/>
            <a:r>
              <a:rPr lang="en-US" sz="1400" dirty="0" smtClean="0"/>
              <a:t>Final Regulations will generally apply to companies that undertake inversion transactions on or after 9/22/14</a:t>
            </a:r>
          </a:p>
          <a:p>
            <a:pPr lvl="2"/>
            <a:r>
              <a:rPr lang="en-US" sz="1400" dirty="0" smtClean="0"/>
              <a:t>Section 3 generally only applies if shareholder continuity is </a:t>
            </a:r>
            <a:r>
              <a:rPr lang="en-US" sz="1400" u="sng" dirty="0" smtClean="0"/>
              <a:t>&gt;</a:t>
            </a:r>
            <a:r>
              <a:rPr lang="en-US" sz="1400" dirty="0" smtClean="0"/>
              <a:t>60%; 59/41 inversions are not impacted by Section 3</a:t>
            </a:r>
          </a:p>
          <a:p>
            <a:pPr lvl="1"/>
            <a:r>
              <a:rPr lang="en-US" sz="1600" b="1" dirty="0" smtClean="0"/>
              <a:t>Most of the provisions in the Notice cover two main areas:</a:t>
            </a:r>
          </a:p>
          <a:p>
            <a:pPr lvl="2"/>
            <a:r>
              <a:rPr lang="en-US" sz="1400" dirty="0" smtClean="0"/>
              <a:t>Section 2: The application of sections 7874 and 367 to inversion transactions </a:t>
            </a:r>
            <a:r>
              <a:rPr lang="en-US" sz="1400" dirty="0"/>
              <a:t>occurring on or after </a:t>
            </a:r>
            <a:r>
              <a:rPr lang="en-US" sz="1400" dirty="0" smtClean="0"/>
              <a:t>9/22/14; and</a:t>
            </a:r>
          </a:p>
          <a:p>
            <a:pPr lvl="2"/>
            <a:r>
              <a:rPr lang="en-US" sz="1400" dirty="0" smtClean="0"/>
              <a:t>Section 3: The application of certain other sections of the Code to groups that inverted (</a:t>
            </a:r>
            <a:r>
              <a:rPr lang="en-US" sz="1400" u="sng" dirty="0" smtClean="0"/>
              <a:t>&gt;</a:t>
            </a:r>
            <a:r>
              <a:rPr lang="en-US" sz="1400" dirty="0" smtClean="0"/>
              <a:t>60%) on </a:t>
            </a:r>
            <a:r>
              <a:rPr lang="en-US" sz="1400" dirty="0"/>
              <a:t>or after September 22, </a:t>
            </a:r>
            <a:r>
              <a:rPr lang="en-US" sz="1400" dirty="0" smtClean="0"/>
              <a:t>2014.</a:t>
            </a:r>
          </a:p>
          <a:p>
            <a:pPr lvl="1"/>
            <a:r>
              <a:rPr lang="en-US" sz="1600" b="1" dirty="0" smtClean="0"/>
              <a:t>Potential future guidance on earnings stripping – TBD.</a:t>
            </a:r>
          </a:p>
        </p:txBody>
      </p:sp>
    </p:spTree>
    <p:extLst>
      <p:ext uri="{BB962C8B-B14F-4D97-AF65-F5344CB8AC3E}">
        <p14:creationId xmlns:p14="http://schemas.microsoft.com/office/powerpoint/2010/main" val="4281514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 Governing Sections 367(a) &amp; 7874:</a:t>
            </a:r>
            <a:br>
              <a:rPr lang="en-US" dirty="0" smtClean="0"/>
            </a:br>
            <a:r>
              <a:rPr lang="en-US" dirty="0" smtClean="0"/>
              <a:t>Non-Ordinary Course Distributions</a:t>
            </a:r>
            <a:endParaRPr lang="en-US" dirty="0"/>
          </a:p>
        </p:txBody>
      </p:sp>
      <p:sp>
        <p:nvSpPr>
          <p:cNvPr id="3" name="Text Placeholder 2"/>
          <p:cNvSpPr>
            <a:spLocks noGrp="1"/>
          </p:cNvSpPr>
          <p:nvPr>
            <p:ph type="body" sz="quarter" idx="10"/>
          </p:nvPr>
        </p:nvSpPr>
        <p:spPr/>
        <p:txBody>
          <a:bodyPr>
            <a:normAutofit/>
          </a:bodyPr>
          <a:lstStyle/>
          <a:p>
            <a:pPr lvl="1"/>
            <a:r>
              <a:rPr lang="en-US" sz="1800" dirty="0" smtClean="0"/>
              <a:t>The consequences under both section 367(a) and section 7874 depend in effect on the relative size of the U.S. company and the foreign merger partner.</a:t>
            </a:r>
          </a:p>
          <a:p>
            <a:pPr lvl="1"/>
            <a:endParaRPr lang="en-US" sz="1800" dirty="0" smtClean="0"/>
          </a:p>
          <a:p>
            <a:pPr lvl="1"/>
            <a:r>
              <a:rPr lang="en-US" sz="1800" dirty="0" smtClean="0"/>
              <a:t>Thus, in theory, distributions that shrink the size of the U.S. company could be used to mitigate or eliminate the adverse consequences under those provisions.</a:t>
            </a:r>
          </a:p>
          <a:p>
            <a:pPr lvl="1"/>
            <a:endParaRPr lang="en-US" sz="1800" dirty="0" smtClean="0"/>
          </a:p>
          <a:p>
            <a:pPr lvl="1"/>
            <a:r>
              <a:rPr lang="en-US" sz="1800" dirty="0" smtClean="0"/>
              <a:t>Section 7874(c)(4) already contains rules disregarding distributions done with a principal purpose of avoiding section 7874.  </a:t>
            </a:r>
          </a:p>
          <a:p>
            <a:pPr lvl="1"/>
            <a:endParaRPr lang="en-US" sz="1800" dirty="0"/>
          </a:p>
          <a:p>
            <a:pPr lvl="1"/>
            <a:r>
              <a:rPr lang="en-US" sz="1800" dirty="0" smtClean="0"/>
              <a:t>Existing regulations under section 367(a) do not contain such rules.</a:t>
            </a:r>
          </a:p>
          <a:p>
            <a:pPr lvl="5"/>
            <a:r>
              <a:rPr lang="en-US" sz="1450" dirty="0" smtClean="0"/>
              <a:t> </a:t>
            </a:r>
            <a:endParaRPr lang="en-US" sz="1450" dirty="0"/>
          </a:p>
          <a:p>
            <a:pPr lvl="2"/>
            <a:endParaRPr lang="en-US" sz="1600" dirty="0" smtClean="0"/>
          </a:p>
        </p:txBody>
      </p:sp>
    </p:spTree>
    <p:extLst>
      <p:ext uri="{BB962C8B-B14F-4D97-AF65-F5344CB8AC3E}">
        <p14:creationId xmlns:p14="http://schemas.microsoft.com/office/powerpoint/2010/main" val="257479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Rules Governing Sections 367(a) &amp; 7874:</a:t>
            </a:r>
            <a:br>
              <a:rPr lang="en-US" dirty="0" smtClean="0"/>
            </a:br>
            <a:r>
              <a:rPr lang="en-US" dirty="0" smtClean="0"/>
              <a:t>Non-Ordinary Course Distributions</a:t>
            </a:r>
            <a:endParaRPr lang="en-US" dirty="0"/>
          </a:p>
        </p:txBody>
      </p:sp>
      <p:sp>
        <p:nvSpPr>
          <p:cNvPr id="3" name="Text Placeholder 2"/>
          <p:cNvSpPr>
            <a:spLocks noGrp="1"/>
          </p:cNvSpPr>
          <p:nvPr>
            <p:ph type="body" sz="quarter" idx="10"/>
          </p:nvPr>
        </p:nvSpPr>
        <p:spPr/>
        <p:txBody>
          <a:bodyPr>
            <a:normAutofit/>
          </a:bodyPr>
          <a:lstStyle/>
          <a:p>
            <a:pPr lvl="1"/>
            <a:r>
              <a:rPr lang="en-US" sz="1800" dirty="0" smtClean="0"/>
              <a:t>Notice 2014-52 adopts strict new rules disregarding “non-ordinary course distributions”</a:t>
            </a:r>
            <a:endParaRPr lang="en-US" sz="1800" dirty="0"/>
          </a:p>
          <a:p>
            <a:pPr lvl="2"/>
            <a:r>
              <a:rPr lang="en-US" sz="1600" dirty="0" smtClean="0"/>
              <a:t>For purposes of section 7874 and 367, non-ordinary course distributions by the domestic entity during the 36-month period ending on the acquisition date are disregarded.</a:t>
            </a:r>
          </a:p>
          <a:p>
            <a:pPr lvl="2"/>
            <a:r>
              <a:rPr lang="en-US" sz="1400" dirty="0" smtClean="0"/>
              <a:t>A Non-Ordinary </a:t>
            </a:r>
            <a:r>
              <a:rPr lang="en-US" sz="1400" dirty="0"/>
              <a:t>Course Distribution </a:t>
            </a:r>
            <a:r>
              <a:rPr lang="en-US" sz="1400" dirty="0" smtClean="0"/>
              <a:t>is the </a:t>
            </a:r>
            <a:r>
              <a:rPr lang="en-US" sz="1400" dirty="0"/>
              <a:t>excess of all distributions made during a taxable year by the domestic entity over 110% of the average of such distributions over the thirty-six month period preceding such taxable year</a:t>
            </a:r>
            <a:r>
              <a:rPr lang="en-US" sz="1400" dirty="0" smtClean="0"/>
              <a:t>.</a:t>
            </a:r>
          </a:p>
          <a:p>
            <a:pPr lvl="3"/>
            <a:r>
              <a:rPr lang="en-US" sz="1400" dirty="0" smtClean="0"/>
              <a:t>Effectively need to consider all distributions over the prior six-year period.</a:t>
            </a:r>
            <a:endParaRPr lang="en-US" sz="1400" dirty="0"/>
          </a:p>
          <a:p>
            <a:pPr lvl="3"/>
            <a:r>
              <a:rPr lang="en-US" sz="1400" dirty="0"/>
              <a:t>All distributions </a:t>
            </a:r>
            <a:r>
              <a:rPr lang="en-US" sz="1400" dirty="0" smtClean="0"/>
              <a:t>are included</a:t>
            </a:r>
            <a:r>
              <a:rPr lang="en-US" sz="1400" dirty="0"/>
              <a:t>, regardless of </a:t>
            </a:r>
            <a:r>
              <a:rPr lang="en-US" sz="1400" dirty="0" err="1"/>
              <a:t>E&amp;P</a:t>
            </a:r>
            <a:r>
              <a:rPr lang="en-US" sz="1400" dirty="0"/>
              <a:t>, and including redemptions and </a:t>
            </a:r>
            <a:r>
              <a:rPr lang="en-US" sz="1400" dirty="0" smtClean="0"/>
              <a:t>spin-offs/split-offs.</a:t>
            </a:r>
            <a:endParaRPr lang="en-US" sz="1400" dirty="0"/>
          </a:p>
          <a:p>
            <a:pPr lvl="3"/>
            <a:r>
              <a:rPr lang="en-US" sz="1400" dirty="0" smtClean="0"/>
              <a:t>Section 355 spin-offs are included in definition of distributions.</a:t>
            </a:r>
          </a:p>
          <a:p>
            <a:pPr lvl="3"/>
            <a:r>
              <a:rPr lang="en-US" sz="1400" dirty="0" smtClean="0"/>
              <a:t>Definition also includes </a:t>
            </a:r>
            <a:r>
              <a:rPr lang="en-US" sz="1400" dirty="0"/>
              <a:t>boot in the acquisition if sourced directly or indirectly from the domestic </a:t>
            </a:r>
            <a:r>
              <a:rPr lang="en-US" sz="1400" dirty="0" smtClean="0"/>
              <a:t>entity.</a:t>
            </a:r>
            <a:endParaRPr lang="en-US" sz="1400" dirty="0"/>
          </a:p>
          <a:p>
            <a:pPr lvl="5"/>
            <a:r>
              <a:rPr lang="en-US" sz="1450" dirty="0"/>
              <a:t> </a:t>
            </a:r>
          </a:p>
          <a:p>
            <a:pPr lvl="2"/>
            <a:endParaRPr lang="en-US" sz="1600" dirty="0" smtClean="0"/>
          </a:p>
        </p:txBody>
      </p:sp>
    </p:spTree>
    <p:extLst>
      <p:ext uri="{BB962C8B-B14F-4D97-AF65-F5344CB8AC3E}">
        <p14:creationId xmlns:p14="http://schemas.microsoft.com/office/powerpoint/2010/main" val="370966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Rules Governing Sections 367(a) &amp; 7874:</a:t>
            </a:r>
            <a:br>
              <a:rPr lang="en-US" dirty="0"/>
            </a:br>
            <a:r>
              <a:rPr lang="en-US" dirty="0" smtClean="0"/>
              <a:t>Foreign “Cash Box”</a:t>
            </a:r>
            <a:endParaRPr lang="en-US" dirty="0"/>
          </a:p>
        </p:txBody>
      </p:sp>
      <p:sp>
        <p:nvSpPr>
          <p:cNvPr id="3" name="Text Placeholder 2"/>
          <p:cNvSpPr>
            <a:spLocks noGrp="1"/>
          </p:cNvSpPr>
          <p:nvPr>
            <p:ph type="body" sz="quarter" idx="10"/>
          </p:nvPr>
        </p:nvSpPr>
        <p:spPr/>
        <p:txBody>
          <a:bodyPr>
            <a:normAutofit/>
          </a:bodyPr>
          <a:lstStyle/>
          <a:p>
            <a:pPr lvl="1"/>
            <a:r>
              <a:rPr lang="en-US" sz="1600" dirty="0" smtClean="0"/>
              <a:t>Section 7874 measures the relative share ownership of NFP by the former U.S. company and Foreign Target shareholders.</a:t>
            </a:r>
          </a:p>
          <a:p>
            <a:pPr marL="45720" lvl="1" indent="0">
              <a:buNone/>
            </a:pPr>
            <a:endParaRPr lang="en-US" sz="1600" dirty="0" smtClean="0"/>
          </a:p>
          <a:p>
            <a:pPr lvl="1"/>
            <a:r>
              <a:rPr lang="en-US" sz="1600" dirty="0" smtClean="0"/>
              <a:t>Certain stock issued to the foreign target shareholders can be “disregarded” thus inflating the shareholder continuity percentage of the U.S. company shareholders.</a:t>
            </a:r>
          </a:p>
          <a:p>
            <a:pPr lvl="2"/>
            <a:r>
              <a:rPr lang="en-US" sz="1400" dirty="0" smtClean="0"/>
              <a:t>Section 7874(c</a:t>
            </a:r>
            <a:r>
              <a:rPr lang="en-US" sz="1400" dirty="0"/>
              <a:t>)(2)(B) disregards stock of NFP which is sold in a public offering related to the acquisition.</a:t>
            </a:r>
          </a:p>
          <a:p>
            <a:pPr lvl="2"/>
            <a:r>
              <a:rPr lang="en-US" sz="1400" dirty="0" smtClean="0"/>
              <a:t>Regulations under section 7874 (Treas. Reg. 1.7874-</a:t>
            </a:r>
            <a:r>
              <a:rPr lang="en-US" sz="1400" dirty="0" err="1" smtClean="0"/>
              <a:t>4T</a:t>
            </a:r>
            <a:r>
              <a:rPr lang="en-US" sz="1400" dirty="0" smtClean="0"/>
              <a:t>) disregards stock of NFP that is issued – whether in a private or public offering – for passive assets.</a:t>
            </a:r>
          </a:p>
          <a:p>
            <a:pPr lvl="3"/>
            <a:r>
              <a:rPr lang="en-US" sz="1200" dirty="0" smtClean="0"/>
              <a:t>BUT, stock of NFP issued in respect of foreign target stock is not disregarded even if foreign target holds passive assets.</a:t>
            </a:r>
          </a:p>
          <a:p>
            <a:pPr lvl="2"/>
            <a:r>
              <a:rPr lang="en-US" sz="1400" dirty="0" smtClean="0"/>
              <a:t>Under Notice 2014-52, stock of NFP issued to foreign target shareholders is disregarded if, and to the extent that, more than 50 percent of “foreign group property” consists of “foreign group nonqualified property”</a:t>
            </a:r>
          </a:p>
          <a:p>
            <a:pPr lvl="3"/>
            <a:r>
              <a:rPr lang="en-US" sz="1200" dirty="0" smtClean="0"/>
              <a:t>Generally, applies if more than 50 percent of foreign acquirer's assets are passive.</a:t>
            </a:r>
          </a:p>
          <a:p>
            <a:pPr marL="283464" lvl="2" indent="0">
              <a:buNone/>
            </a:pPr>
            <a:endParaRPr lang="en-US" sz="1400" dirty="0" smtClean="0"/>
          </a:p>
          <a:p>
            <a:pPr marL="283464" lvl="2" indent="0">
              <a:buNone/>
            </a:pPr>
            <a:endParaRPr lang="en-US" dirty="0"/>
          </a:p>
        </p:txBody>
      </p:sp>
    </p:spTree>
    <p:extLst>
      <p:ext uri="{BB962C8B-B14F-4D97-AF65-F5344CB8AC3E}">
        <p14:creationId xmlns:p14="http://schemas.microsoft.com/office/powerpoint/2010/main" val="65343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Evolution of inversion transactions</a:t>
            </a:r>
            <a:endParaRPr lang="en-US" dirty="0"/>
          </a:p>
        </p:txBody>
      </p:sp>
    </p:spTree>
    <p:extLst>
      <p:ext uri="{BB962C8B-B14F-4D97-AF65-F5344CB8AC3E}">
        <p14:creationId xmlns:p14="http://schemas.microsoft.com/office/powerpoint/2010/main" val="20045644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Rules Governing </a:t>
            </a:r>
            <a:r>
              <a:rPr lang="en-US" dirty="0" smtClean="0"/>
              <a:t>Inverted Companies: Expanded Definition of Section 956 Property</a:t>
            </a:r>
            <a:endParaRPr lang="en-US" dirty="0"/>
          </a:p>
        </p:txBody>
      </p:sp>
      <p:sp>
        <p:nvSpPr>
          <p:cNvPr id="3" name="Text Placeholder 2"/>
          <p:cNvSpPr>
            <a:spLocks noGrp="1"/>
          </p:cNvSpPr>
          <p:nvPr>
            <p:ph type="body" sz="quarter" idx="10"/>
          </p:nvPr>
        </p:nvSpPr>
        <p:spPr>
          <a:xfrm>
            <a:off x="205705" y="3429000"/>
            <a:ext cx="8454108" cy="3162449"/>
          </a:xfrm>
        </p:spPr>
        <p:txBody>
          <a:bodyPr>
            <a:normAutofit/>
          </a:bodyPr>
          <a:lstStyle/>
          <a:p>
            <a:pPr lvl="1"/>
            <a:r>
              <a:rPr lang="en-US" dirty="0" smtClean="0"/>
              <a:t>Any obligation or stock of a “foreign related person” (generally related foreign corporations that are not CFCs) will be treated as U.S. property to the extent such obligation or stock is acquired by an “expatriated foreign subsidiary” (generally, CFCs of US Target) during the applicable period (generally, ten-year period beginning on date of the inversion transaction).</a:t>
            </a:r>
          </a:p>
          <a:p>
            <a:pPr lvl="1"/>
            <a:endParaRPr lang="en-US" dirty="0" smtClean="0"/>
          </a:p>
          <a:p>
            <a:pPr lvl="1"/>
            <a:r>
              <a:rPr lang="en-US" dirty="0" smtClean="0"/>
              <a:t>Thus, loans by Foreign Sub CFC to NFP or Foreign Target will give rise to deemed dividends to US Target.</a:t>
            </a:r>
          </a:p>
          <a:p>
            <a:pPr lvl="1"/>
            <a:endParaRPr lang="en-US" dirty="0" smtClean="0"/>
          </a:p>
        </p:txBody>
      </p:sp>
      <p:sp>
        <p:nvSpPr>
          <p:cNvPr id="4" name="Rectangle 3"/>
          <p:cNvSpPr/>
          <p:nvPr/>
        </p:nvSpPr>
        <p:spPr>
          <a:xfrm>
            <a:off x="2513780" y="2785872"/>
            <a:ext cx="115805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Foreign Sub</a:t>
            </a:r>
          </a:p>
          <a:p>
            <a:pPr algn="ctr"/>
            <a:r>
              <a:rPr lang="en-US" sz="1200" dirty="0" smtClean="0"/>
              <a:t>CFC</a:t>
            </a:r>
            <a:endParaRPr lang="en-US" sz="1200" dirty="0"/>
          </a:p>
        </p:txBody>
      </p:sp>
      <p:sp>
        <p:nvSpPr>
          <p:cNvPr id="5" name="Rectangle 4"/>
          <p:cNvSpPr/>
          <p:nvPr/>
        </p:nvSpPr>
        <p:spPr>
          <a:xfrm>
            <a:off x="4996038" y="2008076"/>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Foreign Target</a:t>
            </a:r>
          </a:p>
        </p:txBody>
      </p:sp>
      <p:sp>
        <p:nvSpPr>
          <p:cNvPr id="6" name="Rectangle 5"/>
          <p:cNvSpPr/>
          <p:nvPr/>
        </p:nvSpPr>
        <p:spPr>
          <a:xfrm>
            <a:off x="3636500" y="976461"/>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050" dirty="0" smtClean="0">
                <a:solidFill>
                  <a:prstClr val="white"/>
                </a:solidFill>
              </a:rPr>
              <a:t>New Foreign Parent</a:t>
            </a:r>
            <a:endParaRPr lang="en-US" sz="1050" dirty="0">
              <a:solidFill>
                <a:prstClr val="white"/>
              </a:solidFill>
            </a:endParaRPr>
          </a:p>
        </p:txBody>
      </p:sp>
      <p:sp>
        <p:nvSpPr>
          <p:cNvPr id="7" name="Rectangle 6"/>
          <p:cNvSpPr/>
          <p:nvPr/>
        </p:nvSpPr>
        <p:spPr>
          <a:xfrm>
            <a:off x="2512843" y="2008076"/>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US Target</a:t>
            </a:r>
            <a:endParaRPr lang="en-US" sz="1200" dirty="0"/>
          </a:p>
        </p:txBody>
      </p:sp>
      <p:cxnSp>
        <p:nvCxnSpPr>
          <p:cNvPr id="8" name="Elbow Connector 7"/>
          <p:cNvCxnSpPr>
            <a:stCxn id="6" idx="2"/>
            <a:endCxn id="7" idx="0"/>
          </p:cNvCxnSpPr>
          <p:nvPr/>
        </p:nvCxnSpPr>
        <p:spPr>
          <a:xfrm rot="5400000">
            <a:off x="3421484" y="1213904"/>
            <a:ext cx="464687" cy="11236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6" idx="2"/>
            <a:endCxn id="5" idx="0"/>
          </p:cNvCxnSpPr>
          <p:nvPr/>
        </p:nvCxnSpPr>
        <p:spPr>
          <a:xfrm rot="16200000" flipH="1">
            <a:off x="4663081" y="1095963"/>
            <a:ext cx="464687" cy="13595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7" idx="2"/>
            <a:endCxn id="4" idx="0"/>
          </p:cNvCxnSpPr>
          <p:nvPr/>
        </p:nvCxnSpPr>
        <p:spPr>
          <a:xfrm rot="16200000" flipH="1">
            <a:off x="2986968" y="2680034"/>
            <a:ext cx="210868" cy="8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 name="Elbow Connector 6"/>
          <p:cNvCxnSpPr>
            <a:stCxn id="4" idx="1"/>
            <a:endCxn id="6" idx="1"/>
          </p:cNvCxnSpPr>
          <p:nvPr/>
        </p:nvCxnSpPr>
        <p:spPr>
          <a:xfrm rot="10800000" flipH="1">
            <a:off x="2513780" y="1259926"/>
            <a:ext cx="1122720" cy="1809411"/>
          </a:xfrm>
          <a:prstGeom prst="curvedConnector3">
            <a:avLst>
              <a:gd name="adj1" fmla="val -2036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9020" y="3069338"/>
            <a:ext cx="466794" cy="246221"/>
          </a:xfrm>
          <a:prstGeom prst="rect">
            <a:avLst/>
          </a:prstGeom>
          <a:noFill/>
        </p:spPr>
        <p:txBody>
          <a:bodyPr wrap="none" rtlCol="0">
            <a:spAutoFit/>
          </a:bodyPr>
          <a:lstStyle/>
          <a:p>
            <a:r>
              <a:rPr lang="en-US" sz="1000" dirty="0" smtClean="0"/>
              <a:t>Loan</a:t>
            </a:r>
            <a:endParaRPr lang="en-US" sz="1000" dirty="0"/>
          </a:p>
        </p:txBody>
      </p:sp>
      <p:cxnSp>
        <p:nvCxnSpPr>
          <p:cNvPr id="13" name="Elbow Connector 6"/>
          <p:cNvCxnSpPr>
            <a:stCxn id="4" idx="3"/>
            <a:endCxn id="5" idx="2"/>
          </p:cNvCxnSpPr>
          <p:nvPr/>
        </p:nvCxnSpPr>
        <p:spPr>
          <a:xfrm flipV="1">
            <a:off x="3671832" y="2575004"/>
            <a:ext cx="1903361" cy="494332"/>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9800" y="1420278"/>
            <a:ext cx="466794" cy="246221"/>
          </a:xfrm>
          <a:prstGeom prst="rect">
            <a:avLst/>
          </a:prstGeom>
          <a:noFill/>
        </p:spPr>
        <p:txBody>
          <a:bodyPr wrap="none" rtlCol="0">
            <a:spAutoFit/>
          </a:bodyPr>
          <a:lstStyle/>
          <a:p>
            <a:r>
              <a:rPr lang="en-US" sz="1000" dirty="0" smtClean="0"/>
              <a:t>Loan</a:t>
            </a:r>
            <a:endParaRPr lang="en-US" sz="1000" dirty="0"/>
          </a:p>
        </p:txBody>
      </p:sp>
    </p:spTree>
    <p:extLst>
      <p:ext uri="{BB962C8B-B14F-4D97-AF65-F5344CB8AC3E}">
        <p14:creationId xmlns:p14="http://schemas.microsoft.com/office/powerpoint/2010/main" val="9536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New Rules Governing Inverted Companies</a:t>
            </a:r>
            <a:r>
              <a:rPr lang="en-US" sz="2000" dirty="0" smtClean="0"/>
              <a:t>:</a:t>
            </a:r>
            <a:br>
              <a:rPr lang="en-US" sz="2000" dirty="0" smtClean="0"/>
            </a:br>
            <a:r>
              <a:rPr lang="en-US" sz="2000" dirty="0" smtClean="0"/>
              <a:t>Recharacterization of De-control Transactions</a:t>
            </a:r>
            <a:endParaRPr lang="en-US" sz="2000" dirty="0"/>
          </a:p>
        </p:txBody>
      </p:sp>
      <p:sp>
        <p:nvSpPr>
          <p:cNvPr id="3" name="Text Placeholder 2"/>
          <p:cNvSpPr>
            <a:spLocks noGrp="1"/>
          </p:cNvSpPr>
          <p:nvPr>
            <p:ph type="body" sz="quarter" idx="10"/>
          </p:nvPr>
        </p:nvSpPr>
        <p:spPr/>
        <p:txBody>
          <a:bodyPr/>
          <a:lstStyle/>
          <a:p>
            <a:pPr lvl="1"/>
            <a:r>
              <a:rPr lang="en-US" sz="1600" dirty="0" smtClean="0"/>
              <a:t>Regulations under section 7701(l) will re-characterize certain “specified transactions” occurring during the applicable period (10 years after the inversion)</a:t>
            </a:r>
          </a:p>
          <a:p>
            <a:pPr lvl="2"/>
            <a:r>
              <a:rPr lang="en-US" sz="1400" dirty="0" smtClean="0"/>
              <a:t>A “specified transaction” is a transaction </a:t>
            </a:r>
            <a:r>
              <a:rPr lang="en-US" sz="1400" dirty="0"/>
              <a:t>in which stock in an expatriated foreign subsidiary </a:t>
            </a:r>
            <a:r>
              <a:rPr lang="en-US" sz="1400" dirty="0" smtClean="0"/>
              <a:t>(“specified stock”) </a:t>
            </a:r>
            <a:r>
              <a:rPr lang="en-US" sz="1400" dirty="0"/>
              <a:t>is transferred (including by issuance) to a “specified related person.”  </a:t>
            </a:r>
            <a:endParaRPr lang="en-US" sz="1400" dirty="0" smtClean="0"/>
          </a:p>
          <a:p>
            <a:pPr lvl="2"/>
            <a:r>
              <a:rPr lang="en-US" sz="1400" dirty="0" smtClean="0"/>
              <a:t>A “specified </a:t>
            </a:r>
            <a:r>
              <a:rPr lang="en-US" sz="1400" dirty="0"/>
              <a:t>related </a:t>
            </a:r>
            <a:r>
              <a:rPr lang="en-US" sz="1400" dirty="0" smtClean="0"/>
              <a:t>person” </a:t>
            </a:r>
            <a:r>
              <a:rPr lang="en-US" sz="1400" dirty="0"/>
              <a:t>means a non-CFC foreign related </a:t>
            </a:r>
            <a:r>
              <a:rPr lang="en-US" sz="1400" dirty="0" smtClean="0"/>
              <a:t>person, </a:t>
            </a:r>
            <a:r>
              <a:rPr lang="en-US" sz="1400" dirty="0"/>
              <a:t>a U.S. partnership that has one or more partners that is a non-CFC foreign related person, or a U.S. trust that has one or more beneficiaries that is a non-CFC foreign related person</a:t>
            </a:r>
            <a:r>
              <a:rPr lang="en-US" sz="1400" dirty="0" smtClean="0"/>
              <a:t>.</a:t>
            </a:r>
          </a:p>
          <a:p>
            <a:pPr marL="283464" lvl="2" indent="0">
              <a:buNone/>
            </a:pPr>
            <a:endParaRPr lang="en-US" sz="1400" dirty="0" smtClean="0"/>
          </a:p>
          <a:p>
            <a:pPr lvl="1"/>
            <a:r>
              <a:rPr lang="en-US" sz="1600" dirty="0" smtClean="0"/>
              <a:t>If specific stock is issued to a </a:t>
            </a:r>
            <a:r>
              <a:rPr lang="en-US" sz="1600" dirty="0"/>
              <a:t>specified related person</a:t>
            </a:r>
            <a:r>
              <a:rPr lang="en-US" sz="1600" dirty="0" smtClean="0"/>
              <a:t>, then the transaction is </a:t>
            </a:r>
            <a:r>
              <a:rPr lang="en-US" sz="1600" dirty="0" err="1" smtClean="0"/>
              <a:t>recharacterized</a:t>
            </a:r>
            <a:r>
              <a:rPr lang="en-US" sz="1600" dirty="0" smtClean="0"/>
              <a:t> as:</a:t>
            </a:r>
          </a:p>
          <a:p>
            <a:pPr lvl="2"/>
            <a:r>
              <a:rPr lang="en-US" sz="1400" dirty="0" smtClean="0"/>
              <a:t>An deemed issuance of stock for property by the section 958(a) U.S. shareholder(s) of the expatriate foreign subsidiary; and</a:t>
            </a:r>
          </a:p>
          <a:p>
            <a:pPr lvl="2"/>
            <a:r>
              <a:rPr lang="en-US" sz="1400" dirty="0" smtClean="0"/>
              <a:t>A contribution by the section 958(a) U.S. shareholder(s) of such consideration to the expatriated foreign subsidiary</a:t>
            </a:r>
          </a:p>
          <a:p>
            <a:pPr lvl="2"/>
            <a:r>
              <a:rPr lang="en-US" sz="1600" dirty="0" smtClean="0"/>
              <a:t>Recharacterization is permanent (i.e., consequences not limited to the 10-year post-inversion period).</a:t>
            </a:r>
          </a:p>
        </p:txBody>
      </p:sp>
    </p:spTree>
    <p:extLst>
      <p:ext uri="{BB962C8B-B14F-4D97-AF65-F5344CB8AC3E}">
        <p14:creationId xmlns:p14="http://schemas.microsoft.com/office/powerpoint/2010/main" val="252350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20767" y="3940609"/>
            <a:ext cx="115805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Foreign Sub</a:t>
            </a:r>
          </a:p>
          <a:p>
            <a:pPr algn="ctr"/>
            <a:r>
              <a:rPr lang="en-US" sz="1200" dirty="0" smtClean="0"/>
              <a:t>CFC</a:t>
            </a:r>
            <a:endParaRPr lang="en-US" sz="1200" dirty="0"/>
          </a:p>
        </p:txBody>
      </p:sp>
      <p:sp>
        <p:nvSpPr>
          <p:cNvPr id="48" name="Rectangle 47"/>
          <p:cNvSpPr/>
          <p:nvPr/>
        </p:nvSpPr>
        <p:spPr>
          <a:xfrm>
            <a:off x="2008615" y="3162813"/>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Foreign Target</a:t>
            </a:r>
          </a:p>
        </p:txBody>
      </p:sp>
      <p:sp>
        <p:nvSpPr>
          <p:cNvPr id="67" name="Rectangle 66"/>
          <p:cNvSpPr/>
          <p:nvPr/>
        </p:nvSpPr>
        <p:spPr>
          <a:xfrm>
            <a:off x="1221095" y="2154706"/>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050" dirty="0" smtClean="0">
                <a:solidFill>
                  <a:prstClr val="white"/>
                </a:solidFill>
              </a:rPr>
              <a:t>New Foreign Parent</a:t>
            </a:r>
            <a:endParaRPr lang="en-US" sz="1050" dirty="0">
              <a:solidFill>
                <a:prstClr val="white"/>
              </a:solidFill>
            </a:endParaRPr>
          </a:p>
        </p:txBody>
      </p:sp>
      <p:sp>
        <p:nvSpPr>
          <p:cNvPr id="68" name="Rectangle 67"/>
          <p:cNvSpPr/>
          <p:nvPr/>
        </p:nvSpPr>
        <p:spPr>
          <a:xfrm>
            <a:off x="519830" y="3162813"/>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US Target</a:t>
            </a:r>
            <a:endParaRPr lang="en-US" sz="1200" dirty="0"/>
          </a:p>
        </p:txBody>
      </p:sp>
      <p:cxnSp>
        <p:nvCxnSpPr>
          <p:cNvPr id="79" name="Elbow Connector 78"/>
          <p:cNvCxnSpPr>
            <a:stCxn id="67" idx="2"/>
            <a:endCxn id="68" idx="0"/>
          </p:cNvCxnSpPr>
          <p:nvPr/>
        </p:nvCxnSpPr>
        <p:spPr>
          <a:xfrm rot="5400000">
            <a:off x="1229029" y="2591591"/>
            <a:ext cx="441179" cy="701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7" idx="2"/>
            <a:endCxn id="48" idx="0"/>
          </p:cNvCxnSpPr>
          <p:nvPr/>
        </p:nvCxnSpPr>
        <p:spPr>
          <a:xfrm rot="16200000" flipH="1">
            <a:off x="1973421" y="2548463"/>
            <a:ext cx="441179" cy="78752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68" idx="2"/>
            <a:endCxn id="22" idx="0"/>
          </p:cNvCxnSpPr>
          <p:nvPr/>
        </p:nvCxnSpPr>
        <p:spPr>
          <a:xfrm rot="16200000" flipH="1">
            <a:off x="993955" y="3834771"/>
            <a:ext cx="210868" cy="8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p:txBody>
          <a:bodyPr/>
          <a:lstStyle/>
          <a:p>
            <a:r>
              <a:rPr lang="en-US" sz="2000" dirty="0"/>
              <a:t>New Rules Governing Inverted Companies:</a:t>
            </a:r>
            <a:br>
              <a:rPr lang="en-US" sz="2000" dirty="0"/>
            </a:br>
            <a:r>
              <a:rPr lang="en-US" sz="2000" dirty="0"/>
              <a:t>Recharacterization of De-control Transactions</a:t>
            </a:r>
          </a:p>
        </p:txBody>
      </p:sp>
      <p:cxnSp>
        <p:nvCxnSpPr>
          <p:cNvPr id="40" name="Elbow Connector 6"/>
          <p:cNvCxnSpPr>
            <a:stCxn id="22" idx="1"/>
            <a:endCxn id="67" idx="1"/>
          </p:cNvCxnSpPr>
          <p:nvPr/>
        </p:nvCxnSpPr>
        <p:spPr>
          <a:xfrm rot="10800000" flipH="1">
            <a:off x="520767" y="2438171"/>
            <a:ext cx="700328" cy="1785903"/>
          </a:xfrm>
          <a:prstGeom prst="curvedConnector3">
            <a:avLst>
              <a:gd name="adj1" fmla="val -3264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4300" y="1226494"/>
            <a:ext cx="3052624" cy="553998"/>
          </a:xfrm>
          <a:prstGeom prst="rect">
            <a:avLst/>
          </a:prstGeom>
          <a:noFill/>
        </p:spPr>
        <p:txBody>
          <a:bodyPr wrap="square" rtlCol="0">
            <a:spAutoFit/>
          </a:bodyPr>
          <a:lstStyle/>
          <a:p>
            <a:r>
              <a:rPr lang="en-US" sz="1000" dirty="0" smtClean="0"/>
              <a:t>NFP contributes stock of Foreign Target to Foreign Sub CFC in exchange for 51% of stock of Foreign Sub</a:t>
            </a:r>
            <a:endParaRPr lang="en-US" sz="1000" dirty="0"/>
          </a:p>
        </p:txBody>
      </p:sp>
      <p:sp>
        <p:nvSpPr>
          <p:cNvPr id="41" name="Rectangle 40"/>
          <p:cNvSpPr/>
          <p:nvPr/>
        </p:nvSpPr>
        <p:spPr>
          <a:xfrm>
            <a:off x="6499040" y="3837305"/>
            <a:ext cx="115805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Foreign Sub CFC</a:t>
            </a:r>
            <a:endParaRPr lang="en-US" sz="1200" dirty="0"/>
          </a:p>
        </p:txBody>
      </p:sp>
      <p:sp>
        <p:nvSpPr>
          <p:cNvPr id="43" name="Rectangle 42"/>
          <p:cNvSpPr/>
          <p:nvPr/>
        </p:nvSpPr>
        <p:spPr>
          <a:xfrm>
            <a:off x="6499040" y="4602662"/>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Foreign Target</a:t>
            </a:r>
          </a:p>
        </p:txBody>
      </p:sp>
      <p:sp>
        <p:nvSpPr>
          <p:cNvPr id="46" name="Rectangle 45"/>
          <p:cNvSpPr/>
          <p:nvPr/>
        </p:nvSpPr>
        <p:spPr>
          <a:xfrm>
            <a:off x="7621760" y="2027894"/>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050" dirty="0" smtClean="0">
                <a:solidFill>
                  <a:prstClr val="white"/>
                </a:solidFill>
              </a:rPr>
              <a:t>New Foreign Parent</a:t>
            </a:r>
            <a:endParaRPr lang="en-US" sz="1050" dirty="0">
              <a:solidFill>
                <a:prstClr val="white"/>
              </a:solidFill>
            </a:endParaRPr>
          </a:p>
        </p:txBody>
      </p:sp>
      <p:sp>
        <p:nvSpPr>
          <p:cNvPr id="47" name="Rectangle 46"/>
          <p:cNvSpPr/>
          <p:nvPr/>
        </p:nvSpPr>
        <p:spPr>
          <a:xfrm>
            <a:off x="6498103" y="3059509"/>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US Target</a:t>
            </a:r>
            <a:endParaRPr lang="en-US" sz="1200" dirty="0"/>
          </a:p>
        </p:txBody>
      </p:sp>
      <p:cxnSp>
        <p:nvCxnSpPr>
          <p:cNvPr id="49" name="Elbow Connector 48"/>
          <p:cNvCxnSpPr>
            <a:stCxn id="46" idx="2"/>
            <a:endCxn id="47" idx="0"/>
          </p:cNvCxnSpPr>
          <p:nvPr/>
        </p:nvCxnSpPr>
        <p:spPr>
          <a:xfrm rot="5400000">
            <a:off x="7406744" y="2265337"/>
            <a:ext cx="464687" cy="11236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1" idx="2"/>
            <a:endCxn id="43" idx="0"/>
          </p:cNvCxnSpPr>
          <p:nvPr/>
        </p:nvCxnSpPr>
        <p:spPr>
          <a:xfrm rot="16200000" flipH="1">
            <a:off x="6978916" y="4503382"/>
            <a:ext cx="198429" cy="1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7" idx="2"/>
            <a:endCxn id="41" idx="0"/>
          </p:cNvCxnSpPr>
          <p:nvPr/>
        </p:nvCxnSpPr>
        <p:spPr>
          <a:xfrm rot="16200000" flipH="1">
            <a:off x="6972228" y="3731467"/>
            <a:ext cx="210868" cy="8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 name="Elbow Connector 6"/>
          <p:cNvCxnSpPr>
            <a:stCxn id="41" idx="3"/>
            <a:endCxn id="47" idx="3"/>
          </p:cNvCxnSpPr>
          <p:nvPr/>
        </p:nvCxnSpPr>
        <p:spPr>
          <a:xfrm flipH="1" flipV="1">
            <a:off x="7656412" y="3342973"/>
            <a:ext cx="680" cy="777796"/>
          </a:xfrm>
          <a:prstGeom prst="curvedConnector3">
            <a:avLst>
              <a:gd name="adj1" fmla="val -33617647"/>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841790" y="3570122"/>
            <a:ext cx="1305165" cy="246221"/>
          </a:xfrm>
          <a:prstGeom prst="rect">
            <a:avLst/>
          </a:prstGeom>
          <a:noFill/>
        </p:spPr>
        <p:txBody>
          <a:bodyPr wrap="none" rtlCol="0">
            <a:spAutoFit/>
          </a:bodyPr>
          <a:lstStyle/>
          <a:p>
            <a:r>
              <a:rPr lang="en-US" sz="1000" dirty="0" smtClean="0"/>
              <a:t>Deemed Instrument</a:t>
            </a:r>
            <a:endParaRPr lang="en-US" sz="1000" dirty="0"/>
          </a:p>
        </p:txBody>
      </p:sp>
      <p:sp>
        <p:nvSpPr>
          <p:cNvPr id="56" name="TextBox 55"/>
          <p:cNvSpPr txBox="1"/>
          <p:nvPr/>
        </p:nvSpPr>
        <p:spPr>
          <a:xfrm>
            <a:off x="6444684" y="2427783"/>
            <a:ext cx="787395" cy="400110"/>
          </a:xfrm>
          <a:prstGeom prst="rect">
            <a:avLst/>
          </a:prstGeom>
          <a:noFill/>
        </p:spPr>
        <p:txBody>
          <a:bodyPr wrap="none" rtlCol="0">
            <a:spAutoFit/>
          </a:bodyPr>
          <a:lstStyle/>
          <a:p>
            <a:r>
              <a:rPr lang="en-US" sz="1000" dirty="0" smtClean="0"/>
              <a:t>Deemed </a:t>
            </a:r>
          </a:p>
          <a:p>
            <a:r>
              <a:rPr lang="en-US" sz="1000" dirty="0" smtClean="0"/>
              <a:t>Instrument</a:t>
            </a:r>
            <a:endParaRPr lang="en-US" sz="1000" dirty="0"/>
          </a:p>
        </p:txBody>
      </p:sp>
      <p:sp>
        <p:nvSpPr>
          <p:cNvPr id="57" name="Rectangle 56"/>
          <p:cNvSpPr/>
          <p:nvPr/>
        </p:nvSpPr>
        <p:spPr>
          <a:xfrm>
            <a:off x="3756891" y="3780258"/>
            <a:ext cx="1158052"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Foreign Sub [CFC]</a:t>
            </a:r>
            <a:endParaRPr lang="en-US" sz="1200" dirty="0"/>
          </a:p>
        </p:txBody>
      </p:sp>
      <p:sp>
        <p:nvSpPr>
          <p:cNvPr id="58" name="Rectangle 57"/>
          <p:cNvSpPr/>
          <p:nvPr/>
        </p:nvSpPr>
        <p:spPr>
          <a:xfrm>
            <a:off x="3756891" y="4602662"/>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Foreign Target</a:t>
            </a:r>
          </a:p>
        </p:txBody>
      </p:sp>
      <p:sp>
        <p:nvSpPr>
          <p:cNvPr id="59" name="Rectangle 58"/>
          <p:cNvSpPr/>
          <p:nvPr/>
        </p:nvSpPr>
        <p:spPr>
          <a:xfrm>
            <a:off x="4879611" y="1970847"/>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050" dirty="0" smtClean="0">
                <a:solidFill>
                  <a:prstClr val="white"/>
                </a:solidFill>
              </a:rPr>
              <a:t>New Foreign Parent</a:t>
            </a:r>
            <a:endParaRPr lang="en-US" sz="1050" dirty="0">
              <a:solidFill>
                <a:prstClr val="white"/>
              </a:solidFill>
            </a:endParaRPr>
          </a:p>
        </p:txBody>
      </p:sp>
      <p:sp>
        <p:nvSpPr>
          <p:cNvPr id="60" name="Rectangle 59"/>
          <p:cNvSpPr/>
          <p:nvPr/>
        </p:nvSpPr>
        <p:spPr>
          <a:xfrm>
            <a:off x="3755954" y="3002462"/>
            <a:ext cx="1158309" cy="56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US Target</a:t>
            </a:r>
            <a:endParaRPr lang="en-US" sz="1200" dirty="0"/>
          </a:p>
        </p:txBody>
      </p:sp>
      <p:cxnSp>
        <p:nvCxnSpPr>
          <p:cNvPr id="61" name="Elbow Connector 60"/>
          <p:cNvCxnSpPr>
            <a:stCxn id="59" idx="2"/>
            <a:endCxn id="60" idx="0"/>
          </p:cNvCxnSpPr>
          <p:nvPr/>
        </p:nvCxnSpPr>
        <p:spPr>
          <a:xfrm rot="5400000">
            <a:off x="4664595" y="2208290"/>
            <a:ext cx="464687" cy="112365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59" idx="2"/>
            <a:endCxn id="57" idx="0"/>
          </p:cNvCxnSpPr>
          <p:nvPr/>
        </p:nvCxnSpPr>
        <p:spPr>
          <a:xfrm rot="5400000">
            <a:off x="4276101" y="2597592"/>
            <a:ext cx="1242483" cy="1122849"/>
          </a:xfrm>
          <a:prstGeom prst="bentConnector3">
            <a:avLst>
              <a:gd name="adj1" fmla="val 89557"/>
            </a:avLst>
          </a:prstGeom>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60" idx="2"/>
            <a:endCxn id="57" idx="0"/>
          </p:cNvCxnSpPr>
          <p:nvPr/>
        </p:nvCxnSpPr>
        <p:spPr>
          <a:xfrm rot="16200000" flipH="1">
            <a:off x="4230079" y="3674420"/>
            <a:ext cx="210868" cy="8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382131" y="4063724"/>
            <a:ext cx="466794" cy="246221"/>
          </a:xfrm>
          <a:prstGeom prst="rect">
            <a:avLst/>
          </a:prstGeom>
          <a:noFill/>
        </p:spPr>
        <p:txBody>
          <a:bodyPr wrap="none" rtlCol="0">
            <a:spAutoFit/>
          </a:bodyPr>
          <a:lstStyle/>
          <a:p>
            <a:r>
              <a:rPr lang="en-US" sz="1000" dirty="0" smtClean="0"/>
              <a:t>Loan</a:t>
            </a:r>
            <a:endParaRPr lang="en-US" sz="1000" dirty="0"/>
          </a:p>
        </p:txBody>
      </p:sp>
      <p:sp>
        <p:nvSpPr>
          <p:cNvPr id="69" name="TextBox 68"/>
          <p:cNvSpPr txBox="1"/>
          <p:nvPr/>
        </p:nvSpPr>
        <p:spPr>
          <a:xfrm>
            <a:off x="5476561" y="3159016"/>
            <a:ext cx="439544" cy="246221"/>
          </a:xfrm>
          <a:prstGeom prst="rect">
            <a:avLst/>
          </a:prstGeom>
          <a:noFill/>
        </p:spPr>
        <p:txBody>
          <a:bodyPr wrap="none" rtlCol="0">
            <a:spAutoFit/>
          </a:bodyPr>
          <a:lstStyle/>
          <a:p>
            <a:r>
              <a:rPr lang="en-US" sz="1000" dirty="0" smtClean="0"/>
              <a:t>51%</a:t>
            </a:r>
            <a:endParaRPr lang="en-US" sz="1000" dirty="0"/>
          </a:p>
        </p:txBody>
      </p:sp>
      <p:cxnSp>
        <p:nvCxnSpPr>
          <p:cNvPr id="9" name="Straight Connector 8"/>
          <p:cNvCxnSpPr/>
          <p:nvPr/>
        </p:nvCxnSpPr>
        <p:spPr>
          <a:xfrm>
            <a:off x="3520440" y="1069939"/>
            <a:ext cx="45720" cy="4953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195060" y="1069939"/>
            <a:ext cx="0" cy="4953671"/>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795436" y="1178839"/>
            <a:ext cx="1938325" cy="276999"/>
          </a:xfrm>
          <a:prstGeom prst="rect">
            <a:avLst/>
          </a:prstGeom>
          <a:noFill/>
        </p:spPr>
        <p:txBody>
          <a:bodyPr wrap="square" rtlCol="0">
            <a:spAutoFit/>
          </a:bodyPr>
          <a:lstStyle/>
          <a:p>
            <a:pPr algn="ctr"/>
            <a:r>
              <a:rPr lang="en-US" sz="1200" b="1" dirty="0" smtClean="0"/>
              <a:t>Actual Result</a:t>
            </a:r>
            <a:endParaRPr lang="en-US" sz="1200" b="1" dirty="0"/>
          </a:p>
        </p:txBody>
      </p:sp>
      <p:cxnSp>
        <p:nvCxnSpPr>
          <p:cNvPr id="77" name="Straight Connector 76"/>
          <p:cNvCxnSpPr>
            <a:stCxn id="57" idx="2"/>
            <a:endCxn id="58" idx="0"/>
          </p:cNvCxnSpPr>
          <p:nvPr/>
        </p:nvCxnSpPr>
        <p:spPr>
          <a:xfrm>
            <a:off x="4335917" y="4347186"/>
            <a:ext cx="129" cy="2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Elbow Connector 6"/>
          <p:cNvCxnSpPr>
            <a:stCxn id="47" idx="0"/>
            <a:endCxn id="46" idx="1"/>
          </p:cNvCxnSpPr>
          <p:nvPr/>
        </p:nvCxnSpPr>
        <p:spPr>
          <a:xfrm rot="5400000" flipH="1" flipV="1">
            <a:off x="6975434" y="2413183"/>
            <a:ext cx="748151" cy="544502"/>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88186" y="1215482"/>
            <a:ext cx="1938325" cy="276999"/>
          </a:xfrm>
          <a:prstGeom prst="rect">
            <a:avLst/>
          </a:prstGeom>
          <a:noFill/>
        </p:spPr>
        <p:txBody>
          <a:bodyPr wrap="square" rtlCol="0">
            <a:spAutoFit/>
          </a:bodyPr>
          <a:lstStyle/>
          <a:p>
            <a:pPr algn="ctr"/>
            <a:r>
              <a:rPr lang="en-US" sz="1200" b="1" dirty="0" smtClean="0"/>
              <a:t>Deemed Result</a:t>
            </a:r>
            <a:endParaRPr lang="en-US" sz="1200" b="1" dirty="0"/>
          </a:p>
        </p:txBody>
      </p:sp>
    </p:spTree>
    <p:extLst>
      <p:ext uri="{BB962C8B-B14F-4D97-AF65-F5344CB8AC3E}">
        <p14:creationId xmlns:p14="http://schemas.microsoft.com/office/powerpoint/2010/main" val="1318266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2014-52 – More Guidance Coming?</a:t>
            </a:r>
            <a:endParaRPr lang="en-US" dirty="0"/>
          </a:p>
        </p:txBody>
      </p:sp>
      <p:sp>
        <p:nvSpPr>
          <p:cNvPr id="5" name="Text Placeholder 2"/>
          <p:cNvSpPr>
            <a:spLocks noGrp="1"/>
          </p:cNvSpPr>
          <p:nvPr>
            <p:ph type="body" sz="quarter" idx="10"/>
          </p:nvPr>
        </p:nvSpPr>
        <p:spPr>
          <a:xfrm>
            <a:off x="204583" y="829768"/>
            <a:ext cx="8410911" cy="5436808"/>
          </a:xfrm>
        </p:spPr>
        <p:txBody>
          <a:bodyPr/>
          <a:lstStyle/>
          <a:p>
            <a:pPr lvl="1"/>
            <a:r>
              <a:rPr lang="en-US" sz="1600" dirty="0" smtClean="0"/>
              <a:t>Public comments by Treasury and IRS officials indicate that additional anti-inversion guidance </a:t>
            </a:r>
            <a:r>
              <a:rPr lang="en-US" sz="1600" dirty="0" smtClean="0"/>
              <a:t>could be </a:t>
            </a:r>
            <a:r>
              <a:rPr lang="en-US" sz="1600" dirty="0" smtClean="0"/>
              <a:t>in the works.</a:t>
            </a:r>
          </a:p>
          <a:p>
            <a:pPr lvl="1"/>
            <a:endParaRPr lang="en-US" sz="1600" dirty="0" smtClean="0"/>
          </a:p>
          <a:p>
            <a:pPr lvl="1"/>
            <a:r>
              <a:rPr lang="en-US" sz="1600" dirty="0" smtClean="0"/>
              <a:t>Notice 2014-52 asked for comments regarding potential anti-base erosion rules – i.e., rules limiting U.S. interest deductions of inverted groups.</a:t>
            </a:r>
          </a:p>
          <a:p>
            <a:pPr lvl="2"/>
            <a:r>
              <a:rPr lang="en-US" sz="1400" dirty="0" smtClean="0"/>
              <a:t>Any such rules, whenever released, would apply to groups that inverted on or after 9/22/14.</a:t>
            </a:r>
          </a:p>
          <a:p>
            <a:pPr lvl="2"/>
            <a:r>
              <a:rPr lang="en-US" sz="1400" dirty="0" smtClean="0"/>
              <a:t>Basis for such rules – section 163(j)? Section 385? Other?</a:t>
            </a:r>
          </a:p>
          <a:p>
            <a:pPr lvl="1"/>
            <a:endParaRPr lang="en-US" sz="1600" dirty="0" smtClean="0"/>
          </a:p>
          <a:p>
            <a:pPr lvl="1"/>
            <a:r>
              <a:rPr lang="en-US" sz="1600" dirty="0" smtClean="0"/>
              <a:t>Other guidance under section 7874?</a:t>
            </a:r>
          </a:p>
          <a:p>
            <a:pPr lvl="1"/>
            <a:endParaRPr lang="en-US" sz="1600" dirty="0"/>
          </a:p>
          <a:p>
            <a:pPr lvl="1"/>
            <a:r>
              <a:rPr lang="en-US" sz="1600" dirty="0" smtClean="0"/>
              <a:t>Other guidance under generally applicable tax rules?</a:t>
            </a:r>
            <a:endParaRPr lang="en-US" sz="1400" dirty="0" smtClean="0"/>
          </a:p>
        </p:txBody>
      </p:sp>
    </p:spTree>
    <p:extLst>
      <p:ext uri="{BB962C8B-B14F-4D97-AF65-F5344CB8AC3E}">
        <p14:creationId xmlns:p14="http://schemas.microsoft.com/office/powerpoint/2010/main" val="2313601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sz="quarter" idx="10"/>
          </p:nvPr>
        </p:nvSpPr>
        <p:spPr/>
        <p:txBody>
          <a:bodyPr/>
          <a:lstStyle/>
          <a:p>
            <a:pPr lvl="1"/>
            <a:r>
              <a:rPr lang="en-US" sz="2000" dirty="0" smtClean="0"/>
              <a:t>This presentation provides background regarding various “inversion” related transactions, and the evolution of those transactions in response to the changing legal landscape.</a:t>
            </a:r>
          </a:p>
          <a:p>
            <a:pPr marL="45720" lvl="1" indent="0">
              <a:buNone/>
            </a:pPr>
            <a:r>
              <a:rPr lang="en-US" sz="2000" dirty="0" smtClean="0"/>
              <a:t> </a:t>
            </a:r>
            <a:endParaRPr lang="en-US" dirty="0" smtClean="0"/>
          </a:p>
          <a:p>
            <a:pPr lvl="1"/>
            <a:r>
              <a:rPr lang="en-US" sz="2000" dirty="0" smtClean="0"/>
              <a:t>The basic concept of an inversion is a transaction in which a U.S. parent becomes a subsidiary of a new foreign parent corporation (“</a:t>
            </a:r>
            <a:r>
              <a:rPr lang="en-US" sz="2000" dirty="0" err="1" smtClean="0"/>
              <a:t>NFP</a:t>
            </a:r>
            <a:r>
              <a:rPr lang="en-US" sz="2000" dirty="0" smtClean="0"/>
              <a:t>”).</a:t>
            </a:r>
          </a:p>
          <a:p>
            <a:pPr lvl="2"/>
            <a:r>
              <a:rPr lang="en-US" sz="1800" dirty="0" smtClean="0"/>
              <a:t>If done alone under </a:t>
            </a:r>
            <a:r>
              <a:rPr lang="en-US" sz="1800" dirty="0" err="1" smtClean="0"/>
              <a:t>NFP</a:t>
            </a:r>
            <a:r>
              <a:rPr lang="en-US" sz="1800" dirty="0" smtClean="0"/>
              <a:t> this is a “</a:t>
            </a:r>
            <a:r>
              <a:rPr lang="en-US" sz="1800" dirty="0" err="1" smtClean="0"/>
              <a:t>self inversion</a:t>
            </a:r>
            <a:r>
              <a:rPr lang="en-US" sz="1800" dirty="0" smtClean="0"/>
              <a:t>” (Aon, Ensco, etc.).</a:t>
            </a:r>
          </a:p>
          <a:p>
            <a:pPr lvl="2"/>
            <a:r>
              <a:rPr lang="en-US" sz="1800" dirty="0" smtClean="0"/>
              <a:t>If done in connection with a target (typically foreign) under </a:t>
            </a:r>
            <a:r>
              <a:rPr lang="en-US" sz="1800" dirty="0" err="1" smtClean="0"/>
              <a:t>NFP</a:t>
            </a:r>
            <a:r>
              <a:rPr lang="en-US" sz="1800" dirty="0" smtClean="0"/>
              <a:t> this is a combination migration transaction (Eaton/Cooper, Medtronic/</a:t>
            </a:r>
            <a:r>
              <a:rPr lang="en-US" sz="1800" dirty="0" err="1" smtClean="0"/>
              <a:t>Covidien</a:t>
            </a:r>
            <a:r>
              <a:rPr lang="en-US" sz="1800" dirty="0" smtClean="0"/>
              <a:t>, etc.).</a:t>
            </a:r>
          </a:p>
          <a:p>
            <a:pPr lvl="1"/>
            <a:endParaRPr lang="en-US" dirty="0" smtClean="0"/>
          </a:p>
          <a:p>
            <a:pPr lvl="1"/>
            <a:r>
              <a:rPr lang="en-US" sz="2000" dirty="0" smtClean="0"/>
              <a:t>Inversions offer fours main areas of potential tax benefits:</a:t>
            </a:r>
          </a:p>
          <a:p>
            <a:pPr marL="626364" lvl="2" indent="-342900">
              <a:buFont typeface="+mj-lt"/>
              <a:buAutoNum type="arabicParenR"/>
            </a:pPr>
            <a:r>
              <a:rPr lang="en-US" sz="1800" dirty="0" smtClean="0"/>
              <a:t>Future foreign expansion under </a:t>
            </a:r>
            <a:r>
              <a:rPr lang="en-US" sz="1800" dirty="0" err="1" smtClean="0"/>
              <a:t>NFP</a:t>
            </a:r>
            <a:r>
              <a:rPr lang="en-US" sz="1800" dirty="0" smtClean="0"/>
              <a:t> outside of the U.S. tax “net”</a:t>
            </a:r>
          </a:p>
          <a:p>
            <a:pPr marL="626364" lvl="2" indent="-342900">
              <a:buFont typeface="+mj-lt"/>
              <a:buAutoNum type="arabicParenR"/>
            </a:pPr>
            <a:r>
              <a:rPr lang="en-US" sz="1800" dirty="0" smtClean="0"/>
              <a:t>Tax efficient leverage on the group’s U.S. operations</a:t>
            </a:r>
          </a:p>
          <a:p>
            <a:pPr marL="626364" lvl="2" indent="-342900">
              <a:buFont typeface="+mj-lt"/>
              <a:buAutoNum type="arabicParenR"/>
            </a:pPr>
            <a:r>
              <a:rPr lang="en-US" sz="1800" dirty="0" smtClean="0"/>
              <a:t>Restructuring of legacy foreign operations owned by the U.S. group</a:t>
            </a:r>
          </a:p>
          <a:p>
            <a:pPr marL="626364" lvl="2" indent="-342900">
              <a:buFont typeface="+mj-lt"/>
              <a:buAutoNum type="arabicParenR"/>
            </a:pPr>
            <a:r>
              <a:rPr lang="en-US" sz="1800" dirty="0" smtClean="0"/>
              <a:t>Better access to offshore cash for </a:t>
            </a:r>
            <a:r>
              <a:rPr lang="en-US" sz="1800" dirty="0" err="1" smtClean="0"/>
              <a:t>NFP</a:t>
            </a:r>
            <a:r>
              <a:rPr lang="en-US" sz="1800" dirty="0" smtClean="0"/>
              <a:t> dividends, share buybacks, etc.</a:t>
            </a:r>
            <a:endParaRPr lang="en-US" sz="1800" dirty="0"/>
          </a:p>
        </p:txBody>
      </p:sp>
    </p:spTree>
    <p:extLst>
      <p:ext uri="{BB962C8B-B14F-4D97-AF65-F5344CB8AC3E}">
        <p14:creationId xmlns:p14="http://schemas.microsoft.com/office/powerpoint/2010/main" val="316994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10" idx="4"/>
          </p:cNvCxnSpPr>
          <p:nvPr/>
        </p:nvCxnSpPr>
        <p:spPr>
          <a:xfrm flipH="1">
            <a:off x="1360967" y="1360967"/>
            <a:ext cx="1" cy="1470834"/>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THE START:  </a:t>
            </a:r>
            <a:r>
              <a:rPr lang="en-US" dirty="0" err="1" smtClean="0"/>
              <a:t>MCDEROMOTT</a:t>
            </a:r>
            <a:r>
              <a:rPr lang="en-US" dirty="0" smtClean="0"/>
              <a:t> TRANSACTION (</a:t>
            </a:r>
            <a:r>
              <a:rPr lang="en-US" dirty="0" err="1" smtClean="0"/>
              <a:t>1980’</a:t>
            </a:r>
            <a:r>
              <a:rPr lang="en-US" cap="none" dirty="0" err="1" smtClean="0"/>
              <a:t>s</a:t>
            </a:r>
            <a:r>
              <a:rPr lang="en-US" dirty="0" smtClean="0"/>
              <a:t>)</a:t>
            </a:r>
            <a:endParaRPr lang="en-US" dirty="0"/>
          </a:p>
        </p:txBody>
      </p:sp>
      <p:cxnSp>
        <p:nvCxnSpPr>
          <p:cNvPr id="8" name="Straight Connector 7"/>
          <p:cNvCxnSpPr/>
          <p:nvPr/>
        </p:nvCxnSpPr>
        <p:spPr>
          <a:xfrm>
            <a:off x="2934582" y="744279"/>
            <a:ext cx="0" cy="53162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79022" y="726559"/>
            <a:ext cx="0" cy="53162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23014" y="726559"/>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11" name="Rectangle 10"/>
          <p:cNvSpPr/>
          <p:nvPr/>
        </p:nvSpPr>
        <p:spPr>
          <a:xfrm>
            <a:off x="680484" y="1807536"/>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McDermott</a:t>
            </a:r>
            <a:endParaRPr lang="en-US" dirty="0"/>
          </a:p>
        </p:txBody>
      </p:sp>
      <p:sp>
        <p:nvSpPr>
          <p:cNvPr id="12" name="Rectangle 11"/>
          <p:cNvSpPr/>
          <p:nvPr/>
        </p:nvSpPr>
        <p:spPr>
          <a:xfrm>
            <a:off x="1828799" y="2275369"/>
            <a:ext cx="382773" cy="21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US</a:t>
            </a:r>
            <a:endParaRPr lang="en-US" sz="1100" dirty="0"/>
          </a:p>
        </p:txBody>
      </p:sp>
      <p:sp>
        <p:nvSpPr>
          <p:cNvPr id="13" name="Rectangle 12"/>
          <p:cNvSpPr/>
          <p:nvPr/>
        </p:nvSpPr>
        <p:spPr>
          <a:xfrm>
            <a:off x="684029" y="2831801"/>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McDermott</a:t>
            </a:r>
            <a:endParaRPr lang="en-US" dirty="0"/>
          </a:p>
        </p:txBody>
      </p:sp>
      <p:sp>
        <p:nvSpPr>
          <p:cNvPr id="14" name="Rectangle 13"/>
          <p:cNvSpPr/>
          <p:nvPr/>
        </p:nvSpPr>
        <p:spPr>
          <a:xfrm>
            <a:off x="1488559" y="3320899"/>
            <a:ext cx="790354" cy="21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Foreign</a:t>
            </a:r>
            <a:endParaRPr lang="en-US" sz="1100" dirty="0"/>
          </a:p>
        </p:txBody>
      </p:sp>
      <p:sp>
        <p:nvSpPr>
          <p:cNvPr id="15" name="Text Placeholder 5"/>
          <p:cNvSpPr txBox="1">
            <a:spLocks/>
          </p:cNvSpPr>
          <p:nvPr/>
        </p:nvSpPr>
        <p:spPr>
          <a:xfrm>
            <a:off x="207601" y="4285899"/>
            <a:ext cx="2620656" cy="1157971"/>
          </a:xfrm>
          <a:prstGeom prst="rect">
            <a:avLst/>
          </a:prstGeom>
        </p:spPr>
        <p:txBody>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smtClean="0"/>
              <a:t>McDermott Foreign </a:t>
            </a:r>
            <a:r>
              <a:rPr lang="en-US" sz="1200" dirty="0" err="1" smtClean="0"/>
              <a:t>corp</a:t>
            </a:r>
            <a:r>
              <a:rPr lang="en-US" sz="1200" dirty="0" smtClean="0"/>
              <a:t> tenders for McDermott US stock in exchange for McDermott Foreign stock</a:t>
            </a:r>
          </a:p>
        </p:txBody>
      </p:sp>
      <p:cxnSp>
        <p:nvCxnSpPr>
          <p:cNvPr id="18" name="Straight Connector 17"/>
          <p:cNvCxnSpPr>
            <a:stCxn id="19" idx="4"/>
          </p:cNvCxnSpPr>
          <p:nvPr/>
        </p:nvCxnSpPr>
        <p:spPr>
          <a:xfrm>
            <a:off x="4299083" y="1364512"/>
            <a:ext cx="0" cy="2473834"/>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661129" y="730104"/>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20" name="Rectangle 19"/>
          <p:cNvSpPr/>
          <p:nvPr/>
        </p:nvSpPr>
        <p:spPr>
          <a:xfrm>
            <a:off x="3618599" y="1811081"/>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McDermott</a:t>
            </a:r>
            <a:endParaRPr lang="en-US" dirty="0"/>
          </a:p>
        </p:txBody>
      </p:sp>
      <p:sp>
        <p:nvSpPr>
          <p:cNvPr id="21" name="Rectangle 20"/>
          <p:cNvSpPr/>
          <p:nvPr/>
        </p:nvSpPr>
        <p:spPr>
          <a:xfrm>
            <a:off x="4766914" y="2278914"/>
            <a:ext cx="382773" cy="21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US</a:t>
            </a:r>
            <a:endParaRPr lang="en-US" sz="1100" dirty="0"/>
          </a:p>
        </p:txBody>
      </p:sp>
      <p:sp>
        <p:nvSpPr>
          <p:cNvPr id="22" name="Rectangle 21"/>
          <p:cNvSpPr/>
          <p:nvPr/>
        </p:nvSpPr>
        <p:spPr>
          <a:xfrm>
            <a:off x="3622144" y="2835346"/>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McDermott</a:t>
            </a:r>
            <a:endParaRPr lang="en-US" dirty="0"/>
          </a:p>
        </p:txBody>
      </p:sp>
      <p:sp>
        <p:nvSpPr>
          <p:cNvPr id="23" name="Rectangle 22"/>
          <p:cNvSpPr/>
          <p:nvPr/>
        </p:nvSpPr>
        <p:spPr>
          <a:xfrm>
            <a:off x="4426674" y="3324444"/>
            <a:ext cx="790354" cy="21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Foreign</a:t>
            </a:r>
            <a:endParaRPr lang="en-US" sz="1100" dirty="0"/>
          </a:p>
        </p:txBody>
      </p:sp>
      <p:sp>
        <p:nvSpPr>
          <p:cNvPr id="24" name="Text Placeholder 5"/>
          <p:cNvSpPr txBox="1">
            <a:spLocks/>
          </p:cNvSpPr>
          <p:nvPr/>
        </p:nvSpPr>
        <p:spPr>
          <a:xfrm>
            <a:off x="3080904" y="4864884"/>
            <a:ext cx="2898117" cy="1157971"/>
          </a:xfrm>
          <a:prstGeom prst="rect">
            <a:avLst/>
          </a:prstGeom>
        </p:spPr>
        <p:txBody>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smtClean="0"/>
              <a:t>US merger sub merges into </a:t>
            </a:r>
            <a:r>
              <a:rPr lang="en-US" sz="1200" dirty="0" err="1" smtClean="0"/>
              <a:t>McD</a:t>
            </a:r>
            <a:r>
              <a:rPr lang="en-US" sz="1200" dirty="0" smtClean="0"/>
              <a:t> US with MCD US surviving; tax free reorganization to public shareholders</a:t>
            </a:r>
          </a:p>
          <a:p>
            <a:pPr lvl="1"/>
            <a:r>
              <a:rPr lang="en-US" sz="1200" dirty="0" err="1" smtClean="0"/>
              <a:t>McD</a:t>
            </a:r>
            <a:r>
              <a:rPr lang="en-US" sz="1200" dirty="0" smtClean="0"/>
              <a:t> US stock converted into </a:t>
            </a:r>
            <a:r>
              <a:rPr lang="en-US" sz="1200" dirty="0" err="1" smtClean="0"/>
              <a:t>McD</a:t>
            </a:r>
            <a:r>
              <a:rPr lang="en-US" sz="1200" dirty="0" smtClean="0"/>
              <a:t> Foreign stock and US Merger Sub stock converted into </a:t>
            </a:r>
            <a:r>
              <a:rPr lang="en-US" sz="1200" dirty="0" err="1" smtClean="0"/>
              <a:t>McD</a:t>
            </a:r>
            <a:r>
              <a:rPr lang="en-US" sz="1200" dirty="0" smtClean="0"/>
              <a:t> US stock</a:t>
            </a:r>
          </a:p>
        </p:txBody>
      </p:sp>
      <p:sp>
        <p:nvSpPr>
          <p:cNvPr id="25" name="Rectangle 24"/>
          <p:cNvSpPr/>
          <p:nvPr/>
        </p:nvSpPr>
        <p:spPr>
          <a:xfrm>
            <a:off x="3646954" y="3838346"/>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Merger</a:t>
            </a:r>
          </a:p>
          <a:p>
            <a:pPr algn="ctr"/>
            <a:r>
              <a:rPr lang="en-US" dirty="0" smtClean="0"/>
              <a:t>Sub</a:t>
            </a:r>
            <a:endParaRPr lang="en-US" dirty="0"/>
          </a:p>
        </p:txBody>
      </p:sp>
      <p:sp>
        <p:nvSpPr>
          <p:cNvPr id="29" name="Arc 28"/>
          <p:cNvSpPr/>
          <p:nvPr/>
        </p:nvSpPr>
        <p:spPr>
          <a:xfrm rot="10577726">
            <a:off x="3059296" y="2098091"/>
            <a:ext cx="1383702" cy="2078383"/>
          </a:xfrm>
          <a:prstGeom prst="arc">
            <a:avLst>
              <a:gd name="adj1" fmla="val 16200000"/>
              <a:gd name="adj2" fmla="val 5061096"/>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038374" y="2878428"/>
            <a:ext cx="1041990" cy="276999"/>
          </a:xfrm>
          <a:prstGeom prst="rect">
            <a:avLst/>
          </a:prstGeom>
          <a:noFill/>
        </p:spPr>
        <p:txBody>
          <a:bodyPr wrap="square" rtlCol="0">
            <a:spAutoFit/>
          </a:bodyPr>
          <a:lstStyle/>
          <a:p>
            <a:r>
              <a:rPr lang="en-US" sz="1200" dirty="0" smtClean="0"/>
              <a:t>merge</a:t>
            </a:r>
            <a:endParaRPr lang="en-US" sz="1200" dirty="0"/>
          </a:p>
        </p:txBody>
      </p:sp>
      <p:cxnSp>
        <p:nvCxnSpPr>
          <p:cNvPr id="38" name="Straight Connector 37"/>
          <p:cNvCxnSpPr>
            <a:stCxn id="39" idx="4"/>
          </p:cNvCxnSpPr>
          <p:nvPr/>
        </p:nvCxnSpPr>
        <p:spPr>
          <a:xfrm flipH="1">
            <a:off x="6935942" y="1385777"/>
            <a:ext cx="1" cy="1470834"/>
          </a:xfrm>
          <a:prstGeom prst="line">
            <a:avLst/>
          </a:prstGeom>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297989" y="751369"/>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40" name="Rectangle 39"/>
          <p:cNvSpPr/>
          <p:nvPr/>
        </p:nvSpPr>
        <p:spPr>
          <a:xfrm>
            <a:off x="6255459" y="1832346"/>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McDermott</a:t>
            </a:r>
            <a:endParaRPr lang="en-US" dirty="0"/>
          </a:p>
        </p:txBody>
      </p:sp>
      <p:sp>
        <p:nvSpPr>
          <p:cNvPr id="42" name="Rectangle 41"/>
          <p:cNvSpPr/>
          <p:nvPr/>
        </p:nvSpPr>
        <p:spPr>
          <a:xfrm>
            <a:off x="6259004" y="2856611"/>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McDermott</a:t>
            </a:r>
            <a:endParaRPr lang="en-US" dirty="0"/>
          </a:p>
        </p:txBody>
      </p:sp>
      <p:sp>
        <p:nvSpPr>
          <p:cNvPr id="43" name="Rectangle 42"/>
          <p:cNvSpPr/>
          <p:nvPr/>
        </p:nvSpPr>
        <p:spPr>
          <a:xfrm>
            <a:off x="7075151" y="2300179"/>
            <a:ext cx="790354" cy="21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Foreign</a:t>
            </a:r>
            <a:endParaRPr lang="en-US" sz="1100" dirty="0"/>
          </a:p>
        </p:txBody>
      </p:sp>
      <p:sp>
        <p:nvSpPr>
          <p:cNvPr id="44" name="Text Placeholder 5"/>
          <p:cNvSpPr txBox="1">
            <a:spLocks/>
          </p:cNvSpPr>
          <p:nvPr/>
        </p:nvSpPr>
        <p:spPr>
          <a:xfrm>
            <a:off x="6186611" y="4310709"/>
            <a:ext cx="2620656" cy="1157971"/>
          </a:xfrm>
          <a:prstGeom prst="rect">
            <a:avLst/>
          </a:prstGeom>
        </p:spPr>
        <p:txBody>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err="1" smtClean="0"/>
              <a:t>McD</a:t>
            </a:r>
            <a:r>
              <a:rPr lang="en-US" sz="1200" dirty="0" smtClean="0"/>
              <a:t> Foreign no longer a “CFC”</a:t>
            </a:r>
          </a:p>
          <a:p>
            <a:pPr lvl="1"/>
            <a:r>
              <a:rPr lang="en-US" sz="1200" dirty="0" smtClean="0"/>
              <a:t>Congress enacted rules that would require former US parent (like </a:t>
            </a:r>
            <a:r>
              <a:rPr lang="en-US" sz="1200" dirty="0" err="1" smtClean="0"/>
              <a:t>McD</a:t>
            </a:r>
            <a:r>
              <a:rPr lang="en-US" sz="1200" dirty="0" smtClean="0"/>
              <a:t> US) to include in income all the earnings of the former foreign subsidiary (like </a:t>
            </a:r>
            <a:r>
              <a:rPr lang="en-US" sz="1200" dirty="0" err="1" smtClean="0"/>
              <a:t>McD</a:t>
            </a:r>
            <a:r>
              <a:rPr lang="en-US" sz="1200" dirty="0" smtClean="0"/>
              <a:t> Foreign)</a:t>
            </a:r>
          </a:p>
        </p:txBody>
      </p:sp>
      <p:sp>
        <p:nvSpPr>
          <p:cNvPr id="45" name="Rectangle 44"/>
          <p:cNvSpPr/>
          <p:nvPr/>
        </p:nvSpPr>
        <p:spPr>
          <a:xfrm>
            <a:off x="7241758" y="3335079"/>
            <a:ext cx="691053" cy="21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US</a:t>
            </a:r>
            <a:endParaRPr lang="en-US" sz="1100" dirty="0"/>
          </a:p>
        </p:txBody>
      </p:sp>
      <p:sp>
        <p:nvSpPr>
          <p:cNvPr id="46" name="Arc 45"/>
          <p:cNvSpPr/>
          <p:nvPr/>
        </p:nvSpPr>
        <p:spPr>
          <a:xfrm>
            <a:off x="7316451" y="2095101"/>
            <a:ext cx="862222" cy="1026538"/>
          </a:xfrm>
          <a:prstGeom prst="arc">
            <a:avLst>
              <a:gd name="adj1" fmla="val 16200000"/>
              <a:gd name="adj2" fmla="val 55783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8178673" y="2132069"/>
            <a:ext cx="1000776" cy="938719"/>
          </a:xfrm>
          <a:prstGeom prst="rect">
            <a:avLst/>
          </a:prstGeom>
          <a:noFill/>
        </p:spPr>
        <p:txBody>
          <a:bodyPr wrap="square" rtlCol="0">
            <a:spAutoFit/>
          </a:bodyPr>
          <a:lstStyle/>
          <a:p>
            <a:r>
              <a:rPr lang="en-US" sz="1100" dirty="0" smtClean="0"/>
              <a:t>“Hook” stock (stock in </a:t>
            </a:r>
            <a:r>
              <a:rPr lang="en-US" sz="1100" dirty="0" err="1" smtClean="0"/>
              <a:t>McD</a:t>
            </a:r>
            <a:r>
              <a:rPr lang="en-US" sz="1100" dirty="0" smtClean="0"/>
              <a:t> Foreign still held by </a:t>
            </a:r>
            <a:r>
              <a:rPr lang="en-US" sz="1100" dirty="0" err="1" smtClean="0"/>
              <a:t>McD</a:t>
            </a:r>
            <a:r>
              <a:rPr lang="en-US" sz="1100" dirty="0" smtClean="0"/>
              <a:t> US)</a:t>
            </a:r>
            <a:endParaRPr lang="en-US" sz="1100" dirty="0"/>
          </a:p>
        </p:txBody>
      </p:sp>
    </p:spTree>
    <p:extLst>
      <p:ext uri="{BB962C8B-B14F-4D97-AF65-F5344CB8AC3E}">
        <p14:creationId xmlns:p14="http://schemas.microsoft.com/office/powerpoint/2010/main" val="290909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6414949" y="3969481"/>
            <a:ext cx="1311347"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Rectangle 56"/>
          <p:cNvSpPr/>
          <p:nvPr/>
        </p:nvSpPr>
        <p:spPr>
          <a:xfrm>
            <a:off x="836429" y="2984201"/>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cxnSp>
        <p:nvCxnSpPr>
          <p:cNvPr id="49" name="Straight Connector 48"/>
          <p:cNvCxnSpPr/>
          <p:nvPr/>
        </p:nvCxnSpPr>
        <p:spPr>
          <a:xfrm>
            <a:off x="4990194" y="2799902"/>
            <a:ext cx="0" cy="361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48479" y="2799902"/>
            <a:ext cx="0" cy="36150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SELF INVERSIONS (</a:t>
            </a:r>
            <a:r>
              <a:rPr lang="en-US" dirty="0" err="1" smtClean="0"/>
              <a:t>1990’</a:t>
            </a:r>
            <a:r>
              <a:rPr lang="en-US" cap="none" dirty="0" err="1" smtClean="0"/>
              <a:t>s</a:t>
            </a:r>
            <a:r>
              <a:rPr lang="en-US" dirty="0" smtClean="0"/>
              <a:t>) – “HELEN OF TROY”</a:t>
            </a:r>
            <a:endParaRPr lang="en-US" dirty="0"/>
          </a:p>
        </p:txBody>
      </p:sp>
      <p:cxnSp>
        <p:nvCxnSpPr>
          <p:cNvPr id="3" name="Straight Connector 2"/>
          <p:cNvCxnSpPr>
            <a:stCxn id="6" idx="4"/>
          </p:cNvCxnSpPr>
          <p:nvPr/>
        </p:nvCxnSpPr>
        <p:spPr>
          <a:xfrm flipH="1">
            <a:off x="1360967" y="1360967"/>
            <a:ext cx="1" cy="1470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764462" y="744279"/>
            <a:ext cx="0" cy="53162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79022" y="726559"/>
            <a:ext cx="0" cy="53162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23014" y="726559"/>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7" name="Rectangle 6"/>
          <p:cNvSpPr/>
          <p:nvPr/>
        </p:nvSpPr>
        <p:spPr>
          <a:xfrm>
            <a:off x="680484" y="1807536"/>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t>
            </a:r>
          </a:p>
          <a:p>
            <a:pPr algn="ctr"/>
            <a:r>
              <a:rPr lang="en-US" dirty="0" smtClean="0"/>
              <a:t>Parent</a:t>
            </a:r>
          </a:p>
        </p:txBody>
      </p:sp>
      <p:sp>
        <p:nvSpPr>
          <p:cNvPr id="9" name="Rectangle 8"/>
          <p:cNvSpPr/>
          <p:nvPr/>
        </p:nvSpPr>
        <p:spPr>
          <a:xfrm>
            <a:off x="684029" y="2831801"/>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Existing Foreign Subs</a:t>
            </a:r>
            <a:endParaRPr lang="en-US" sz="1600" dirty="0"/>
          </a:p>
        </p:txBody>
      </p:sp>
      <p:sp>
        <p:nvSpPr>
          <p:cNvPr id="11" name="Text Placeholder 5"/>
          <p:cNvSpPr txBox="1">
            <a:spLocks/>
          </p:cNvSpPr>
          <p:nvPr/>
        </p:nvSpPr>
        <p:spPr>
          <a:xfrm>
            <a:off x="207601" y="4285899"/>
            <a:ext cx="2620656" cy="1157971"/>
          </a:xfrm>
          <a:prstGeom prst="rect">
            <a:avLst/>
          </a:prstGeom>
        </p:spPr>
        <p:txBody>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smtClean="0"/>
              <a:t>Taxpayers responded to new law by </a:t>
            </a:r>
            <a:r>
              <a:rPr lang="en-US" sz="1200" u="sng" dirty="0" smtClean="0"/>
              <a:t>not</a:t>
            </a:r>
            <a:r>
              <a:rPr lang="en-US" sz="1200" dirty="0" smtClean="0"/>
              <a:t> using an </a:t>
            </a:r>
            <a:r>
              <a:rPr lang="en-US" sz="1200" u="sng" dirty="0" smtClean="0"/>
              <a:t>existing</a:t>
            </a:r>
            <a:r>
              <a:rPr lang="en-US" sz="1200" dirty="0" smtClean="0"/>
              <a:t> foreign sub (like </a:t>
            </a:r>
            <a:r>
              <a:rPr lang="en-US" sz="1200" dirty="0" err="1" smtClean="0"/>
              <a:t>McD</a:t>
            </a:r>
            <a:r>
              <a:rPr lang="en-US" sz="1200" dirty="0" smtClean="0"/>
              <a:t> Foreign in prior slide), but instead using a newly formed foreign sub with no earnings as </a:t>
            </a:r>
            <a:r>
              <a:rPr lang="en-US" sz="1200" dirty="0" err="1" smtClean="0"/>
              <a:t>NFP</a:t>
            </a:r>
            <a:endParaRPr lang="en-US" sz="1200" dirty="0" smtClean="0"/>
          </a:p>
          <a:p>
            <a:pPr lvl="1"/>
            <a:r>
              <a:rPr lang="en-US" sz="1200" dirty="0" smtClean="0"/>
              <a:t>Avoids “hook” stock issue</a:t>
            </a:r>
          </a:p>
        </p:txBody>
      </p:sp>
      <p:cxnSp>
        <p:nvCxnSpPr>
          <p:cNvPr id="12" name="Straight Connector 11"/>
          <p:cNvCxnSpPr>
            <a:stCxn id="13" idx="4"/>
          </p:cNvCxnSpPr>
          <p:nvPr/>
        </p:nvCxnSpPr>
        <p:spPr>
          <a:xfrm>
            <a:off x="4128963" y="1364512"/>
            <a:ext cx="0" cy="14353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491009" y="730104"/>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14" name="Rectangle 13"/>
          <p:cNvSpPr/>
          <p:nvPr/>
        </p:nvSpPr>
        <p:spPr>
          <a:xfrm>
            <a:off x="3448479" y="1811081"/>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sp>
        <p:nvSpPr>
          <p:cNvPr id="16" name="Rectangle 15"/>
          <p:cNvSpPr/>
          <p:nvPr/>
        </p:nvSpPr>
        <p:spPr>
          <a:xfrm>
            <a:off x="2927478" y="2987742"/>
            <a:ext cx="1098712" cy="652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Existing Foreign Subs</a:t>
            </a:r>
            <a:endParaRPr lang="en-US" sz="1400" dirty="0"/>
          </a:p>
        </p:txBody>
      </p:sp>
      <p:sp>
        <p:nvSpPr>
          <p:cNvPr id="18" name="Text Placeholder 5"/>
          <p:cNvSpPr txBox="1">
            <a:spLocks/>
          </p:cNvSpPr>
          <p:nvPr/>
        </p:nvSpPr>
        <p:spPr>
          <a:xfrm>
            <a:off x="2910784" y="4864884"/>
            <a:ext cx="2898117" cy="1157971"/>
          </a:xfrm>
          <a:prstGeom prst="rect">
            <a:avLst/>
          </a:prstGeom>
        </p:spPr>
        <p:txBody>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smtClean="0"/>
              <a:t>US merger sub merges into US Parent with same results as prior page; tax free reorganization to US Parent shareholders</a:t>
            </a:r>
          </a:p>
          <a:p>
            <a:pPr lvl="1"/>
            <a:r>
              <a:rPr lang="en-US" sz="1200" dirty="0" err="1" smtClean="0"/>
              <a:t>NFP</a:t>
            </a:r>
            <a:r>
              <a:rPr lang="en-US" sz="1200" dirty="0" smtClean="0"/>
              <a:t> typically formed in tax haven (Bermuda, Caymans, Barbados)</a:t>
            </a:r>
          </a:p>
        </p:txBody>
      </p:sp>
      <p:sp>
        <p:nvSpPr>
          <p:cNvPr id="19" name="Rectangle 18"/>
          <p:cNvSpPr/>
          <p:nvPr/>
        </p:nvSpPr>
        <p:spPr>
          <a:xfrm>
            <a:off x="4462103" y="4008466"/>
            <a:ext cx="115541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 Merger Sub</a:t>
            </a:r>
            <a:endParaRPr lang="en-US" sz="1400" dirty="0"/>
          </a:p>
        </p:txBody>
      </p:sp>
      <p:sp>
        <p:nvSpPr>
          <p:cNvPr id="21" name="TextBox 20"/>
          <p:cNvSpPr txBox="1"/>
          <p:nvPr/>
        </p:nvSpPr>
        <p:spPr>
          <a:xfrm>
            <a:off x="5255999" y="2466755"/>
            <a:ext cx="1041990" cy="276999"/>
          </a:xfrm>
          <a:prstGeom prst="rect">
            <a:avLst/>
          </a:prstGeom>
          <a:noFill/>
        </p:spPr>
        <p:txBody>
          <a:bodyPr wrap="square" rtlCol="0">
            <a:spAutoFit/>
          </a:bodyPr>
          <a:lstStyle/>
          <a:p>
            <a:r>
              <a:rPr lang="en-US" sz="1200" dirty="0" smtClean="0"/>
              <a:t>merge</a:t>
            </a:r>
            <a:endParaRPr lang="en-US" sz="1200" dirty="0"/>
          </a:p>
        </p:txBody>
      </p:sp>
      <p:cxnSp>
        <p:nvCxnSpPr>
          <p:cNvPr id="22" name="Straight Connector 21"/>
          <p:cNvCxnSpPr>
            <a:stCxn id="23" idx="4"/>
            <a:endCxn id="56" idx="0"/>
          </p:cNvCxnSpPr>
          <p:nvPr/>
        </p:nvCxnSpPr>
        <p:spPr>
          <a:xfrm>
            <a:off x="6859996" y="1385777"/>
            <a:ext cx="58227" cy="2431304"/>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97990" y="751369"/>
            <a:ext cx="1124012"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Public</a:t>
            </a:r>
            <a:endParaRPr lang="en-US" sz="1600" dirty="0"/>
          </a:p>
        </p:txBody>
      </p:sp>
      <p:sp>
        <p:nvSpPr>
          <p:cNvPr id="24" name="Rectangle 23"/>
          <p:cNvSpPr/>
          <p:nvPr/>
        </p:nvSpPr>
        <p:spPr>
          <a:xfrm>
            <a:off x="6255459" y="1832346"/>
            <a:ext cx="1311347"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NFP</a:t>
            </a:r>
            <a:endParaRPr lang="en-US" dirty="0"/>
          </a:p>
        </p:txBody>
      </p:sp>
      <p:sp>
        <p:nvSpPr>
          <p:cNvPr id="25" name="Rectangle 24"/>
          <p:cNvSpPr/>
          <p:nvPr/>
        </p:nvSpPr>
        <p:spPr>
          <a:xfrm>
            <a:off x="6259004" y="2856611"/>
            <a:ext cx="1311347"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sp>
        <p:nvSpPr>
          <p:cNvPr id="27" name="Text Placeholder 5"/>
          <p:cNvSpPr txBox="1">
            <a:spLocks/>
          </p:cNvSpPr>
          <p:nvPr/>
        </p:nvSpPr>
        <p:spPr>
          <a:xfrm>
            <a:off x="6122535" y="4901601"/>
            <a:ext cx="2888541" cy="1157971"/>
          </a:xfrm>
          <a:prstGeom prst="rect">
            <a:avLst/>
          </a:prstGeom>
        </p:spPr>
        <p:txBody>
          <a:bodyPr/>
          <a:lstStyle>
            <a:lvl1pPr marL="0" indent="0" algn="l" defTabSz="914400" rtl="0" eaLnBrk="1" latinLnBrk="0" hangingPunct="1">
              <a:spcBef>
                <a:spcPts val="500"/>
              </a:spcBef>
              <a:spcAft>
                <a:spcPts val="600"/>
              </a:spcAft>
              <a:buClr>
                <a:schemeClr val="bg1"/>
              </a:buClr>
              <a:buSzPct val="35000"/>
              <a:buFont typeface="Arial" pitchFamily="34" charset="0"/>
              <a:buChar char="•"/>
              <a:defRPr sz="1400" kern="1200" baseline="0">
                <a:solidFill>
                  <a:schemeClr val="tx1"/>
                </a:solidFill>
                <a:latin typeface="+mn-lt"/>
                <a:ea typeface="+mn-ea"/>
                <a:cs typeface="+mn-cs"/>
              </a:defRPr>
            </a:lvl1pPr>
            <a:lvl2pPr marL="274320" indent="-228600" algn="l" defTabSz="914400" rtl="0" eaLnBrk="1" latinLnBrk="0" hangingPunct="1">
              <a:spcBef>
                <a:spcPts val="300"/>
              </a:spcBef>
              <a:spcAft>
                <a:spcPts val="600"/>
              </a:spcAft>
              <a:buClr>
                <a:schemeClr val="accent6"/>
              </a:buClr>
              <a:buSzPct val="75000"/>
              <a:buFont typeface="Arial" pitchFamily="34" charset="0"/>
              <a:buChar char="•"/>
              <a:defRPr sz="1400" kern="1200">
                <a:solidFill>
                  <a:schemeClr val="tx1"/>
                </a:solidFill>
                <a:latin typeface="+mn-lt"/>
                <a:ea typeface="+mn-ea"/>
                <a:cs typeface="+mn-cs"/>
              </a:defRPr>
            </a:lvl2pPr>
            <a:lvl3pPr marL="512064" indent="-228600" algn="l" defTabSz="914400" rtl="0" eaLnBrk="1" latinLnBrk="0" hangingPunct="1">
              <a:spcBef>
                <a:spcPts val="300"/>
              </a:spcBef>
              <a:spcAft>
                <a:spcPts val="600"/>
              </a:spcAft>
              <a:buClr>
                <a:schemeClr val="accent6"/>
              </a:buClr>
              <a:buSzPct val="75000"/>
              <a:buFont typeface="Arial" pitchFamily="34" charset="0"/>
              <a:buChar char="−"/>
              <a:defRPr sz="1300" kern="1200">
                <a:solidFill>
                  <a:schemeClr val="tx1"/>
                </a:solidFill>
                <a:latin typeface="+mn-lt"/>
                <a:ea typeface="+mn-ea"/>
                <a:cs typeface="+mn-cs"/>
              </a:defRPr>
            </a:lvl3pPr>
            <a:lvl4pPr marL="749808" indent="-228600" algn="l" defTabSz="914400" rtl="0" eaLnBrk="1" latinLnBrk="0" hangingPunct="1">
              <a:spcBef>
                <a:spcPts val="300"/>
              </a:spcBef>
              <a:spcAft>
                <a:spcPts val="600"/>
              </a:spcAft>
              <a:buClr>
                <a:schemeClr val="accent6"/>
              </a:buClr>
              <a:buSzPct val="75000"/>
              <a:buFont typeface="Arial" pitchFamily="34" charset="0"/>
              <a:buChar char="»"/>
              <a:defRPr sz="1200" kern="1200">
                <a:solidFill>
                  <a:schemeClr val="tx1"/>
                </a:solidFill>
                <a:latin typeface="+mn-lt"/>
                <a:ea typeface="+mn-ea"/>
                <a:cs typeface="+mn-cs"/>
              </a:defRPr>
            </a:lvl4pPr>
            <a:lvl5pPr marL="1024128" indent="-228600" algn="l" defTabSz="914400" rtl="0" eaLnBrk="1" latinLnBrk="0" hangingPunct="1">
              <a:spcBef>
                <a:spcPts val="300"/>
              </a:spcBef>
              <a:spcAft>
                <a:spcPts val="600"/>
              </a:spcAft>
              <a:buClr>
                <a:schemeClr val="accent6"/>
              </a:buClr>
              <a:buSzPct val="75000"/>
              <a:buFont typeface="Arial" pitchFamily="34" charset="0"/>
              <a:buChar char="&gt;"/>
              <a:defRPr sz="1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dirty="0" smtClean="0"/>
              <a:t>Potentially use “Inversion” transaction to insert leverage into US group</a:t>
            </a:r>
          </a:p>
          <a:p>
            <a:pPr lvl="1"/>
            <a:r>
              <a:rPr lang="en-US" sz="1200" dirty="0" smtClean="0"/>
              <a:t>New growth under </a:t>
            </a:r>
            <a:r>
              <a:rPr lang="en-US" sz="1200" dirty="0" err="1" smtClean="0"/>
              <a:t>NFP</a:t>
            </a:r>
            <a:endParaRPr lang="en-US" sz="1200" dirty="0" smtClean="0"/>
          </a:p>
          <a:p>
            <a:pPr lvl="1"/>
            <a:r>
              <a:rPr lang="en-US" sz="1200" dirty="0" smtClean="0"/>
              <a:t>Potential restructuring of US Parent’s Existing Foreign Subs</a:t>
            </a:r>
          </a:p>
        </p:txBody>
      </p:sp>
      <p:sp>
        <p:nvSpPr>
          <p:cNvPr id="31" name="Rectangle 30"/>
          <p:cNvSpPr/>
          <p:nvPr/>
        </p:nvSpPr>
        <p:spPr>
          <a:xfrm>
            <a:off x="4462103" y="2970022"/>
            <a:ext cx="1098712" cy="652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NFP</a:t>
            </a:r>
            <a:endParaRPr lang="en-US" sz="1600" dirty="0"/>
          </a:p>
        </p:txBody>
      </p:sp>
      <p:cxnSp>
        <p:nvCxnSpPr>
          <p:cNvPr id="34" name="Straight Connector 33"/>
          <p:cNvCxnSpPr/>
          <p:nvPr/>
        </p:nvCxnSpPr>
        <p:spPr>
          <a:xfrm>
            <a:off x="3469744" y="2799902"/>
            <a:ext cx="1520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2"/>
          </p:cNvCxnSpPr>
          <p:nvPr/>
        </p:nvCxnSpPr>
        <p:spPr>
          <a:xfrm>
            <a:off x="5011459" y="3622149"/>
            <a:ext cx="0" cy="4765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4937037" y="2082206"/>
            <a:ext cx="953831" cy="2272343"/>
          </a:xfrm>
          <a:custGeom>
            <a:avLst/>
            <a:gdLst>
              <a:gd name="connsiteX0" fmla="*/ 701749 w 953831"/>
              <a:gd name="connsiteY0" fmla="*/ 2733616 h 2733616"/>
              <a:gd name="connsiteX1" fmla="*/ 914400 w 953831"/>
              <a:gd name="connsiteY1" fmla="*/ 309392 h 2733616"/>
              <a:gd name="connsiteX2" fmla="*/ 0 w 953831"/>
              <a:gd name="connsiteY2" fmla="*/ 32946 h 2733616"/>
              <a:gd name="connsiteX3" fmla="*/ 0 w 953831"/>
              <a:gd name="connsiteY3" fmla="*/ 32946 h 2733616"/>
            </a:gdLst>
            <a:ahLst/>
            <a:cxnLst>
              <a:cxn ang="0">
                <a:pos x="connsiteX0" y="connsiteY0"/>
              </a:cxn>
              <a:cxn ang="0">
                <a:pos x="connsiteX1" y="connsiteY1"/>
              </a:cxn>
              <a:cxn ang="0">
                <a:pos x="connsiteX2" y="connsiteY2"/>
              </a:cxn>
              <a:cxn ang="0">
                <a:pos x="connsiteX3" y="connsiteY3"/>
              </a:cxn>
            </a:cxnLst>
            <a:rect l="l" t="t" r="r" b="b"/>
            <a:pathLst>
              <a:path w="953831" h="2733616">
                <a:moveTo>
                  <a:pt x="701749" y="2733616"/>
                </a:moveTo>
                <a:cubicBezTo>
                  <a:pt x="866553" y="1746560"/>
                  <a:pt x="1031358" y="759504"/>
                  <a:pt x="914400" y="309392"/>
                </a:cubicBezTo>
                <a:cubicBezTo>
                  <a:pt x="797442" y="-140720"/>
                  <a:pt x="0" y="32946"/>
                  <a:pt x="0" y="32946"/>
                </a:cubicBezTo>
                <a:lnTo>
                  <a:pt x="0" y="32946"/>
                </a:lnTo>
              </a:path>
            </a:pathLst>
          </a:custGeom>
          <a:noFill/>
          <a:ln w="31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262549" y="3817081"/>
            <a:ext cx="1311347"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Existing Foreign Subs</a:t>
            </a:r>
            <a:endParaRPr lang="en-US" sz="1400" dirty="0"/>
          </a:p>
        </p:txBody>
      </p:sp>
      <p:sp>
        <p:nvSpPr>
          <p:cNvPr id="61" name="Rectangle 60"/>
          <p:cNvSpPr/>
          <p:nvPr/>
        </p:nvSpPr>
        <p:spPr>
          <a:xfrm>
            <a:off x="7963749" y="2860156"/>
            <a:ext cx="1180251"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Future Growth</a:t>
            </a:r>
            <a:endParaRPr lang="en-US" sz="1600" dirty="0"/>
          </a:p>
        </p:txBody>
      </p:sp>
      <p:cxnSp>
        <p:nvCxnSpPr>
          <p:cNvPr id="63" name="Elbow Connector 62"/>
          <p:cNvCxnSpPr>
            <a:endCxn id="61" idx="0"/>
          </p:cNvCxnSpPr>
          <p:nvPr/>
        </p:nvCxnSpPr>
        <p:spPr>
          <a:xfrm>
            <a:off x="6911132" y="2605254"/>
            <a:ext cx="1642743" cy="254902"/>
          </a:xfrm>
          <a:prstGeom prst="bentConnector2">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37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GOVERNMENT RESPONSE (MID-</a:t>
            </a:r>
            <a:r>
              <a:rPr lang="en-US" dirty="0" err="1" smtClean="0"/>
              <a:t>1990’s</a:t>
            </a:r>
            <a:r>
              <a:rPr lang="en-US" dirty="0" smtClean="0"/>
              <a:t>)</a:t>
            </a:r>
            <a:endParaRPr lang="en-US" dirty="0"/>
          </a:p>
        </p:txBody>
      </p:sp>
      <p:sp>
        <p:nvSpPr>
          <p:cNvPr id="4" name="Text Placeholder 3"/>
          <p:cNvSpPr>
            <a:spLocks noGrp="1"/>
          </p:cNvSpPr>
          <p:nvPr>
            <p:ph type="body" sz="quarter" idx="10"/>
          </p:nvPr>
        </p:nvSpPr>
        <p:spPr/>
        <p:txBody>
          <a:bodyPr/>
          <a:lstStyle/>
          <a:p>
            <a:pPr lvl="1"/>
            <a:r>
              <a:rPr lang="en-US" sz="1800" dirty="0" smtClean="0"/>
              <a:t>The IRS issued Treasury Regulations (under section 367) that require in self inversions (and other combination transactions) that US shareholders of US parent recognize gain, </a:t>
            </a:r>
            <a:r>
              <a:rPr lang="en-US" sz="1800" u="sng" dirty="0" smtClean="0"/>
              <a:t>but</a:t>
            </a:r>
            <a:r>
              <a:rPr lang="en-US" sz="1800" dirty="0" smtClean="0"/>
              <a:t> </a:t>
            </a:r>
            <a:r>
              <a:rPr lang="en-US" sz="1800" u="sng" dirty="0" smtClean="0"/>
              <a:t>not</a:t>
            </a:r>
            <a:r>
              <a:rPr lang="en-US" sz="1800" dirty="0" smtClean="0"/>
              <a:t> </a:t>
            </a:r>
            <a:r>
              <a:rPr lang="en-US" sz="1800" u="sng" dirty="0" smtClean="0"/>
              <a:t>loss</a:t>
            </a:r>
            <a:r>
              <a:rPr lang="en-US" sz="1800" dirty="0" smtClean="0"/>
              <a:t>, on the exchange of their US parent stock.</a:t>
            </a:r>
          </a:p>
          <a:p>
            <a:pPr lvl="1"/>
            <a:r>
              <a:rPr lang="en-US" sz="1800" dirty="0" smtClean="0"/>
              <a:t>This renders taxable an exchange that otherwise would be non-taxable.</a:t>
            </a:r>
          </a:p>
          <a:p>
            <a:pPr lvl="1"/>
            <a:r>
              <a:rPr lang="en-US" sz="1800" dirty="0" smtClean="0"/>
              <a:t>These rules still exist today; focus on situations where US shareholders of the former US parent, collectively, own more than 50% of </a:t>
            </a:r>
            <a:r>
              <a:rPr lang="en-US" sz="1800" dirty="0" err="1" smtClean="0"/>
              <a:t>NFP</a:t>
            </a:r>
            <a:r>
              <a:rPr lang="en-US" sz="1800" dirty="0" smtClean="0"/>
              <a:t> stock (“50% continuity rule”).</a:t>
            </a:r>
          </a:p>
          <a:p>
            <a:pPr lvl="2"/>
            <a:r>
              <a:rPr lang="en-US" sz="1700" dirty="0" smtClean="0"/>
              <a:t>All </a:t>
            </a:r>
            <a:r>
              <a:rPr lang="en-US" sz="1700" dirty="0" err="1" smtClean="0"/>
              <a:t>self inversions</a:t>
            </a:r>
            <a:r>
              <a:rPr lang="en-US" sz="1700" dirty="0" smtClean="0"/>
              <a:t> were subject to the rule because they typically had 100% continuity.</a:t>
            </a:r>
          </a:p>
          <a:p>
            <a:pPr lvl="2"/>
            <a:r>
              <a:rPr lang="en-US" sz="1700" dirty="0" smtClean="0"/>
              <a:t>Combination transactions where the US company was bigger were also caught.</a:t>
            </a:r>
          </a:p>
          <a:p>
            <a:pPr lvl="1"/>
            <a:r>
              <a:rPr lang="en-US" sz="1800" dirty="0"/>
              <a:t>The shareholder level tax imposed by this “50% continuity” test did </a:t>
            </a:r>
            <a:r>
              <a:rPr lang="en-US" sz="1800" dirty="0" smtClean="0"/>
              <a:t>not stop </a:t>
            </a:r>
            <a:r>
              <a:rPr lang="en-US" sz="1800" dirty="0"/>
              <a:t>some inversion </a:t>
            </a:r>
            <a:r>
              <a:rPr lang="en-US" sz="1800" dirty="0" smtClean="0"/>
              <a:t>transactions because </a:t>
            </a:r>
            <a:r>
              <a:rPr lang="en-US" sz="1800" dirty="0"/>
              <a:t>the shareholder level tax was not a big enough obstacle (tax exempt holders of stock like pension funds, stock holdings without significant built in gains, etc</a:t>
            </a:r>
            <a:r>
              <a:rPr lang="en-US" sz="1800" dirty="0" smtClean="0"/>
              <a:t>.).</a:t>
            </a:r>
            <a:endParaRPr lang="en-US" sz="1800" dirty="0"/>
          </a:p>
          <a:p>
            <a:pPr lvl="2"/>
            <a:endParaRPr lang="en-US" sz="1700" dirty="0" smtClean="0"/>
          </a:p>
          <a:p>
            <a:pPr lvl="2"/>
            <a:endParaRPr lang="en-US" sz="1700" dirty="0"/>
          </a:p>
        </p:txBody>
      </p:sp>
    </p:spTree>
    <p:extLst>
      <p:ext uri="{BB962C8B-B14F-4D97-AF65-F5344CB8AC3E}">
        <p14:creationId xmlns:p14="http://schemas.microsoft.com/office/powerpoint/2010/main" val="228990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 SECTION 367(A) REGULATIONS INVERSIONS</a:t>
            </a:r>
            <a:endParaRPr lang="en-US" dirty="0"/>
          </a:p>
        </p:txBody>
      </p:sp>
      <p:sp>
        <p:nvSpPr>
          <p:cNvPr id="4" name="Text Placeholder 3"/>
          <p:cNvSpPr>
            <a:spLocks noGrp="1"/>
          </p:cNvSpPr>
          <p:nvPr>
            <p:ph type="body" sz="quarter" idx="10"/>
          </p:nvPr>
        </p:nvSpPr>
        <p:spPr/>
        <p:txBody>
          <a:bodyPr/>
          <a:lstStyle/>
          <a:p>
            <a:pPr lvl="1"/>
            <a:r>
              <a:rPr lang="en-US" sz="1800" dirty="0" smtClean="0"/>
              <a:t>1996-1998</a:t>
            </a:r>
          </a:p>
          <a:p>
            <a:pPr lvl="2"/>
            <a:r>
              <a:rPr lang="en-US" sz="1700" dirty="0" smtClean="0"/>
              <a:t>Triton Energy, Tyco International, Gold Reserve</a:t>
            </a:r>
          </a:p>
          <a:p>
            <a:pPr lvl="1"/>
            <a:r>
              <a:rPr lang="en-US" sz="1800" dirty="0" smtClean="0"/>
              <a:t>1999</a:t>
            </a:r>
          </a:p>
          <a:p>
            <a:pPr lvl="2"/>
            <a:r>
              <a:rPr lang="en-US" sz="1700" dirty="0" smtClean="0"/>
              <a:t>Transocean, Fruit of the Loom, </a:t>
            </a:r>
            <a:r>
              <a:rPr lang="en-US" sz="1700" dirty="0" err="1" smtClean="0"/>
              <a:t>FXRE</a:t>
            </a:r>
            <a:r>
              <a:rPr lang="en-US" sz="1700" dirty="0" smtClean="0"/>
              <a:t> Corp., </a:t>
            </a:r>
            <a:r>
              <a:rPr lang="en-US" sz="1700" dirty="0" err="1" smtClean="0"/>
              <a:t>Xoma</a:t>
            </a:r>
            <a:r>
              <a:rPr lang="en-US" sz="1700" dirty="0" smtClean="0"/>
              <a:t> Ltd., White Mountain Insurance</a:t>
            </a:r>
          </a:p>
          <a:p>
            <a:pPr lvl="1"/>
            <a:r>
              <a:rPr lang="en-US" sz="1800" dirty="0" smtClean="0"/>
              <a:t>2000</a:t>
            </a:r>
          </a:p>
          <a:p>
            <a:pPr lvl="2"/>
            <a:r>
              <a:rPr lang="en-US" sz="1700" dirty="0" smtClean="0"/>
              <a:t>Seagate Technology, Everest Reinsurance</a:t>
            </a:r>
          </a:p>
          <a:p>
            <a:pPr lvl="1"/>
            <a:r>
              <a:rPr lang="en-US" sz="1800" dirty="0" smtClean="0"/>
              <a:t>2001</a:t>
            </a:r>
          </a:p>
          <a:p>
            <a:pPr lvl="2"/>
            <a:r>
              <a:rPr lang="en-US" sz="1700" dirty="0" smtClean="0"/>
              <a:t>Foster Wheeler, Accenture, Ingersoll-Rand, Global Santa Fe</a:t>
            </a:r>
          </a:p>
          <a:p>
            <a:pPr lvl="1"/>
            <a:r>
              <a:rPr lang="en-US" sz="1800" dirty="0" smtClean="0"/>
              <a:t>2002</a:t>
            </a:r>
          </a:p>
          <a:p>
            <a:pPr lvl="2"/>
            <a:r>
              <a:rPr lang="en-US" sz="1700" dirty="0" smtClean="0"/>
              <a:t>Noble Corp., Cooper Industries, Weatherford, Stanley Works (abandoned)</a:t>
            </a:r>
            <a:endParaRPr lang="en-US" sz="1700" dirty="0"/>
          </a:p>
          <a:p>
            <a:pPr marL="45720" lvl="1" indent="0">
              <a:buNone/>
            </a:pPr>
            <a:endParaRPr lang="en-US" sz="1700" dirty="0"/>
          </a:p>
        </p:txBody>
      </p:sp>
    </p:spTree>
    <p:extLst>
      <p:ext uri="{BB962C8B-B14F-4D97-AF65-F5344CB8AC3E}">
        <p14:creationId xmlns:p14="http://schemas.microsoft.com/office/powerpoint/2010/main" val="120422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RESPONSE (2004 AND THEREAFTER)</a:t>
            </a:r>
            <a:endParaRPr lang="en-US" dirty="0"/>
          </a:p>
        </p:txBody>
      </p:sp>
      <p:sp>
        <p:nvSpPr>
          <p:cNvPr id="3" name="Text Placeholder 2"/>
          <p:cNvSpPr>
            <a:spLocks noGrp="1"/>
          </p:cNvSpPr>
          <p:nvPr>
            <p:ph type="body" sz="quarter" idx="10"/>
          </p:nvPr>
        </p:nvSpPr>
        <p:spPr/>
        <p:txBody>
          <a:bodyPr/>
          <a:lstStyle/>
          <a:p>
            <a:pPr lvl="1"/>
            <a:r>
              <a:rPr lang="en-US" sz="1800" dirty="0" smtClean="0"/>
              <a:t>Congress enacted a new Code provision (section 7874) that limited these inversion transactions (</a:t>
            </a:r>
            <a:r>
              <a:rPr lang="en-US" sz="1800" dirty="0" err="1" smtClean="0"/>
              <a:t>self inversions</a:t>
            </a:r>
            <a:r>
              <a:rPr lang="en-US" sz="1800" dirty="0" smtClean="0"/>
              <a:t> mostly) </a:t>
            </a:r>
            <a:r>
              <a:rPr lang="en-US" sz="1800" u="sng" dirty="0" smtClean="0"/>
              <a:t>NOT</a:t>
            </a:r>
            <a:r>
              <a:rPr lang="en-US" sz="1800" dirty="0" smtClean="0"/>
              <a:t> at the shareholder level with a tax (although those rules were also retained), </a:t>
            </a:r>
            <a:r>
              <a:rPr lang="en-US" sz="1800" u="sng" dirty="0" smtClean="0"/>
              <a:t>but</a:t>
            </a:r>
            <a:r>
              <a:rPr lang="en-US" sz="1800" dirty="0" smtClean="0"/>
              <a:t> at the </a:t>
            </a:r>
            <a:r>
              <a:rPr lang="en-US" sz="1800" dirty="0" err="1" smtClean="0"/>
              <a:t>NFP</a:t>
            </a:r>
            <a:r>
              <a:rPr lang="en-US" sz="1800" dirty="0" smtClean="0"/>
              <a:t> level (and sometimes at the US Parent level)</a:t>
            </a:r>
          </a:p>
          <a:p>
            <a:pPr lvl="1"/>
            <a:r>
              <a:rPr lang="en-US" sz="1800" dirty="0" smtClean="0"/>
              <a:t>Section </a:t>
            </a:r>
            <a:r>
              <a:rPr lang="en-US" sz="1800" dirty="0" err="1" smtClean="0"/>
              <a:t>7874’s</a:t>
            </a:r>
            <a:r>
              <a:rPr lang="en-US" sz="1800" dirty="0" smtClean="0"/>
              <a:t> main weapon is to treat </a:t>
            </a:r>
            <a:r>
              <a:rPr lang="en-US" sz="1800" dirty="0" err="1" smtClean="0"/>
              <a:t>NFP</a:t>
            </a:r>
            <a:r>
              <a:rPr lang="en-US" sz="1800" dirty="0" smtClean="0"/>
              <a:t> as a </a:t>
            </a:r>
            <a:r>
              <a:rPr lang="en-US" sz="1800" u="sng" dirty="0" smtClean="0"/>
              <a:t>domestic</a:t>
            </a:r>
            <a:r>
              <a:rPr lang="en-US" sz="1800" dirty="0" smtClean="0"/>
              <a:t> corporation for all US tax purposes if certain conditions are met.  </a:t>
            </a:r>
          </a:p>
          <a:p>
            <a:pPr lvl="1"/>
            <a:r>
              <a:rPr lang="en-US" sz="1800" dirty="0" smtClean="0"/>
              <a:t>Three conditions need to be met for this treatment:</a:t>
            </a:r>
          </a:p>
          <a:p>
            <a:pPr marL="626364" lvl="2" indent="-342900">
              <a:buFont typeface="+mj-lt"/>
              <a:buAutoNum type="arabicParenR"/>
            </a:pPr>
            <a:r>
              <a:rPr lang="en-US" sz="1700" dirty="0" smtClean="0"/>
              <a:t>A foreign corporation acquires substantially all the assets (or stock) of a domestic corporation or partnership (the “sub all” test),</a:t>
            </a:r>
          </a:p>
          <a:p>
            <a:pPr marL="626364" lvl="2" indent="-342900">
              <a:buFont typeface="+mj-lt"/>
              <a:buAutoNum type="arabicParenR"/>
            </a:pPr>
            <a:r>
              <a:rPr lang="en-US" sz="1700" dirty="0" smtClean="0"/>
              <a:t>former shareholders of the US company own &gt;80% of </a:t>
            </a:r>
            <a:r>
              <a:rPr lang="en-US" sz="1700" dirty="0" err="1" smtClean="0"/>
              <a:t>NFP</a:t>
            </a:r>
            <a:r>
              <a:rPr lang="en-US" sz="1700" dirty="0" smtClean="0"/>
              <a:t> (the “shareholder continuity” test), </a:t>
            </a:r>
            <a:r>
              <a:rPr lang="en-US" sz="1700" u="sng" dirty="0" smtClean="0"/>
              <a:t>and</a:t>
            </a:r>
            <a:endParaRPr lang="en-US" sz="1700" dirty="0" smtClean="0"/>
          </a:p>
          <a:p>
            <a:pPr marL="626364" lvl="2" indent="-342900">
              <a:buFont typeface="+mj-lt"/>
              <a:buAutoNum type="arabicParenR"/>
            </a:pPr>
            <a:r>
              <a:rPr lang="en-US" sz="1700" dirty="0" smtClean="0"/>
              <a:t>The overall group, tested after the deal, does not have “substantial business activities” in the country where </a:t>
            </a:r>
            <a:r>
              <a:rPr lang="en-US" sz="1700" dirty="0" err="1" smtClean="0"/>
              <a:t>NFP</a:t>
            </a:r>
            <a:r>
              <a:rPr lang="en-US" sz="1700" dirty="0" smtClean="0"/>
              <a:t> is incorporated (the “SBA Test”).</a:t>
            </a:r>
          </a:p>
          <a:p>
            <a:pPr lvl="1"/>
            <a:r>
              <a:rPr lang="en-US" sz="1800" dirty="0" smtClean="0"/>
              <a:t>If the above conditions are met except that former shareholders of the domestic corporation own </a:t>
            </a:r>
            <a:r>
              <a:rPr lang="en-US" sz="1800" u="sng" dirty="0" smtClean="0"/>
              <a:t>&gt;</a:t>
            </a:r>
            <a:r>
              <a:rPr lang="en-US" sz="1800" dirty="0" smtClean="0"/>
              <a:t>60% but &lt;80% of the stock of </a:t>
            </a:r>
            <a:r>
              <a:rPr lang="en-US" sz="1800" dirty="0" err="1" smtClean="0"/>
              <a:t>NFP</a:t>
            </a:r>
            <a:r>
              <a:rPr lang="en-US" sz="1800" dirty="0" smtClean="0"/>
              <a:t>, an excise tax is imposed on the untaxed value of officers’ and directors’ stock-based compensation, and limits are placed on the use of the domestic corporation’s tax attributes with respect to transactions with </a:t>
            </a:r>
            <a:r>
              <a:rPr lang="en-US" sz="1800" dirty="0" err="1" smtClean="0"/>
              <a:t>NFP</a:t>
            </a:r>
            <a:r>
              <a:rPr lang="en-US" sz="1800" dirty="0" smtClean="0"/>
              <a:t> and other related foreign corporations.</a:t>
            </a:r>
            <a:endParaRPr lang="en-US" sz="1800" dirty="0"/>
          </a:p>
        </p:txBody>
      </p:sp>
    </p:spTree>
    <p:extLst>
      <p:ext uri="{BB962C8B-B14F-4D97-AF65-F5344CB8AC3E}">
        <p14:creationId xmlns:p14="http://schemas.microsoft.com/office/powerpoint/2010/main" val="381897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6315" y="3473299"/>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Title 2"/>
          <p:cNvSpPr>
            <a:spLocks noGrp="1"/>
          </p:cNvSpPr>
          <p:nvPr>
            <p:ph type="title"/>
          </p:nvPr>
        </p:nvSpPr>
        <p:spPr/>
        <p:txBody>
          <a:bodyPr/>
          <a:lstStyle/>
          <a:p>
            <a:r>
              <a:rPr lang="en-US" dirty="0" smtClean="0"/>
              <a:t>APPLICATION TO TYPICAL SELF INVERSION</a:t>
            </a:r>
            <a:endParaRPr lang="en-US" dirty="0"/>
          </a:p>
        </p:txBody>
      </p:sp>
      <p:sp>
        <p:nvSpPr>
          <p:cNvPr id="5" name="Text Placeholder 4"/>
          <p:cNvSpPr>
            <a:spLocks noGrp="1"/>
          </p:cNvSpPr>
          <p:nvPr>
            <p:ph type="body" sz="quarter" idx="4294967295"/>
          </p:nvPr>
        </p:nvSpPr>
        <p:spPr>
          <a:xfrm>
            <a:off x="5387148" y="1031078"/>
            <a:ext cx="3593805" cy="5557838"/>
          </a:xfrm>
        </p:spPr>
        <p:txBody>
          <a:bodyPr/>
          <a:lstStyle/>
          <a:p>
            <a:pPr lvl="1"/>
            <a:r>
              <a:rPr lang="en-US" sz="1800" dirty="0" smtClean="0"/>
              <a:t>These transactions generally run afoul of section </a:t>
            </a:r>
            <a:r>
              <a:rPr lang="en-US" sz="1800" dirty="0" err="1" smtClean="0"/>
              <a:t>7874’s</a:t>
            </a:r>
            <a:r>
              <a:rPr lang="en-US" sz="1800" dirty="0" smtClean="0"/>
              <a:t> three test.</a:t>
            </a:r>
          </a:p>
          <a:p>
            <a:pPr lvl="1"/>
            <a:r>
              <a:rPr lang="en-US" sz="1800" dirty="0" smtClean="0"/>
              <a:t>Typically 100% continuity so 80% test met.</a:t>
            </a:r>
          </a:p>
          <a:p>
            <a:pPr lvl="1"/>
            <a:r>
              <a:rPr lang="en-US" sz="1800" dirty="0" smtClean="0"/>
              <a:t>Typically little or no business activities (assets, employees, revenue) in Bermuda, Caymans, or Barbados, so flunk the SBA Test.</a:t>
            </a:r>
          </a:p>
          <a:p>
            <a:pPr lvl="1"/>
            <a:r>
              <a:rPr lang="en-US" sz="1800" dirty="0" smtClean="0"/>
              <a:t>Result would be to treat </a:t>
            </a:r>
            <a:r>
              <a:rPr lang="en-US" sz="1800" dirty="0" err="1" smtClean="0"/>
              <a:t>NFP</a:t>
            </a:r>
            <a:r>
              <a:rPr lang="en-US" sz="1800" dirty="0" smtClean="0"/>
              <a:t> as a domestic corporation for all US tax purposes.</a:t>
            </a:r>
            <a:endParaRPr lang="en-US" sz="1800" dirty="0"/>
          </a:p>
        </p:txBody>
      </p:sp>
      <p:cxnSp>
        <p:nvCxnSpPr>
          <p:cNvPr id="6" name="Straight Connector 5"/>
          <p:cNvCxnSpPr>
            <a:stCxn id="7" idx="4"/>
          </p:cNvCxnSpPr>
          <p:nvPr/>
        </p:nvCxnSpPr>
        <p:spPr>
          <a:xfrm flipH="1">
            <a:off x="910853" y="1850065"/>
            <a:ext cx="1" cy="1470834"/>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2900" y="1215657"/>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8" name="Rectangle 7"/>
          <p:cNvSpPr/>
          <p:nvPr/>
        </p:nvSpPr>
        <p:spPr>
          <a:xfrm>
            <a:off x="230370" y="2296634"/>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sp>
        <p:nvSpPr>
          <p:cNvPr id="10" name="Rectangle 9"/>
          <p:cNvSpPr/>
          <p:nvPr/>
        </p:nvSpPr>
        <p:spPr>
          <a:xfrm>
            <a:off x="233915" y="3320899"/>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Existing Foreign Subs</a:t>
            </a:r>
            <a:endParaRPr lang="en-US" sz="1600" dirty="0"/>
          </a:p>
        </p:txBody>
      </p:sp>
      <p:cxnSp>
        <p:nvCxnSpPr>
          <p:cNvPr id="12" name="Straight Connector 11"/>
          <p:cNvCxnSpPr>
            <a:stCxn id="13" idx="4"/>
          </p:cNvCxnSpPr>
          <p:nvPr/>
        </p:nvCxnSpPr>
        <p:spPr>
          <a:xfrm>
            <a:off x="3529994" y="1818160"/>
            <a:ext cx="0" cy="2473834"/>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892040" y="1183752"/>
            <a:ext cx="1275907" cy="634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14" name="Rectangle 13"/>
          <p:cNvSpPr/>
          <p:nvPr/>
        </p:nvSpPr>
        <p:spPr>
          <a:xfrm>
            <a:off x="2849510" y="2264729"/>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NFP</a:t>
            </a:r>
            <a:endParaRPr lang="en-US" dirty="0" smtClean="0"/>
          </a:p>
          <a:p>
            <a:pPr algn="ctr"/>
            <a:r>
              <a:rPr lang="en-US" sz="1100" dirty="0" smtClean="0"/>
              <a:t>Bermuda, Caymans or Barbados</a:t>
            </a:r>
            <a:endParaRPr lang="en-US" sz="1100" dirty="0"/>
          </a:p>
        </p:txBody>
      </p:sp>
      <p:sp>
        <p:nvSpPr>
          <p:cNvPr id="16" name="Rectangle 15"/>
          <p:cNvSpPr/>
          <p:nvPr/>
        </p:nvSpPr>
        <p:spPr>
          <a:xfrm>
            <a:off x="2853055" y="3288994"/>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 Parent</a:t>
            </a:r>
            <a:endParaRPr lang="en-US" dirty="0"/>
          </a:p>
        </p:txBody>
      </p:sp>
      <p:sp>
        <p:nvSpPr>
          <p:cNvPr id="18" name="Rectangle 17"/>
          <p:cNvSpPr/>
          <p:nvPr/>
        </p:nvSpPr>
        <p:spPr>
          <a:xfrm>
            <a:off x="2877865" y="4291994"/>
            <a:ext cx="1488558"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Existing Foreign Subs</a:t>
            </a:r>
            <a:endParaRPr lang="en-US" sz="1600" dirty="0"/>
          </a:p>
        </p:txBody>
      </p:sp>
      <p:cxnSp>
        <p:nvCxnSpPr>
          <p:cNvPr id="22" name="Straight Connector 21"/>
          <p:cNvCxnSpPr/>
          <p:nvPr/>
        </p:nvCxnSpPr>
        <p:spPr>
          <a:xfrm>
            <a:off x="2211572" y="730104"/>
            <a:ext cx="0" cy="53517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03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Skadden PowerPoint Template Colors">
      <a:dk1>
        <a:sysClr val="windowText" lastClr="000000"/>
      </a:dk1>
      <a:lt1>
        <a:sysClr val="window" lastClr="FFFFFF"/>
      </a:lt1>
      <a:dk2>
        <a:srgbClr val="98ADB2"/>
      </a:dk2>
      <a:lt2>
        <a:srgbClr val="FFFFFF"/>
      </a:lt2>
      <a:accent1>
        <a:srgbClr val="777777"/>
      </a:accent1>
      <a:accent2>
        <a:srgbClr val="E3D846"/>
      </a:accent2>
      <a:accent3>
        <a:srgbClr val="5C5CFE"/>
      </a:accent3>
      <a:accent4>
        <a:srgbClr val="909859"/>
      </a:accent4>
      <a:accent5>
        <a:srgbClr val="204658"/>
      </a:accent5>
      <a:accent6>
        <a:srgbClr val="FE000C"/>
      </a:accent6>
      <a:hlink>
        <a:srgbClr val="FE000C"/>
      </a:hlink>
      <a:folHlink>
        <a:srgbClr val="777777"/>
      </a:folHlink>
    </a:clrScheme>
    <a:fontScheme name="Skadd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3820</TotalTime>
  <Words>2733</Words>
  <Application>Microsoft Office PowerPoint</Application>
  <PresentationFormat>On-screen Show (4:3)</PresentationFormat>
  <Paragraphs>277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Inversion Experience in the United States</vt:lpstr>
      <vt:lpstr>Evolution of inversion transactions</vt:lpstr>
      <vt:lpstr>INTRODUCTION</vt:lpstr>
      <vt:lpstr>THE START:  MCDEROMOTT TRANSACTION (1980’s)</vt:lpstr>
      <vt:lpstr>SELF INVERSIONS (1990’s) – “HELEN OF TROY”</vt:lpstr>
      <vt:lpstr>GOVERNMENT RESPONSE (MID-1990’s)</vt:lpstr>
      <vt:lpstr>POST SECTION 367(A) REGULATIONS INVERSIONS</vt:lpstr>
      <vt:lpstr>GOVERNMENT RESPONSE (2004 AND THEREAFTER)</vt:lpstr>
      <vt:lpstr>APPLICATION TO TYPICAL SELF INVERSION</vt:lpstr>
      <vt:lpstr>POST-2004 ACT INVERSIONS RESPONSE FOR SELF INVERSIONS – SATISFY SBA TEST</vt:lpstr>
      <vt:lpstr>CONTINUING SELF INVERSIONS – SatisfyING THE SBA Test</vt:lpstr>
      <vt:lpstr>EVOLUTION OF THE SBA TEST</vt:lpstr>
      <vt:lpstr>CONTINUING INVERSIONS COMBINATION-MIGRATION TRANSACTIONS</vt:lpstr>
      <vt:lpstr>CONTINUING INVERSIONS COMBINATION-MIGRATION TRANSACTIONS</vt:lpstr>
      <vt:lpstr>Recent anti-inversion guidance under notice 2014-52</vt:lpstr>
      <vt:lpstr>Notice 2014-52</vt:lpstr>
      <vt:lpstr>New Rules Governing Sections 367(a) &amp; 7874: Non-Ordinary Course Distributions</vt:lpstr>
      <vt:lpstr>New Rules Governing Sections 367(a) &amp; 7874: Non-Ordinary Course Distributions</vt:lpstr>
      <vt:lpstr>New Rules Governing Sections 367(a) &amp; 7874: Foreign “Cash Box”</vt:lpstr>
      <vt:lpstr>New Rules Governing Inverted Companies: Expanded Definition of Section 956 Property</vt:lpstr>
      <vt:lpstr>New Rules Governing Inverted Companies: Recharacterization of De-control Transactions</vt:lpstr>
      <vt:lpstr>New Rules Governing Inverted Companies: Recharacterization of De-control Transactions</vt:lpstr>
      <vt:lpstr>Notice 2014-52 – More Guidance Coming?</vt:lpstr>
    </vt:vector>
  </TitlesOfParts>
  <Company>Skadden Arps Slate Meagher &amp; Flom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264</cp:revision>
  <cp:lastPrinted>2015-01-22T02:33:13Z</cp:lastPrinted>
  <dcterms:created xsi:type="dcterms:W3CDTF">2012-12-14T20:29:49Z</dcterms:created>
  <dcterms:modified xsi:type="dcterms:W3CDTF">2015-01-22T12:26:59Z</dcterms:modified>
</cp:coreProperties>
</file>