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6" r:id="rId8"/>
    <p:sldId id="267" r:id="rId9"/>
    <p:sldId id="268" r:id="rId10"/>
    <p:sldId id="269" r:id="rId11"/>
    <p:sldId id="26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6450" y="274638"/>
            <a:ext cx="1809750" cy="6278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276850" cy="6278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43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52900" y="1600200"/>
            <a:ext cx="3543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239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305800" y="0"/>
            <a:ext cx="838200" cy="6858000"/>
          </a:xfrm>
          <a:prstGeom prst="rect">
            <a:avLst/>
          </a:prstGeom>
          <a:solidFill>
            <a:srgbClr val="00204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001000" y="228600"/>
            <a:ext cx="0" cy="6477000"/>
          </a:xfrm>
          <a:prstGeom prst="line">
            <a:avLst/>
          </a:prstGeom>
          <a:noFill/>
          <a:ln w="38100">
            <a:solidFill>
              <a:srgbClr val="00204E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33" name="Picture 9" descr="GeorgetownLawlogotypegray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64563" y="228600"/>
            <a:ext cx="350837" cy="6400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6705600" cy="1450975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Taxation of Intellectual Property in the United States and Abroad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47800" y="4715470"/>
            <a:ext cx="533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Lilian V. Faulhaber</a:t>
            </a:r>
          </a:p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Associate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Professor</a:t>
            </a:r>
          </a:p>
          <a:p>
            <a:pPr algn="ctr"/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Georgetown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University Law Center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Nexus approach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Grandfathering of existing patent </a:t>
            </a:r>
            <a:r>
              <a:rPr lang="en-US" dirty="0" smtClean="0"/>
              <a:t>boxes – if jurisdictions have initiated legislative process for nexus-compliant box</a:t>
            </a:r>
          </a:p>
          <a:p>
            <a:r>
              <a:rPr lang="en-US" dirty="0" smtClean="0"/>
              <a:t>Rebuttable presumption</a:t>
            </a:r>
          </a:p>
          <a:p>
            <a:r>
              <a:rPr lang="en-US" dirty="0" smtClean="0"/>
              <a:t>Patent </a:t>
            </a:r>
            <a:r>
              <a:rPr lang="en-US" dirty="0"/>
              <a:t>boxes will be assessed by the FHTP for compliance with the </a:t>
            </a:r>
            <a:r>
              <a:rPr lang="en-US" dirty="0" smtClean="0"/>
              <a:t>nexus </a:t>
            </a:r>
            <a:r>
              <a:rPr lang="en-US" dirty="0"/>
              <a:t>approach</a:t>
            </a:r>
          </a:p>
        </p:txBody>
      </p:sp>
    </p:spTree>
    <p:extLst>
      <p:ext uri="{BB962C8B-B14F-4D97-AF65-F5344CB8AC3E}">
        <p14:creationId xmlns:p14="http://schemas.microsoft.com/office/powerpoint/2010/main" val="2968325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proposals for patent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Innovation Promotion Act of 2015 (proposed by Reps. </a:t>
            </a:r>
            <a:r>
              <a:rPr lang="en-US" dirty="0" err="1" smtClean="0"/>
              <a:t>Boustany</a:t>
            </a:r>
            <a:r>
              <a:rPr lang="en-US" dirty="0" smtClean="0"/>
              <a:t> and Neal)</a:t>
            </a:r>
          </a:p>
          <a:p>
            <a:r>
              <a:rPr lang="en-US" dirty="0" smtClean="0"/>
              <a:t>H.R. 2605 – Manufacturing Innovation </a:t>
            </a:r>
            <a:r>
              <a:rPr lang="en-US" dirty="0"/>
              <a:t>in America Act of </a:t>
            </a:r>
            <a:r>
              <a:rPr lang="en-US" dirty="0" smtClean="0"/>
              <a:t>2013 (introduced by Reps. </a:t>
            </a:r>
            <a:r>
              <a:rPr lang="en-US" dirty="0" err="1" smtClean="0"/>
              <a:t>Boustany</a:t>
            </a:r>
            <a:r>
              <a:rPr lang="en-US" dirty="0" smtClean="0"/>
              <a:t> and Schwartz)</a:t>
            </a:r>
            <a:endParaRPr lang="en-US" dirty="0"/>
          </a:p>
          <a:p>
            <a:r>
              <a:rPr lang="en-US" dirty="0" smtClean="0"/>
              <a:t>Leveling the Playing Field Act of 2012 (proposed by Sen. Feinstein)</a:t>
            </a:r>
          </a:p>
          <a:p>
            <a:r>
              <a:rPr lang="en-US" dirty="0" smtClean="0"/>
              <a:t>Camp proposal Option C (proposed in 2011)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0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and history of patent and innovation boxes</a:t>
            </a:r>
          </a:p>
          <a:p>
            <a:endParaRPr lang="en-US" dirty="0" smtClean="0"/>
          </a:p>
          <a:p>
            <a:r>
              <a:rPr lang="en-US" dirty="0" smtClean="0"/>
              <a:t>Distinctions between existing patent and innovation boxes</a:t>
            </a:r>
          </a:p>
          <a:p>
            <a:endParaRPr lang="en-US" dirty="0" smtClean="0"/>
          </a:p>
          <a:p>
            <a:r>
              <a:rPr lang="en-US" dirty="0" smtClean="0"/>
              <a:t>OECD Action 5 and the nexus approach</a:t>
            </a:r>
          </a:p>
          <a:p>
            <a:endParaRPr lang="en-US" dirty="0" smtClean="0"/>
          </a:p>
          <a:p>
            <a:r>
              <a:rPr lang="en-US" dirty="0" smtClean="0"/>
              <a:t>U.S. proposals for patent boxes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80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patent box?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Front-end incentives provide benefits to </a:t>
            </a:r>
            <a:r>
              <a:rPr lang="en-US" i="1" dirty="0" smtClean="0"/>
              <a:t>inputs</a:t>
            </a:r>
            <a:r>
              <a:rPr lang="en-US" dirty="0" smtClean="0"/>
              <a:t> – R&amp;D credits, accelerated depreciation</a:t>
            </a:r>
          </a:p>
          <a:p>
            <a:r>
              <a:rPr lang="en-US" dirty="0" smtClean="0"/>
              <a:t>Back-end incentives provide benefits to </a:t>
            </a:r>
            <a:r>
              <a:rPr lang="en-US" i="1" dirty="0" smtClean="0"/>
              <a:t>outputs</a:t>
            </a:r>
            <a:r>
              <a:rPr lang="en-US" dirty="0" smtClean="0"/>
              <a:t> – reduced rates on income from IP</a:t>
            </a:r>
          </a:p>
          <a:p>
            <a:r>
              <a:rPr lang="en-US" dirty="0"/>
              <a:t>1973 – Ireland introduces the first patent box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67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Countries with existing or proposed patent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800" dirty="0"/>
              <a:t>Belgium </a:t>
            </a:r>
          </a:p>
          <a:p>
            <a:r>
              <a:rPr lang="en-US" sz="2800" dirty="0" smtClean="0"/>
              <a:t>China </a:t>
            </a:r>
            <a:endParaRPr lang="en-US" sz="2800" dirty="0"/>
          </a:p>
          <a:p>
            <a:r>
              <a:rPr lang="en-US" sz="2800" dirty="0" smtClean="0"/>
              <a:t>Colombia </a:t>
            </a:r>
            <a:endParaRPr lang="en-US" sz="2800" dirty="0"/>
          </a:p>
          <a:p>
            <a:r>
              <a:rPr lang="en-US" sz="2800" dirty="0" smtClean="0"/>
              <a:t>Cyprus </a:t>
            </a:r>
            <a:endParaRPr lang="en-US" sz="2800" dirty="0"/>
          </a:p>
          <a:p>
            <a:r>
              <a:rPr lang="en-US" sz="2800" dirty="0"/>
              <a:t>France </a:t>
            </a:r>
          </a:p>
          <a:p>
            <a:r>
              <a:rPr lang="en-US" sz="2800" dirty="0" smtClean="0"/>
              <a:t>Hungary  </a:t>
            </a:r>
            <a:endParaRPr lang="en-US" sz="2800" dirty="0"/>
          </a:p>
          <a:p>
            <a:r>
              <a:rPr lang="en-US" sz="2800" dirty="0" smtClean="0"/>
              <a:t>Ireland</a:t>
            </a:r>
          </a:p>
          <a:p>
            <a:r>
              <a:rPr lang="en-US" sz="2800" dirty="0" smtClean="0"/>
              <a:t>Israel </a:t>
            </a:r>
            <a:endParaRPr lang="en-US" sz="2800" dirty="0"/>
          </a:p>
          <a:p>
            <a:r>
              <a:rPr lang="en-US" sz="2800" dirty="0" smtClean="0"/>
              <a:t>Italy </a:t>
            </a:r>
            <a:endParaRPr lang="en-US" sz="2800" dirty="0"/>
          </a:p>
          <a:p>
            <a:r>
              <a:rPr lang="en-US" sz="2800" dirty="0" smtClean="0"/>
              <a:t>Korea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Liechtenstein </a:t>
            </a:r>
          </a:p>
          <a:p>
            <a:r>
              <a:rPr lang="en-US" sz="2800" dirty="0" smtClean="0"/>
              <a:t>Luxembourg </a:t>
            </a:r>
            <a:endParaRPr lang="en-US" sz="2800" dirty="0"/>
          </a:p>
          <a:p>
            <a:r>
              <a:rPr lang="en-US" sz="2800" dirty="0" smtClean="0"/>
              <a:t>Netherlands </a:t>
            </a:r>
            <a:endParaRPr lang="en-US" sz="2800" dirty="0"/>
          </a:p>
          <a:p>
            <a:r>
              <a:rPr lang="en-US" sz="2800" dirty="0" smtClean="0"/>
              <a:t>Portugal </a:t>
            </a:r>
            <a:endParaRPr lang="en-US" sz="2800" dirty="0"/>
          </a:p>
          <a:p>
            <a:r>
              <a:rPr lang="en-US" sz="2800" dirty="0" smtClean="0"/>
              <a:t>Spain (and Basque Country and Navarra)</a:t>
            </a:r>
            <a:endParaRPr lang="en-US" sz="2800" dirty="0"/>
          </a:p>
          <a:p>
            <a:r>
              <a:rPr lang="en-US" sz="2800" dirty="0" smtClean="0"/>
              <a:t>Switzerland (Canton </a:t>
            </a:r>
            <a:r>
              <a:rPr lang="en-US" sz="2800" dirty="0"/>
              <a:t>of </a:t>
            </a:r>
            <a:r>
              <a:rPr lang="en-US" sz="2800" dirty="0" smtClean="0"/>
              <a:t>Nidwalden) </a:t>
            </a:r>
            <a:endParaRPr lang="en-US" sz="2800" dirty="0"/>
          </a:p>
          <a:p>
            <a:r>
              <a:rPr lang="en-US" sz="2800" dirty="0" smtClean="0"/>
              <a:t>Turkey </a:t>
            </a:r>
            <a:endParaRPr lang="en-US" sz="2800" dirty="0"/>
          </a:p>
          <a:p>
            <a:r>
              <a:rPr lang="en-US" sz="2800" dirty="0" smtClean="0"/>
              <a:t>United </a:t>
            </a:r>
            <a:r>
              <a:rPr lang="en-US" sz="2800" dirty="0"/>
              <a:t>Kingdom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199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Distinctions between patent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tax rate</a:t>
            </a:r>
          </a:p>
          <a:p>
            <a:r>
              <a:rPr lang="en-US" dirty="0" smtClean="0"/>
              <a:t>Scope of IP assets</a:t>
            </a:r>
          </a:p>
          <a:p>
            <a:r>
              <a:rPr lang="en-US" dirty="0" smtClean="0"/>
              <a:t>Scope of income receiving benefits</a:t>
            </a:r>
          </a:p>
          <a:p>
            <a:r>
              <a:rPr lang="en-US" dirty="0" smtClean="0"/>
              <a:t>Degree of external contribution permitted</a:t>
            </a:r>
          </a:p>
          <a:p>
            <a:r>
              <a:rPr lang="en-US" dirty="0" smtClean="0"/>
              <a:t>Existence of a jurisdictional restriction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54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OECD Action 5 and the nexus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Action 5 of the BEPS Action Plan: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i="1" dirty="0"/>
              <a:t>Revamp the work on harmful tax practices with a priority on </a:t>
            </a:r>
            <a:r>
              <a:rPr lang="en-US" i="1" dirty="0" smtClean="0"/>
              <a:t>…requiring </a:t>
            </a:r>
            <a:r>
              <a:rPr lang="en-US" i="1" dirty="0"/>
              <a:t>substantial activity for any preferential regime</a:t>
            </a:r>
            <a:r>
              <a:rPr lang="en-US" i="1" dirty="0" smtClean="0"/>
              <a:t>.” </a:t>
            </a:r>
            <a:endParaRPr lang="en-US" dirty="0" smtClean="0"/>
          </a:p>
          <a:p>
            <a:r>
              <a:rPr lang="en-US" dirty="0" smtClean="0"/>
              <a:t>Work was within the context of harmful tax practices </a:t>
            </a:r>
            <a:endParaRPr lang="en-US" dirty="0"/>
          </a:p>
          <a:p>
            <a:r>
              <a:rPr lang="en-US" dirty="0" smtClean="0"/>
              <a:t>Work focused first on IP regimes and will move on to other preferential regimes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2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Nexus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 smtClean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8026" r="16254" b="76158"/>
          <a:stretch>
            <a:fillRect/>
          </a:stretch>
        </p:blipFill>
        <p:spPr bwMode="auto">
          <a:xfrm>
            <a:off x="381000" y="2514600"/>
            <a:ext cx="7315200" cy="2057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7242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Nexus approach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5105400"/>
          </a:xfrm>
        </p:spPr>
        <p:txBody>
          <a:bodyPr/>
          <a:lstStyle/>
          <a:p>
            <a:r>
              <a:rPr lang="en-US" dirty="0" smtClean="0"/>
              <a:t>Qualifying expenditures = 1.3 x (expenditures incurred by the taxpayer + expenditures for outsourcing to </a:t>
            </a:r>
            <a:r>
              <a:rPr lang="en-US" i="1" dirty="0" smtClean="0"/>
              <a:t>unrelated</a:t>
            </a:r>
            <a:r>
              <a:rPr lang="en-US" dirty="0" smtClean="0"/>
              <a:t> parties)</a:t>
            </a:r>
          </a:p>
          <a:p>
            <a:r>
              <a:rPr lang="en-US" dirty="0" smtClean="0"/>
              <a:t>Overall expenditures = qualifying expenditures + expenditures for outsourcing to </a:t>
            </a:r>
            <a:r>
              <a:rPr lang="en-US" i="1" dirty="0" smtClean="0"/>
              <a:t>related</a:t>
            </a:r>
            <a:r>
              <a:rPr lang="en-US" dirty="0" smtClean="0"/>
              <a:t> parties + acquisition costs</a:t>
            </a:r>
          </a:p>
          <a:p>
            <a:r>
              <a:rPr lang="en-US" dirty="0" smtClean="0"/>
              <a:t>Non-EU Member States may modify to focus on the jurisdiction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97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Nexus approach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Qualifying IP assets – patents and their functional equivalents, copyrighted software, more IP assets for small enterprises</a:t>
            </a:r>
          </a:p>
          <a:p>
            <a:r>
              <a:rPr lang="en-US" dirty="0" smtClean="0"/>
              <a:t>Qualifying IP income – may include embedded royalties; must be linked to expenditures through tracking and tracing</a:t>
            </a:r>
          </a:p>
        </p:txBody>
      </p:sp>
    </p:spTree>
    <p:extLst>
      <p:ext uri="{BB962C8B-B14F-4D97-AF65-F5344CB8AC3E}">
        <p14:creationId xmlns:p14="http://schemas.microsoft.com/office/powerpoint/2010/main" val="2968325930"/>
      </p:ext>
    </p:extLst>
  </p:cSld>
  <p:clrMapOvr>
    <a:masterClrMapping/>
  </p:clrMapOvr>
</p:sld>
</file>

<file path=ppt/theme/theme1.xml><?xml version="1.0" encoding="utf-8"?>
<a:theme xmlns:a="http://schemas.openxmlformats.org/drawingml/2006/main" name="GeorgetownTemplat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GeorgetownTemplate1</Template>
  <TotalTime>602</TotalTime>
  <Words>403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GeorgetownTemplate1</vt:lpstr>
      <vt:lpstr>Taxation of Intellectual Property in the United States and Abroad</vt:lpstr>
      <vt:lpstr>Overview</vt:lpstr>
      <vt:lpstr>What is a patent box?</vt:lpstr>
      <vt:lpstr>Countries with existing or proposed patent boxes</vt:lpstr>
      <vt:lpstr>Distinctions between patent boxes</vt:lpstr>
      <vt:lpstr>OECD Action 5 and the nexus approach</vt:lpstr>
      <vt:lpstr>Nexus approach</vt:lpstr>
      <vt:lpstr>Nexus approach (cont.)</vt:lpstr>
      <vt:lpstr>Nexus approach (cont.)</vt:lpstr>
      <vt:lpstr>Nexus approach (cont.)</vt:lpstr>
      <vt:lpstr>U.S. proposals for patent boxes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Lilian V Faulhaber</dc:creator>
  <cp:lastModifiedBy>Allison Street</cp:lastModifiedBy>
  <cp:revision>22</cp:revision>
  <dcterms:created xsi:type="dcterms:W3CDTF">2012-02-16T18:55:46Z</dcterms:created>
  <dcterms:modified xsi:type="dcterms:W3CDTF">2016-03-10T15:22:36Z</dcterms:modified>
</cp:coreProperties>
</file>