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</p:sldMasterIdLst>
  <p:notesMasterIdLst>
    <p:notesMasterId r:id="rId14"/>
  </p:notesMasterIdLst>
  <p:handoutMasterIdLst>
    <p:handoutMasterId r:id="rId15"/>
  </p:handoutMasterIdLst>
  <p:sldIdLst>
    <p:sldId id="815" r:id="rId2"/>
    <p:sldId id="878" r:id="rId3"/>
    <p:sldId id="902" r:id="rId4"/>
    <p:sldId id="900" r:id="rId5"/>
    <p:sldId id="903" r:id="rId6"/>
    <p:sldId id="904" r:id="rId7"/>
    <p:sldId id="905" r:id="rId8"/>
    <p:sldId id="907" r:id="rId9"/>
    <p:sldId id="906" r:id="rId10"/>
    <p:sldId id="908" r:id="rId11"/>
    <p:sldId id="910" r:id="rId12"/>
    <p:sldId id="899" r:id="rId13"/>
  </p:sldIdLst>
  <p:sldSz cx="9144000" cy="6858000" type="screen4x3"/>
  <p:notesSz cx="6858000" cy="91011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i="1" kern="1200">
        <a:solidFill>
          <a:schemeClr val="tx2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b="1" i="1" kern="1200">
        <a:solidFill>
          <a:schemeClr val="tx2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b="1" i="1" kern="1200">
        <a:solidFill>
          <a:schemeClr val="tx2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b="1" i="1" kern="1200">
        <a:solidFill>
          <a:schemeClr val="tx2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b="1" i="1" kern="1200">
        <a:solidFill>
          <a:schemeClr val="tx2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3200" b="1" i="1" kern="1200">
        <a:solidFill>
          <a:schemeClr val="tx2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3200" b="1" i="1" kern="1200">
        <a:solidFill>
          <a:schemeClr val="tx2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3200" b="1" i="1" kern="1200">
        <a:solidFill>
          <a:schemeClr val="tx2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3200" b="1" i="1" kern="1200">
        <a:solidFill>
          <a:schemeClr val="tx2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0420" autoAdjust="0"/>
  </p:normalViewPr>
  <p:slideViewPr>
    <p:cSldViewPr>
      <p:cViewPr varScale="1">
        <p:scale>
          <a:sx n="49" d="100"/>
          <a:sy n="49" d="100"/>
        </p:scale>
        <p:origin x="-1291" y="-62"/>
      </p:cViewPr>
      <p:guideLst>
        <p:guide orient="horz" pos="3456"/>
        <p:guide orient="horz" pos="3984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54" y="-90"/>
      </p:cViewPr>
      <p:guideLst>
        <p:guide orient="horz" pos="286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098" cy="45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2" tIns="45822" rIns="91642" bIns="45822" numCol="1" anchor="t" anchorCtr="0" compatLnSpc="1">
            <a:prstTxWarp prst="textNoShape">
              <a:avLst/>
            </a:prstTxWarp>
          </a:bodyPr>
          <a:lstStyle>
            <a:lvl1pPr defTabSz="917097">
              <a:defRPr sz="1300"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904" y="1"/>
            <a:ext cx="2972097" cy="45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2" tIns="45822" rIns="91642" bIns="45822" numCol="1" anchor="t" anchorCtr="0" compatLnSpc="1">
            <a:prstTxWarp prst="textNoShape">
              <a:avLst/>
            </a:prstTxWarp>
          </a:bodyPr>
          <a:lstStyle>
            <a:lvl1pPr algn="r" defTabSz="917097">
              <a:defRPr sz="1300"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46683"/>
            <a:ext cx="2972098" cy="45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2" tIns="45822" rIns="91642" bIns="45822" numCol="1" anchor="b" anchorCtr="0" compatLnSpc="1">
            <a:prstTxWarp prst="textNoShape">
              <a:avLst/>
            </a:prstTxWarp>
          </a:bodyPr>
          <a:lstStyle>
            <a:lvl1pPr defTabSz="917097">
              <a:defRPr sz="1300"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904" y="8646683"/>
            <a:ext cx="2972097" cy="45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2" tIns="45822" rIns="91642" bIns="45822" numCol="1" anchor="b" anchorCtr="0" compatLnSpc="1">
            <a:prstTxWarp prst="textNoShape">
              <a:avLst/>
            </a:prstTxWarp>
          </a:bodyPr>
          <a:lstStyle>
            <a:lvl1pPr algn="r" defTabSz="917097">
              <a:defRPr sz="1300"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C2A02053-B853-4C20-8641-BDF482FF57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5943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098" cy="45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2" tIns="45822" rIns="91642" bIns="45822" numCol="1" anchor="t" anchorCtr="0" compatLnSpc="1">
            <a:prstTxWarp prst="textNoShape">
              <a:avLst/>
            </a:prstTxWarp>
          </a:bodyPr>
          <a:lstStyle>
            <a:lvl1pPr defTabSz="917097">
              <a:defRPr sz="1300"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76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904" y="1"/>
            <a:ext cx="2972097" cy="45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2" tIns="45822" rIns="91642" bIns="45822" numCol="1" anchor="t" anchorCtr="0" compatLnSpc="1">
            <a:prstTxWarp prst="textNoShape">
              <a:avLst/>
            </a:prstTxWarp>
          </a:bodyPr>
          <a:lstStyle>
            <a:lvl1pPr algn="r" defTabSz="917097">
              <a:defRPr sz="1300"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4113" y="682625"/>
            <a:ext cx="4551362" cy="3413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3806" y="4323342"/>
            <a:ext cx="5030391" cy="409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2" tIns="45822" rIns="91642" bIns="458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776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46683"/>
            <a:ext cx="2972098" cy="45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2" tIns="45822" rIns="91642" bIns="45822" numCol="1" anchor="b" anchorCtr="0" compatLnSpc="1">
            <a:prstTxWarp prst="textNoShape">
              <a:avLst/>
            </a:prstTxWarp>
          </a:bodyPr>
          <a:lstStyle>
            <a:lvl1pPr defTabSz="917097">
              <a:defRPr sz="1300"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76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904" y="8646683"/>
            <a:ext cx="2972097" cy="45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2" tIns="45822" rIns="91642" bIns="45822" numCol="1" anchor="b" anchorCtr="0" compatLnSpc="1">
            <a:prstTxWarp prst="textNoShape">
              <a:avLst/>
            </a:prstTxWarp>
          </a:bodyPr>
          <a:lstStyle>
            <a:lvl1pPr algn="r" defTabSz="917097">
              <a:defRPr sz="1300"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A561CA2-8BCC-4B8F-88D3-A3C3ABB83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339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A8343D-311C-4F5F-8210-6EE4E8BB44C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6612"/>
            <a:fld id="{EBAE570D-8E69-4F2F-B925-E6AF4AD84CBB}" type="slidenum">
              <a:rPr lang="en-US" smtClean="0"/>
              <a:pPr defTabSz="916612"/>
              <a:t>3</a:t>
            </a:fld>
            <a:endParaRPr lang="en-US" dirty="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80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6612"/>
            <a:fld id="{EBAE570D-8E69-4F2F-B925-E6AF4AD84CBB}" type="slidenum">
              <a:rPr lang="en-US" smtClean="0"/>
              <a:pPr defTabSz="916612"/>
              <a:t>4</a:t>
            </a:fld>
            <a:endParaRPr lang="en-US" dirty="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800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6612"/>
            <a:fld id="{EBAE570D-8E69-4F2F-B925-E6AF4AD84CBB}" type="slidenum">
              <a:rPr lang="en-US" smtClean="0"/>
              <a:pPr defTabSz="916612"/>
              <a:t>6</a:t>
            </a:fld>
            <a:endParaRPr lang="en-US" dirty="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800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6612"/>
            <a:fld id="{EBAE570D-8E69-4F2F-B925-E6AF4AD84CBB}" type="slidenum">
              <a:rPr lang="en-US" smtClean="0"/>
              <a:pPr defTabSz="916612"/>
              <a:t>7</a:t>
            </a:fld>
            <a:endParaRPr lang="en-US" dirty="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800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6612"/>
            <a:fld id="{EBAE570D-8E69-4F2F-B925-E6AF4AD84CBB}" type="slidenum">
              <a:rPr lang="en-US" smtClean="0"/>
              <a:pPr defTabSz="916612"/>
              <a:t>8</a:t>
            </a:fld>
            <a:endParaRPr lang="en-US" dirty="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8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0" y="-19050"/>
            <a:ext cx="9144000" cy="6877050"/>
            <a:chOff x="0" y="-12"/>
            <a:chExt cx="5760" cy="4332"/>
          </a:xfrm>
        </p:grpSpPr>
        <p:sp>
          <p:nvSpPr>
            <p:cNvPr id="5" name="Rectangle 1027"/>
            <p:cNvSpPr>
              <a:spLocks noChangeArrowheads="1"/>
            </p:cNvSpPr>
            <p:nvPr userDrawn="1"/>
          </p:nvSpPr>
          <p:spPr bwMode="hidden">
            <a:xfrm>
              <a:off x="1104" y="1008"/>
              <a:ext cx="4656" cy="3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i="0"/>
            </a:p>
          </p:txBody>
        </p:sp>
        <p:grpSp>
          <p:nvGrpSpPr>
            <p:cNvPr id="6" name="Group 1028"/>
            <p:cNvGrpSpPr>
              <a:grpSpLocks/>
            </p:cNvGrpSpPr>
            <p:nvPr userDrawn="1"/>
          </p:nvGrpSpPr>
          <p:grpSpPr bwMode="auto">
            <a:xfrm>
              <a:off x="-1261" y="-157"/>
              <a:ext cx="7021" cy="1190"/>
              <a:chOff x="-1261" y="-154"/>
              <a:chExt cx="7021" cy="1190"/>
            </a:xfrm>
          </p:grpSpPr>
          <p:sp>
            <p:nvSpPr>
              <p:cNvPr id="8" name="Freeform 1029"/>
              <p:cNvSpPr>
                <a:spLocks/>
              </p:cNvSpPr>
              <p:nvPr userDrawn="1"/>
            </p:nvSpPr>
            <p:spPr bwMode="ltGray">
              <a:xfrm>
                <a:off x="0" y="4"/>
                <a:ext cx="5760" cy="1032"/>
              </a:xfrm>
              <a:custGeom>
                <a:avLst/>
                <a:gdLst/>
                <a:ahLst/>
                <a:cxnLst>
                  <a:cxn ang="0">
                    <a:pos x="4848" y="432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4848" y="0"/>
                  </a:cxn>
                  <a:cxn ang="0">
                    <a:pos x="4848" y="432"/>
                  </a:cxn>
                </a:cxnLst>
                <a:rect l="0" t="0" r="r" b="b"/>
                <a:pathLst>
                  <a:path w="4848" h="432">
                    <a:moveTo>
                      <a:pt x="4848" y="432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4848" y="0"/>
                    </a:lnTo>
                    <a:lnTo>
                      <a:pt x="4848" y="432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i="0"/>
              </a:p>
            </p:txBody>
          </p:sp>
          <p:grpSp>
            <p:nvGrpSpPr>
              <p:cNvPr id="9" name="Group 1030"/>
              <p:cNvGrpSpPr>
                <a:grpSpLocks/>
              </p:cNvGrpSpPr>
              <p:nvPr userDrawn="1"/>
            </p:nvGrpSpPr>
            <p:grpSpPr bwMode="auto">
              <a:xfrm>
                <a:off x="333" y="-9"/>
                <a:ext cx="5176" cy="1044"/>
                <a:chOff x="333" y="-9"/>
                <a:chExt cx="5176" cy="1044"/>
              </a:xfrm>
            </p:grpSpPr>
            <p:sp>
              <p:nvSpPr>
                <p:cNvPr id="38" name="Freeform 1031"/>
                <p:cNvSpPr>
                  <a:spLocks/>
                </p:cNvSpPr>
                <p:nvPr userDrawn="1"/>
              </p:nvSpPr>
              <p:spPr bwMode="ltGray">
                <a:xfrm>
                  <a:off x="3230" y="949"/>
                  <a:ext cx="17" cy="20"/>
                </a:xfrm>
                <a:custGeom>
                  <a:avLst/>
                  <a:gdLst/>
                  <a:ahLst/>
                  <a:cxnLst>
                    <a:cxn ang="0">
                      <a:pos x="5" y="11"/>
                    </a:cxn>
                    <a:cxn ang="0">
                      <a:pos x="15" y="5"/>
                    </a:cxn>
                    <a:cxn ang="0">
                      <a:pos x="13" y="17"/>
                    </a:cxn>
                    <a:cxn ang="0">
                      <a:pos x="5" y="11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39" name="Freeform 1032"/>
                <p:cNvSpPr>
                  <a:spLocks/>
                </p:cNvSpPr>
                <p:nvPr userDrawn="1"/>
              </p:nvSpPr>
              <p:spPr bwMode="ltGray">
                <a:xfrm>
                  <a:off x="3406" y="1015"/>
                  <a:ext cx="21" cy="20"/>
                </a:xfrm>
                <a:custGeom>
                  <a:avLst/>
                  <a:gdLst/>
                  <a:ahLst/>
                  <a:cxnLst>
                    <a:cxn ang="0">
                      <a:pos x="3" y="13"/>
                    </a:cxn>
                    <a:cxn ang="0">
                      <a:pos x="11" y="3"/>
                    </a:cxn>
                    <a:cxn ang="0">
                      <a:pos x="7" y="19"/>
                    </a:cxn>
                    <a:cxn ang="0">
                      <a:pos x="3" y="13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40" name="Freeform 1033"/>
                <p:cNvSpPr>
                  <a:spLocks/>
                </p:cNvSpPr>
                <p:nvPr userDrawn="1"/>
              </p:nvSpPr>
              <p:spPr bwMode="ltGray">
                <a:xfrm>
                  <a:off x="2909" y="908"/>
                  <a:ext cx="31" cy="34"/>
                </a:xfrm>
                <a:custGeom>
                  <a:avLst/>
                  <a:gdLst/>
                  <a:ahLst/>
                  <a:cxnLst>
                    <a:cxn ang="0">
                      <a:pos x="16" y="33"/>
                    </a:cxn>
                    <a:cxn ang="0">
                      <a:pos x="8" y="21"/>
                    </a:cxn>
                    <a:cxn ang="0">
                      <a:pos x="0" y="9"/>
                    </a:cxn>
                    <a:cxn ang="0">
                      <a:pos x="16" y="3"/>
                    </a:cxn>
                    <a:cxn ang="0">
                      <a:pos x="30" y="23"/>
                    </a:cxn>
                    <a:cxn ang="0">
                      <a:pos x="28" y="31"/>
                    </a:cxn>
                    <a:cxn ang="0">
                      <a:pos x="16" y="3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41" name="Freeform 1034"/>
                <p:cNvSpPr>
                  <a:spLocks/>
                </p:cNvSpPr>
                <p:nvPr userDrawn="1"/>
              </p:nvSpPr>
              <p:spPr bwMode="ltGray">
                <a:xfrm>
                  <a:off x="2551" y="940"/>
                  <a:ext cx="25" cy="12"/>
                </a:xfrm>
                <a:custGeom>
                  <a:avLst/>
                  <a:gdLst/>
                  <a:ahLst/>
                  <a:cxnLst>
                    <a:cxn ang="0">
                      <a:pos x="15" y="16"/>
                    </a:cxn>
                    <a:cxn ang="0">
                      <a:pos x="3" y="8"/>
                    </a:cxn>
                    <a:cxn ang="0">
                      <a:pos x="15" y="0"/>
                    </a:cxn>
                    <a:cxn ang="0">
                      <a:pos x="15" y="16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42" name="Freeform 1035"/>
                <p:cNvSpPr>
                  <a:spLocks/>
                </p:cNvSpPr>
                <p:nvPr userDrawn="1"/>
              </p:nvSpPr>
              <p:spPr bwMode="ltGray">
                <a:xfrm>
                  <a:off x="2443" y="954"/>
                  <a:ext cx="65" cy="39"/>
                </a:xfrm>
                <a:custGeom>
                  <a:avLst/>
                  <a:gdLst/>
                  <a:ahLst/>
                  <a:cxnLst>
                    <a:cxn ang="0">
                      <a:pos x="14" y="24"/>
                    </a:cxn>
                    <a:cxn ang="0">
                      <a:pos x="30" y="4"/>
                    </a:cxn>
                    <a:cxn ang="0">
                      <a:pos x="42" y="0"/>
                    </a:cxn>
                    <a:cxn ang="0">
                      <a:pos x="58" y="12"/>
                    </a:cxn>
                    <a:cxn ang="0">
                      <a:pos x="32" y="26"/>
                    </a:cxn>
                    <a:cxn ang="0">
                      <a:pos x="12" y="46"/>
                    </a:cxn>
                    <a:cxn ang="0">
                      <a:pos x="8" y="20"/>
                    </a:cxn>
                    <a:cxn ang="0">
                      <a:pos x="12" y="14"/>
                    </a:cxn>
                    <a:cxn ang="0">
                      <a:pos x="14" y="24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43" name="Freeform 1036"/>
                <p:cNvSpPr>
                  <a:spLocks/>
                </p:cNvSpPr>
                <p:nvPr userDrawn="1"/>
              </p:nvSpPr>
              <p:spPr bwMode="ltGray">
                <a:xfrm>
                  <a:off x="2375" y="952"/>
                  <a:ext cx="68" cy="39"/>
                </a:xfrm>
                <a:custGeom>
                  <a:avLst/>
                  <a:gdLst/>
                  <a:ahLst/>
                  <a:cxnLst>
                    <a:cxn ang="0">
                      <a:pos x="0" y="31"/>
                    </a:cxn>
                    <a:cxn ang="0">
                      <a:pos x="18" y="25"/>
                    </a:cxn>
                    <a:cxn ang="0">
                      <a:pos x="52" y="1"/>
                    </a:cxn>
                    <a:cxn ang="0">
                      <a:pos x="64" y="3"/>
                    </a:cxn>
                    <a:cxn ang="0">
                      <a:pos x="50" y="19"/>
                    </a:cxn>
                    <a:cxn ang="0">
                      <a:pos x="28" y="33"/>
                    </a:cxn>
                    <a:cxn ang="0">
                      <a:pos x="22" y="47"/>
                    </a:cxn>
                    <a:cxn ang="0">
                      <a:pos x="16" y="45"/>
                    </a:cxn>
                    <a:cxn ang="0">
                      <a:pos x="12" y="39"/>
                    </a:cxn>
                    <a:cxn ang="0">
                      <a:pos x="0" y="35"/>
                    </a:cxn>
                    <a:cxn ang="0">
                      <a:pos x="0" y="3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44" name="Freeform 1037"/>
                <p:cNvSpPr>
                  <a:spLocks/>
                </p:cNvSpPr>
                <p:nvPr userDrawn="1"/>
              </p:nvSpPr>
              <p:spPr bwMode="ltGray">
                <a:xfrm>
                  <a:off x="2007" y="739"/>
                  <a:ext cx="354" cy="228"/>
                </a:xfrm>
                <a:custGeom>
                  <a:avLst/>
                  <a:gdLst/>
                  <a:ahLst/>
                  <a:cxnLst>
                    <a:cxn ang="0">
                      <a:pos x="10" y="4"/>
                    </a:cxn>
                    <a:cxn ang="0">
                      <a:pos x="36" y="18"/>
                    </a:cxn>
                    <a:cxn ang="0">
                      <a:pos x="46" y="30"/>
                    </a:cxn>
                    <a:cxn ang="0">
                      <a:pos x="76" y="52"/>
                    </a:cxn>
                    <a:cxn ang="0">
                      <a:pos x="92" y="66"/>
                    </a:cxn>
                    <a:cxn ang="0">
                      <a:pos x="122" y="98"/>
                    </a:cxn>
                    <a:cxn ang="0">
                      <a:pos x="136" y="128"/>
                    </a:cxn>
                    <a:cxn ang="0">
                      <a:pos x="148" y="132"/>
                    </a:cxn>
                    <a:cxn ang="0">
                      <a:pos x="154" y="150"/>
                    </a:cxn>
                    <a:cxn ang="0">
                      <a:pos x="176" y="152"/>
                    </a:cxn>
                    <a:cxn ang="0">
                      <a:pos x="170" y="196"/>
                    </a:cxn>
                    <a:cxn ang="0">
                      <a:pos x="180" y="224"/>
                    </a:cxn>
                    <a:cxn ang="0">
                      <a:pos x="198" y="232"/>
                    </a:cxn>
                    <a:cxn ang="0">
                      <a:pos x="216" y="234"/>
                    </a:cxn>
                    <a:cxn ang="0">
                      <a:pos x="236" y="242"/>
                    </a:cxn>
                    <a:cxn ang="0">
                      <a:pos x="254" y="236"/>
                    </a:cxn>
                    <a:cxn ang="0">
                      <a:pos x="272" y="248"/>
                    </a:cxn>
                    <a:cxn ang="0">
                      <a:pos x="296" y="256"/>
                    </a:cxn>
                    <a:cxn ang="0">
                      <a:pos x="314" y="264"/>
                    </a:cxn>
                    <a:cxn ang="0">
                      <a:pos x="352" y="266"/>
                    </a:cxn>
                    <a:cxn ang="0">
                      <a:pos x="342" y="274"/>
                    </a:cxn>
                    <a:cxn ang="0">
                      <a:pos x="322" y="272"/>
                    </a:cxn>
                    <a:cxn ang="0">
                      <a:pos x="300" y="270"/>
                    </a:cxn>
                    <a:cxn ang="0">
                      <a:pos x="288" y="266"/>
                    </a:cxn>
                    <a:cxn ang="0">
                      <a:pos x="252" y="264"/>
                    </a:cxn>
                    <a:cxn ang="0">
                      <a:pos x="234" y="260"/>
                    </a:cxn>
                    <a:cxn ang="0">
                      <a:pos x="172" y="242"/>
                    </a:cxn>
                    <a:cxn ang="0">
                      <a:pos x="160" y="216"/>
                    </a:cxn>
                    <a:cxn ang="0">
                      <a:pos x="126" y="200"/>
                    </a:cxn>
                    <a:cxn ang="0">
                      <a:pos x="108" y="186"/>
                    </a:cxn>
                    <a:cxn ang="0">
                      <a:pos x="94" y="158"/>
                    </a:cxn>
                    <a:cxn ang="0">
                      <a:pos x="68" y="108"/>
                    </a:cxn>
                    <a:cxn ang="0">
                      <a:pos x="64" y="102"/>
                    </a:cxn>
                    <a:cxn ang="0">
                      <a:pos x="58" y="100"/>
                    </a:cxn>
                    <a:cxn ang="0">
                      <a:pos x="54" y="88"/>
                    </a:cxn>
                    <a:cxn ang="0">
                      <a:pos x="38" y="58"/>
                    </a:cxn>
                    <a:cxn ang="0">
                      <a:pos x="20" y="40"/>
                    </a:cxn>
                    <a:cxn ang="0">
                      <a:pos x="4" y="22"/>
                    </a:cxn>
                    <a:cxn ang="0">
                      <a:pos x="10" y="2"/>
                    </a:cxn>
                    <a:cxn ang="0">
                      <a:pos x="10" y="4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45" name="Freeform 1038"/>
                <p:cNvSpPr>
                  <a:spLocks/>
                </p:cNvSpPr>
                <p:nvPr userDrawn="1"/>
              </p:nvSpPr>
              <p:spPr bwMode="ltGray">
                <a:xfrm>
                  <a:off x="2222" y="724"/>
                  <a:ext cx="157" cy="167"/>
                </a:xfrm>
                <a:custGeom>
                  <a:avLst/>
                  <a:gdLst/>
                  <a:ahLst/>
                  <a:cxnLst>
                    <a:cxn ang="0">
                      <a:pos x="54" y="66"/>
                    </a:cxn>
                    <a:cxn ang="0">
                      <a:pos x="66" y="58"/>
                    </a:cxn>
                    <a:cxn ang="0">
                      <a:pos x="68" y="52"/>
                    </a:cxn>
                    <a:cxn ang="0">
                      <a:pos x="80" y="44"/>
                    </a:cxn>
                    <a:cxn ang="0">
                      <a:pos x="106" y="22"/>
                    </a:cxn>
                    <a:cxn ang="0">
                      <a:pos x="112" y="4"/>
                    </a:cxn>
                    <a:cxn ang="0">
                      <a:pos x="124" y="0"/>
                    </a:cxn>
                    <a:cxn ang="0">
                      <a:pos x="150" y="28"/>
                    </a:cxn>
                    <a:cxn ang="0">
                      <a:pos x="146" y="44"/>
                    </a:cxn>
                    <a:cxn ang="0">
                      <a:pos x="126" y="64"/>
                    </a:cxn>
                    <a:cxn ang="0">
                      <a:pos x="132" y="94"/>
                    </a:cxn>
                    <a:cxn ang="0">
                      <a:pos x="142" y="110"/>
                    </a:cxn>
                    <a:cxn ang="0">
                      <a:pos x="146" y="128"/>
                    </a:cxn>
                    <a:cxn ang="0">
                      <a:pos x="128" y="128"/>
                    </a:cxn>
                    <a:cxn ang="0">
                      <a:pos x="116" y="146"/>
                    </a:cxn>
                    <a:cxn ang="0">
                      <a:pos x="104" y="156"/>
                    </a:cxn>
                    <a:cxn ang="0">
                      <a:pos x="100" y="198"/>
                    </a:cxn>
                    <a:cxn ang="0">
                      <a:pos x="88" y="202"/>
                    </a:cxn>
                    <a:cxn ang="0">
                      <a:pos x="82" y="206"/>
                    </a:cxn>
                    <a:cxn ang="0">
                      <a:pos x="76" y="202"/>
                    </a:cxn>
                    <a:cxn ang="0">
                      <a:pos x="72" y="190"/>
                    </a:cxn>
                    <a:cxn ang="0">
                      <a:pos x="60" y="186"/>
                    </a:cxn>
                    <a:cxn ang="0">
                      <a:pos x="42" y="194"/>
                    </a:cxn>
                    <a:cxn ang="0">
                      <a:pos x="28" y="186"/>
                    </a:cxn>
                    <a:cxn ang="0">
                      <a:pos x="10" y="148"/>
                    </a:cxn>
                    <a:cxn ang="0">
                      <a:pos x="4" y="130"/>
                    </a:cxn>
                    <a:cxn ang="0">
                      <a:pos x="0" y="118"/>
                    </a:cxn>
                    <a:cxn ang="0">
                      <a:pos x="20" y="96"/>
                    </a:cxn>
                    <a:cxn ang="0">
                      <a:pos x="32" y="104"/>
                    </a:cxn>
                    <a:cxn ang="0">
                      <a:pos x="34" y="80"/>
                    </a:cxn>
                    <a:cxn ang="0">
                      <a:pos x="52" y="70"/>
                    </a:cxn>
                    <a:cxn ang="0">
                      <a:pos x="54" y="66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46" name="Freeform 1039"/>
                <p:cNvSpPr>
                  <a:spLocks/>
                </p:cNvSpPr>
                <p:nvPr userDrawn="1"/>
              </p:nvSpPr>
              <p:spPr bwMode="ltGray">
                <a:xfrm>
                  <a:off x="2375" y="800"/>
                  <a:ext cx="110" cy="32"/>
                </a:xfrm>
                <a:custGeom>
                  <a:avLst/>
                  <a:gdLst/>
                  <a:ahLst/>
                  <a:cxnLst>
                    <a:cxn ang="0">
                      <a:pos x="4" y="32"/>
                    </a:cxn>
                    <a:cxn ang="0">
                      <a:pos x="18" y="10"/>
                    </a:cxn>
                    <a:cxn ang="0">
                      <a:pos x="46" y="20"/>
                    </a:cxn>
                    <a:cxn ang="0">
                      <a:pos x="72" y="14"/>
                    </a:cxn>
                    <a:cxn ang="0">
                      <a:pos x="90" y="0"/>
                    </a:cxn>
                    <a:cxn ang="0">
                      <a:pos x="76" y="26"/>
                    </a:cxn>
                    <a:cxn ang="0">
                      <a:pos x="60" y="38"/>
                    </a:cxn>
                    <a:cxn ang="0">
                      <a:pos x="42" y="32"/>
                    </a:cxn>
                    <a:cxn ang="0">
                      <a:pos x="14" y="30"/>
                    </a:cxn>
                    <a:cxn ang="0">
                      <a:pos x="4" y="32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47" name="Freeform 1040"/>
                <p:cNvSpPr>
                  <a:spLocks/>
                </p:cNvSpPr>
                <p:nvPr userDrawn="1"/>
              </p:nvSpPr>
              <p:spPr bwMode="ltGray">
                <a:xfrm>
                  <a:off x="2370" y="839"/>
                  <a:ext cx="75" cy="84"/>
                </a:xfrm>
                <a:custGeom>
                  <a:avLst/>
                  <a:gdLst/>
                  <a:ahLst/>
                  <a:cxnLst>
                    <a:cxn ang="0">
                      <a:pos x="8" y="18"/>
                    </a:cxn>
                    <a:cxn ang="0">
                      <a:pos x="18" y="0"/>
                    </a:cxn>
                    <a:cxn ang="0">
                      <a:pos x="34" y="18"/>
                    </a:cxn>
                    <a:cxn ang="0">
                      <a:pos x="62" y="4"/>
                    </a:cxn>
                    <a:cxn ang="0">
                      <a:pos x="46" y="34"/>
                    </a:cxn>
                    <a:cxn ang="0">
                      <a:pos x="54" y="48"/>
                    </a:cxn>
                    <a:cxn ang="0">
                      <a:pos x="58" y="60"/>
                    </a:cxn>
                    <a:cxn ang="0">
                      <a:pos x="46" y="74"/>
                    </a:cxn>
                    <a:cxn ang="0">
                      <a:pos x="34" y="60"/>
                    </a:cxn>
                    <a:cxn ang="0">
                      <a:pos x="22" y="48"/>
                    </a:cxn>
                    <a:cxn ang="0">
                      <a:pos x="28" y="68"/>
                    </a:cxn>
                    <a:cxn ang="0">
                      <a:pos x="30" y="74"/>
                    </a:cxn>
                    <a:cxn ang="0">
                      <a:pos x="20" y="104"/>
                    </a:cxn>
                    <a:cxn ang="0">
                      <a:pos x="12" y="102"/>
                    </a:cxn>
                    <a:cxn ang="0">
                      <a:pos x="8" y="90"/>
                    </a:cxn>
                    <a:cxn ang="0">
                      <a:pos x="0" y="54"/>
                    </a:cxn>
                    <a:cxn ang="0">
                      <a:pos x="2" y="30"/>
                    </a:cxn>
                    <a:cxn ang="0">
                      <a:pos x="8" y="18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48" name="Freeform 1041"/>
                <p:cNvSpPr>
                  <a:spLocks/>
                </p:cNvSpPr>
                <p:nvPr userDrawn="1"/>
              </p:nvSpPr>
              <p:spPr bwMode="ltGray">
                <a:xfrm>
                  <a:off x="2497" y="793"/>
                  <a:ext cx="37" cy="49"/>
                </a:xfrm>
                <a:custGeom>
                  <a:avLst/>
                  <a:gdLst/>
                  <a:ahLst/>
                  <a:cxnLst>
                    <a:cxn ang="0">
                      <a:pos x="3" y="28"/>
                    </a:cxn>
                    <a:cxn ang="0">
                      <a:pos x="13" y="0"/>
                    </a:cxn>
                    <a:cxn ang="0">
                      <a:pos x="15" y="28"/>
                    </a:cxn>
                    <a:cxn ang="0">
                      <a:pos x="37" y="38"/>
                    </a:cxn>
                    <a:cxn ang="0">
                      <a:pos x="19" y="44"/>
                    </a:cxn>
                    <a:cxn ang="0">
                      <a:pos x="5" y="58"/>
                    </a:cxn>
                    <a:cxn ang="0">
                      <a:pos x="1" y="34"/>
                    </a:cxn>
                    <a:cxn ang="0">
                      <a:pos x="3" y="28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49" name="Freeform 1042"/>
                <p:cNvSpPr>
                  <a:spLocks/>
                </p:cNvSpPr>
                <p:nvPr userDrawn="1"/>
              </p:nvSpPr>
              <p:spPr bwMode="ltGray">
                <a:xfrm>
                  <a:off x="2506" y="869"/>
                  <a:ext cx="47" cy="24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29" y="0"/>
                    </a:cxn>
                    <a:cxn ang="0">
                      <a:pos x="49" y="16"/>
                    </a:cxn>
                    <a:cxn ang="0">
                      <a:pos x="35" y="14"/>
                    </a:cxn>
                    <a:cxn ang="0">
                      <a:pos x="3" y="16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50" name="Freeform 1043"/>
                <p:cNvSpPr>
                  <a:spLocks/>
                </p:cNvSpPr>
                <p:nvPr userDrawn="1"/>
              </p:nvSpPr>
              <p:spPr bwMode="ltGray">
                <a:xfrm>
                  <a:off x="2555" y="832"/>
                  <a:ext cx="61" cy="42"/>
                </a:xfrm>
                <a:custGeom>
                  <a:avLst/>
                  <a:gdLst/>
                  <a:ahLst/>
                  <a:cxnLst>
                    <a:cxn ang="0">
                      <a:pos x="21" y="38"/>
                    </a:cxn>
                    <a:cxn ang="0">
                      <a:pos x="15" y="26"/>
                    </a:cxn>
                    <a:cxn ang="0">
                      <a:pos x="3" y="22"/>
                    </a:cxn>
                    <a:cxn ang="0">
                      <a:pos x="13" y="8"/>
                    </a:cxn>
                    <a:cxn ang="0">
                      <a:pos x="25" y="0"/>
                    </a:cxn>
                    <a:cxn ang="0">
                      <a:pos x="49" y="10"/>
                    </a:cxn>
                    <a:cxn ang="0">
                      <a:pos x="53" y="20"/>
                    </a:cxn>
                    <a:cxn ang="0">
                      <a:pos x="61" y="32"/>
                    </a:cxn>
                    <a:cxn ang="0">
                      <a:pos x="41" y="38"/>
                    </a:cxn>
                    <a:cxn ang="0">
                      <a:pos x="23" y="44"/>
                    </a:cxn>
                    <a:cxn ang="0">
                      <a:pos x="21" y="38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51" name="Freeform 1044"/>
                <p:cNvSpPr>
                  <a:spLocks/>
                </p:cNvSpPr>
                <p:nvPr userDrawn="1"/>
              </p:nvSpPr>
              <p:spPr bwMode="ltGray">
                <a:xfrm>
                  <a:off x="2572" y="852"/>
                  <a:ext cx="286" cy="149"/>
                </a:xfrm>
                <a:custGeom>
                  <a:avLst/>
                  <a:gdLst/>
                  <a:ahLst/>
                  <a:cxnLst>
                    <a:cxn ang="0">
                      <a:pos x="46" y="28"/>
                    </a:cxn>
                    <a:cxn ang="0">
                      <a:pos x="36" y="14"/>
                    </a:cxn>
                    <a:cxn ang="0">
                      <a:pos x="26" y="30"/>
                    </a:cxn>
                    <a:cxn ang="0">
                      <a:pos x="0" y="24"/>
                    </a:cxn>
                    <a:cxn ang="0">
                      <a:pos x="10" y="42"/>
                    </a:cxn>
                    <a:cxn ang="0">
                      <a:pos x="16" y="62"/>
                    </a:cxn>
                    <a:cxn ang="0">
                      <a:pos x="24" y="48"/>
                    </a:cxn>
                    <a:cxn ang="0">
                      <a:pos x="30" y="44"/>
                    </a:cxn>
                    <a:cxn ang="0">
                      <a:pos x="48" y="56"/>
                    </a:cxn>
                    <a:cxn ang="0">
                      <a:pos x="70" y="62"/>
                    </a:cxn>
                    <a:cxn ang="0">
                      <a:pos x="88" y="72"/>
                    </a:cxn>
                    <a:cxn ang="0">
                      <a:pos x="106" y="102"/>
                    </a:cxn>
                    <a:cxn ang="0">
                      <a:pos x="104" y="122"/>
                    </a:cxn>
                    <a:cxn ang="0">
                      <a:pos x="98" y="134"/>
                    </a:cxn>
                    <a:cxn ang="0">
                      <a:pos x="122" y="128"/>
                    </a:cxn>
                    <a:cxn ang="0">
                      <a:pos x="140" y="140"/>
                    </a:cxn>
                    <a:cxn ang="0">
                      <a:pos x="168" y="148"/>
                    </a:cxn>
                    <a:cxn ang="0">
                      <a:pos x="174" y="146"/>
                    </a:cxn>
                    <a:cxn ang="0">
                      <a:pos x="168" y="134"/>
                    </a:cxn>
                    <a:cxn ang="0">
                      <a:pos x="178" y="136"/>
                    </a:cxn>
                    <a:cxn ang="0">
                      <a:pos x="186" y="118"/>
                    </a:cxn>
                    <a:cxn ang="0">
                      <a:pos x="202" y="122"/>
                    </a:cxn>
                    <a:cxn ang="0">
                      <a:pos x="214" y="130"/>
                    </a:cxn>
                    <a:cxn ang="0">
                      <a:pos x="244" y="168"/>
                    </a:cxn>
                    <a:cxn ang="0">
                      <a:pos x="262" y="178"/>
                    </a:cxn>
                    <a:cxn ang="0">
                      <a:pos x="284" y="170"/>
                    </a:cxn>
                    <a:cxn ang="0">
                      <a:pos x="268" y="160"/>
                    </a:cxn>
                    <a:cxn ang="0">
                      <a:pos x="256" y="138"/>
                    </a:cxn>
                    <a:cxn ang="0">
                      <a:pos x="250" y="132"/>
                    </a:cxn>
                    <a:cxn ang="0">
                      <a:pos x="248" y="122"/>
                    </a:cxn>
                    <a:cxn ang="0">
                      <a:pos x="236" y="116"/>
                    </a:cxn>
                    <a:cxn ang="0">
                      <a:pos x="240" y="96"/>
                    </a:cxn>
                    <a:cxn ang="0">
                      <a:pos x="220" y="86"/>
                    </a:cxn>
                    <a:cxn ang="0">
                      <a:pos x="210" y="70"/>
                    </a:cxn>
                    <a:cxn ang="0">
                      <a:pos x="190" y="54"/>
                    </a:cxn>
                    <a:cxn ang="0">
                      <a:pos x="168" y="38"/>
                    </a:cxn>
                    <a:cxn ang="0">
                      <a:pos x="156" y="34"/>
                    </a:cxn>
                    <a:cxn ang="0">
                      <a:pos x="120" y="16"/>
                    </a:cxn>
                    <a:cxn ang="0">
                      <a:pos x="102" y="4"/>
                    </a:cxn>
                    <a:cxn ang="0">
                      <a:pos x="96" y="0"/>
                    </a:cxn>
                    <a:cxn ang="0">
                      <a:pos x="70" y="10"/>
                    </a:cxn>
                    <a:cxn ang="0">
                      <a:pos x="56" y="32"/>
                    </a:cxn>
                    <a:cxn ang="0">
                      <a:pos x="46" y="28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52" name="Freeform 1045"/>
                <p:cNvSpPr>
                  <a:spLocks/>
                </p:cNvSpPr>
                <p:nvPr userDrawn="1"/>
              </p:nvSpPr>
              <p:spPr bwMode="ltGray">
                <a:xfrm>
                  <a:off x="2820" y="866"/>
                  <a:ext cx="78" cy="64"/>
                </a:xfrm>
                <a:custGeom>
                  <a:avLst/>
                  <a:gdLst/>
                  <a:ahLst/>
                  <a:cxnLst>
                    <a:cxn ang="0">
                      <a:pos x="1" y="58"/>
                    </a:cxn>
                    <a:cxn ang="0">
                      <a:pos x="27" y="60"/>
                    </a:cxn>
                    <a:cxn ang="0">
                      <a:pos x="45" y="48"/>
                    </a:cxn>
                    <a:cxn ang="0">
                      <a:pos x="57" y="30"/>
                    </a:cxn>
                    <a:cxn ang="0">
                      <a:pos x="43" y="14"/>
                    </a:cxn>
                    <a:cxn ang="0">
                      <a:pos x="43" y="4"/>
                    </a:cxn>
                    <a:cxn ang="0">
                      <a:pos x="71" y="26"/>
                    </a:cxn>
                    <a:cxn ang="0">
                      <a:pos x="67" y="54"/>
                    </a:cxn>
                    <a:cxn ang="0">
                      <a:pos x="33" y="78"/>
                    </a:cxn>
                    <a:cxn ang="0">
                      <a:pos x="9" y="66"/>
                    </a:cxn>
                    <a:cxn ang="0">
                      <a:pos x="3" y="62"/>
                    </a:cxn>
                    <a:cxn ang="0">
                      <a:pos x="1" y="58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53" name="Freeform 1046"/>
                <p:cNvSpPr>
                  <a:spLocks/>
                </p:cNvSpPr>
                <p:nvPr userDrawn="1"/>
              </p:nvSpPr>
              <p:spPr bwMode="ltGray">
                <a:xfrm>
                  <a:off x="2984" y="732"/>
                  <a:ext cx="19" cy="14"/>
                </a:xfrm>
                <a:custGeom>
                  <a:avLst/>
                  <a:gdLst/>
                  <a:ahLst/>
                  <a:cxnLst>
                    <a:cxn ang="0">
                      <a:pos x="3" y="4"/>
                    </a:cxn>
                    <a:cxn ang="0">
                      <a:pos x="3" y="14"/>
                    </a:cxn>
                    <a:cxn ang="0">
                      <a:pos x="3" y="4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54" name="Freeform 1047"/>
                <p:cNvSpPr>
                  <a:spLocks/>
                </p:cNvSpPr>
                <p:nvPr userDrawn="1"/>
              </p:nvSpPr>
              <p:spPr bwMode="ltGray">
                <a:xfrm>
                  <a:off x="3083" y="830"/>
                  <a:ext cx="26" cy="19"/>
                </a:xfrm>
                <a:custGeom>
                  <a:avLst/>
                  <a:gdLst/>
                  <a:ahLst/>
                  <a:cxnLst>
                    <a:cxn ang="0">
                      <a:pos x="8" y="14"/>
                    </a:cxn>
                    <a:cxn ang="0">
                      <a:pos x="14" y="0"/>
                    </a:cxn>
                    <a:cxn ang="0">
                      <a:pos x="14" y="22"/>
                    </a:cxn>
                    <a:cxn ang="0">
                      <a:pos x="8" y="14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55" name="Freeform 1048"/>
                <p:cNvSpPr>
                  <a:spLocks/>
                </p:cNvSpPr>
                <p:nvPr userDrawn="1"/>
              </p:nvSpPr>
              <p:spPr bwMode="ltGray">
                <a:xfrm>
                  <a:off x="2766" y="610"/>
                  <a:ext cx="19" cy="12"/>
                </a:xfrm>
                <a:custGeom>
                  <a:avLst/>
                  <a:gdLst/>
                  <a:ahLst/>
                  <a:cxnLst>
                    <a:cxn ang="0">
                      <a:pos x="7" y="12"/>
                    </a:cxn>
                    <a:cxn ang="0">
                      <a:pos x="17" y="2"/>
                    </a:cxn>
                    <a:cxn ang="0">
                      <a:pos x="9" y="12"/>
                    </a:cxn>
                    <a:cxn ang="0">
                      <a:pos x="7" y="12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56" name="Freeform 1049"/>
                <p:cNvSpPr>
                  <a:spLocks/>
                </p:cNvSpPr>
                <p:nvPr userDrawn="1"/>
              </p:nvSpPr>
              <p:spPr bwMode="ltGray">
                <a:xfrm>
                  <a:off x="2600" y="712"/>
                  <a:ext cx="19" cy="12"/>
                </a:xfrm>
                <a:custGeom>
                  <a:avLst/>
                  <a:gdLst/>
                  <a:ahLst/>
                  <a:cxnLst>
                    <a:cxn ang="0">
                      <a:pos x="7" y="12"/>
                    </a:cxn>
                    <a:cxn ang="0">
                      <a:pos x="15" y="2"/>
                    </a:cxn>
                    <a:cxn ang="0">
                      <a:pos x="15" y="14"/>
                    </a:cxn>
                    <a:cxn ang="0">
                      <a:pos x="7" y="12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57" name="Freeform 1050"/>
                <p:cNvSpPr>
                  <a:spLocks/>
                </p:cNvSpPr>
                <p:nvPr userDrawn="1"/>
              </p:nvSpPr>
              <p:spPr bwMode="ltGray">
                <a:xfrm>
                  <a:off x="2417" y="680"/>
                  <a:ext cx="80" cy="66"/>
                </a:xfrm>
                <a:custGeom>
                  <a:avLst/>
                  <a:gdLst/>
                  <a:ahLst/>
                  <a:cxnLst>
                    <a:cxn ang="0">
                      <a:pos x="0" y="50"/>
                    </a:cxn>
                    <a:cxn ang="0">
                      <a:pos x="14" y="24"/>
                    </a:cxn>
                    <a:cxn ang="0">
                      <a:pos x="26" y="20"/>
                    </a:cxn>
                    <a:cxn ang="0">
                      <a:pos x="48" y="18"/>
                    </a:cxn>
                    <a:cxn ang="0">
                      <a:pos x="58" y="0"/>
                    </a:cxn>
                    <a:cxn ang="0">
                      <a:pos x="80" y="40"/>
                    </a:cxn>
                    <a:cxn ang="0">
                      <a:pos x="70" y="56"/>
                    </a:cxn>
                    <a:cxn ang="0">
                      <a:pos x="54" y="62"/>
                    </a:cxn>
                    <a:cxn ang="0">
                      <a:pos x="48" y="80"/>
                    </a:cxn>
                    <a:cxn ang="0">
                      <a:pos x="32" y="68"/>
                    </a:cxn>
                    <a:cxn ang="0">
                      <a:pos x="38" y="52"/>
                    </a:cxn>
                    <a:cxn ang="0">
                      <a:pos x="30" y="28"/>
                    </a:cxn>
                    <a:cxn ang="0">
                      <a:pos x="20" y="48"/>
                    </a:cxn>
                    <a:cxn ang="0">
                      <a:pos x="8" y="56"/>
                    </a:cxn>
                    <a:cxn ang="0">
                      <a:pos x="0" y="50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58" name="Freeform 1051"/>
                <p:cNvSpPr>
                  <a:spLocks/>
                </p:cNvSpPr>
                <p:nvPr userDrawn="1"/>
              </p:nvSpPr>
              <p:spPr bwMode="ltGray">
                <a:xfrm>
                  <a:off x="2391" y="541"/>
                  <a:ext cx="94" cy="142"/>
                </a:xfrm>
                <a:custGeom>
                  <a:avLst/>
                  <a:gdLst/>
                  <a:ahLst/>
                  <a:cxnLst>
                    <a:cxn ang="0">
                      <a:pos x="14" y="96"/>
                    </a:cxn>
                    <a:cxn ang="0">
                      <a:pos x="26" y="128"/>
                    </a:cxn>
                    <a:cxn ang="0">
                      <a:pos x="32" y="108"/>
                    </a:cxn>
                    <a:cxn ang="0">
                      <a:pos x="52" y="100"/>
                    </a:cxn>
                    <a:cxn ang="0">
                      <a:pos x="46" y="124"/>
                    </a:cxn>
                    <a:cxn ang="0">
                      <a:pos x="66" y="126"/>
                    </a:cxn>
                    <a:cxn ang="0">
                      <a:pos x="76" y="142"/>
                    </a:cxn>
                    <a:cxn ang="0">
                      <a:pos x="58" y="148"/>
                    </a:cxn>
                    <a:cxn ang="0">
                      <a:pos x="74" y="174"/>
                    </a:cxn>
                    <a:cxn ang="0">
                      <a:pos x="84" y="154"/>
                    </a:cxn>
                    <a:cxn ang="0">
                      <a:pos x="82" y="112"/>
                    </a:cxn>
                    <a:cxn ang="0">
                      <a:pos x="60" y="106"/>
                    </a:cxn>
                    <a:cxn ang="0">
                      <a:pos x="50" y="82"/>
                    </a:cxn>
                    <a:cxn ang="0">
                      <a:pos x="34" y="82"/>
                    </a:cxn>
                    <a:cxn ang="0">
                      <a:pos x="30" y="70"/>
                    </a:cxn>
                    <a:cxn ang="0">
                      <a:pos x="42" y="42"/>
                    </a:cxn>
                    <a:cxn ang="0">
                      <a:pos x="30" y="0"/>
                    </a:cxn>
                    <a:cxn ang="0">
                      <a:pos x="18" y="22"/>
                    </a:cxn>
                    <a:cxn ang="0">
                      <a:pos x="4" y="46"/>
                    </a:cxn>
                    <a:cxn ang="0">
                      <a:pos x="14" y="76"/>
                    </a:cxn>
                    <a:cxn ang="0">
                      <a:pos x="14" y="96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59" name="Freeform 1052"/>
                <p:cNvSpPr>
                  <a:spLocks/>
                </p:cNvSpPr>
                <p:nvPr userDrawn="1"/>
              </p:nvSpPr>
              <p:spPr bwMode="ltGray">
                <a:xfrm>
                  <a:off x="2415" y="644"/>
                  <a:ext cx="32" cy="41"/>
                </a:xfrm>
                <a:custGeom>
                  <a:avLst/>
                  <a:gdLst/>
                  <a:ahLst/>
                  <a:cxnLst>
                    <a:cxn ang="0">
                      <a:pos x="6" y="24"/>
                    </a:cxn>
                    <a:cxn ang="0">
                      <a:pos x="12" y="0"/>
                    </a:cxn>
                    <a:cxn ang="0">
                      <a:pos x="20" y="16"/>
                    </a:cxn>
                    <a:cxn ang="0">
                      <a:pos x="22" y="24"/>
                    </a:cxn>
                    <a:cxn ang="0">
                      <a:pos x="28" y="26"/>
                    </a:cxn>
                    <a:cxn ang="0">
                      <a:pos x="32" y="38"/>
                    </a:cxn>
                    <a:cxn ang="0">
                      <a:pos x="18" y="50"/>
                    </a:cxn>
                    <a:cxn ang="0">
                      <a:pos x="6" y="24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60" name="Freeform 1053"/>
                <p:cNvSpPr>
                  <a:spLocks/>
                </p:cNvSpPr>
                <p:nvPr userDrawn="1"/>
              </p:nvSpPr>
              <p:spPr bwMode="ltGray">
                <a:xfrm>
                  <a:off x="2349" y="654"/>
                  <a:ext cx="45" cy="41"/>
                </a:xfrm>
                <a:custGeom>
                  <a:avLst/>
                  <a:gdLst/>
                  <a:ahLst/>
                  <a:cxnLst>
                    <a:cxn ang="0">
                      <a:pos x="0" y="44"/>
                    </a:cxn>
                    <a:cxn ang="0">
                      <a:pos x="22" y="20"/>
                    </a:cxn>
                    <a:cxn ang="0">
                      <a:pos x="36" y="0"/>
                    </a:cxn>
                    <a:cxn ang="0">
                      <a:pos x="24" y="28"/>
                    </a:cxn>
                    <a:cxn ang="0">
                      <a:pos x="2" y="50"/>
                    </a:cxn>
                    <a:cxn ang="0">
                      <a:pos x="0" y="44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61" name="Freeform 1054"/>
                <p:cNvSpPr>
                  <a:spLocks/>
                </p:cNvSpPr>
                <p:nvPr userDrawn="1"/>
              </p:nvSpPr>
              <p:spPr bwMode="ltGray">
                <a:xfrm>
                  <a:off x="4808" y="597"/>
                  <a:ext cx="701" cy="438"/>
                </a:xfrm>
                <a:custGeom>
                  <a:avLst/>
                  <a:gdLst/>
                  <a:ahLst/>
                  <a:cxnLst>
                    <a:cxn ang="0">
                      <a:pos x="21" y="280"/>
                    </a:cxn>
                    <a:cxn ang="0">
                      <a:pos x="24" y="250"/>
                    </a:cxn>
                    <a:cxn ang="0">
                      <a:pos x="22" y="245"/>
                    </a:cxn>
                    <a:cxn ang="0">
                      <a:pos x="16" y="218"/>
                    </a:cxn>
                    <a:cxn ang="0">
                      <a:pos x="4" y="215"/>
                    </a:cxn>
                    <a:cxn ang="0">
                      <a:pos x="0" y="191"/>
                    </a:cxn>
                    <a:cxn ang="0">
                      <a:pos x="12" y="180"/>
                    </a:cxn>
                    <a:cxn ang="0">
                      <a:pos x="6" y="165"/>
                    </a:cxn>
                    <a:cxn ang="0">
                      <a:pos x="2" y="160"/>
                    </a:cxn>
                    <a:cxn ang="0">
                      <a:pos x="28" y="120"/>
                    </a:cxn>
                    <a:cxn ang="0">
                      <a:pos x="44" y="96"/>
                    </a:cxn>
                    <a:cxn ang="0">
                      <a:pos x="42" y="70"/>
                    </a:cxn>
                    <a:cxn ang="0">
                      <a:pos x="24" y="43"/>
                    </a:cxn>
                    <a:cxn ang="0">
                      <a:pos x="20" y="32"/>
                    </a:cxn>
                    <a:cxn ang="0">
                      <a:pos x="26" y="36"/>
                    </a:cxn>
                    <a:cxn ang="0">
                      <a:pos x="48" y="35"/>
                    </a:cxn>
                    <a:cxn ang="0">
                      <a:pos x="64" y="11"/>
                    </a:cxn>
                    <a:cxn ang="0">
                      <a:pos x="82" y="0"/>
                    </a:cxn>
                    <a:cxn ang="0">
                      <a:pos x="88" y="2"/>
                    </a:cxn>
                    <a:cxn ang="0">
                      <a:pos x="92" y="9"/>
                    </a:cxn>
                    <a:cxn ang="0">
                      <a:pos x="98" y="5"/>
                    </a:cxn>
                    <a:cxn ang="0">
                      <a:pos x="110" y="8"/>
                    </a:cxn>
                    <a:cxn ang="0">
                      <a:pos x="116" y="9"/>
                    </a:cxn>
                    <a:cxn ang="0">
                      <a:pos x="141" y="14"/>
                    </a:cxn>
                    <a:cxn ang="0">
                      <a:pos x="155" y="24"/>
                    </a:cxn>
                    <a:cxn ang="0">
                      <a:pos x="167" y="17"/>
                    </a:cxn>
                    <a:cxn ang="0">
                      <a:pos x="173" y="14"/>
                    </a:cxn>
                    <a:cxn ang="0">
                      <a:pos x="195" y="14"/>
                    </a:cxn>
                    <a:cxn ang="0">
                      <a:pos x="211" y="32"/>
                    </a:cxn>
                    <a:cxn ang="0">
                      <a:pos x="231" y="59"/>
                    </a:cxn>
                    <a:cxn ang="0">
                      <a:pos x="245" y="70"/>
                    </a:cxn>
                    <a:cxn ang="0">
                      <a:pos x="257" y="68"/>
                    </a:cxn>
                    <a:cxn ang="0">
                      <a:pos x="270" y="65"/>
                    </a:cxn>
                    <a:cxn ang="0">
                      <a:pos x="290" y="71"/>
                    </a:cxn>
                    <a:cxn ang="0">
                      <a:pos x="300" y="81"/>
                    </a:cxn>
                    <a:cxn ang="0">
                      <a:pos x="308" y="90"/>
                    </a:cxn>
                    <a:cxn ang="0">
                      <a:pos x="318" y="111"/>
                    </a:cxn>
                    <a:cxn ang="0">
                      <a:pos x="322" y="120"/>
                    </a:cxn>
                    <a:cxn ang="0">
                      <a:pos x="324" y="125"/>
                    </a:cxn>
                    <a:cxn ang="0">
                      <a:pos x="310" y="142"/>
                    </a:cxn>
                    <a:cxn ang="0">
                      <a:pos x="322" y="141"/>
                    </a:cxn>
                    <a:cxn ang="0">
                      <a:pos x="342" y="155"/>
                    </a:cxn>
                    <a:cxn ang="0">
                      <a:pos x="364" y="157"/>
                    </a:cxn>
                    <a:cxn ang="0">
                      <a:pos x="380" y="168"/>
                    </a:cxn>
                    <a:cxn ang="0">
                      <a:pos x="382" y="172"/>
                    </a:cxn>
                    <a:cxn ang="0">
                      <a:pos x="382" y="176"/>
                    </a:cxn>
                    <a:cxn ang="0">
                      <a:pos x="394" y="172"/>
                    </a:cxn>
                    <a:cxn ang="0">
                      <a:pos x="400" y="171"/>
                    </a:cxn>
                    <a:cxn ang="0">
                      <a:pos x="439" y="185"/>
                    </a:cxn>
                    <a:cxn ang="0">
                      <a:pos x="447" y="199"/>
                    </a:cxn>
                    <a:cxn ang="0">
                      <a:pos x="465" y="201"/>
                    </a:cxn>
                    <a:cxn ang="0">
                      <a:pos x="471" y="215"/>
                    </a:cxn>
                    <a:cxn ang="0">
                      <a:pos x="451" y="258"/>
                    </a:cxn>
                    <a:cxn ang="0">
                      <a:pos x="435" y="281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62" name="Freeform 1055"/>
                <p:cNvSpPr>
                  <a:spLocks/>
                </p:cNvSpPr>
                <p:nvPr userDrawn="1"/>
              </p:nvSpPr>
              <p:spPr bwMode="ltGray">
                <a:xfrm>
                  <a:off x="3880" y="-7"/>
                  <a:ext cx="984" cy="692"/>
                </a:xfrm>
                <a:custGeom>
                  <a:avLst/>
                  <a:gdLst/>
                  <a:ahLst/>
                  <a:cxnLst>
                    <a:cxn ang="0">
                      <a:pos x="406" y="6"/>
                    </a:cxn>
                    <a:cxn ang="0">
                      <a:pos x="502" y="34"/>
                    </a:cxn>
                    <a:cxn ang="0">
                      <a:pos x="550" y="38"/>
                    </a:cxn>
                    <a:cxn ang="0">
                      <a:pos x="578" y="130"/>
                    </a:cxn>
                    <a:cxn ang="0">
                      <a:pos x="586" y="90"/>
                    </a:cxn>
                    <a:cxn ang="0">
                      <a:pos x="606" y="70"/>
                    </a:cxn>
                    <a:cxn ang="0">
                      <a:pos x="642" y="126"/>
                    </a:cxn>
                    <a:cxn ang="0">
                      <a:pos x="682" y="98"/>
                    </a:cxn>
                    <a:cxn ang="0">
                      <a:pos x="706" y="86"/>
                    </a:cxn>
                    <a:cxn ang="0">
                      <a:pos x="762" y="2"/>
                    </a:cxn>
                    <a:cxn ang="0">
                      <a:pos x="798" y="70"/>
                    </a:cxn>
                    <a:cxn ang="0">
                      <a:pos x="798" y="130"/>
                    </a:cxn>
                    <a:cxn ang="0">
                      <a:pos x="790" y="158"/>
                    </a:cxn>
                    <a:cxn ang="0">
                      <a:pos x="766" y="162"/>
                    </a:cxn>
                    <a:cxn ang="0">
                      <a:pos x="762" y="186"/>
                    </a:cxn>
                    <a:cxn ang="0">
                      <a:pos x="802" y="226"/>
                    </a:cxn>
                    <a:cxn ang="0">
                      <a:pos x="786" y="322"/>
                    </a:cxn>
                    <a:cxn ang="0">
                      <a:pos x="830" y="414"/>
                    </a:cxn>
                    <a:cxn ang="0">
                      <a:pos x="854" y="450"/>
                    </a:cxn>
                    <a:cxn ang="0">
                      <a:pos x="830" y="450"/>
                    </a:cxn>
                    <a:cxn ang="0">
                      <a:pos x="746" y="378"/>
                    </a:cxn>
                    <a:cxn ang="0">
                      <a:pos x="678" y="402"/>
                    </a:cxn>
                    <a:cxn ang="0">
                      <a:pos x="590" y="442"/>
                    </a:cxn>
                    <a:cxn ang="0">
                      <a:pos x="642" y="578"/>
                    </a:cxn>
                    <a:cxn ang="0">
                      <a:pos x="710" y="610"/>
                    </a:cxn>
                    <a:cxn ang="0">
                      <a:pos x="738" y="550"/>
                    </a:cxn>
                    <a:cxn ang="0">
                      <a:pos x="774" y="570"/>
                    </a:cxn>
                    <a:cxn ang="0">
                      <a:pos x="766" y="630"/>
                    </a:cxn>
                    <a:cxn ang="0">
                      <a:pos x="802" y="670"/>
                    </a:cxn>
                    <a:cxn ang="0">
                      <a:pos x="838" y="658"/>
                    </a:cxn>
                    <a:cxn ang="0">
                      <a:pos x="922" y="806"/>
                    </a:cxn>
                    <a:cxn ang="0">
                      <a:pos x="942" y="826"/>
                    </a:cxn>
                    <a:cxn ang="0">
                      <a:pos x="874" y="810"/>
                    </a:cxn>
                    <a:cxn ang="0">
                      <a:pos x="830" y="758"/>
                    </a:cxn>
                    <a:cxn ang="0">
                      <a:pos x="778" y="710"/>
                    </a:cxn>
                    <a:cxn ang="0">
                      <a:pos x="702" y="662"/>
                    </a:cxn>
                    <a:cxn ang="0">
                      <a:pos x="614" y="646"/>
                    </a:cxn>
                    <a:cxn ang="0">
                      <a:pos x="506" y="594"/>
                    </a:cxn>
                    <a:cxn ang="0">
                      <a:pos x="462" y="506"/>
                    </a:cxn>
                    <a:cxn ang="0">
                      <a:pos x="430" y="462"/>
                    </a:cxn>
                    <a:cxn ang="0">
                      <a:pos x="382" y="430"/>
                    </a:cxn>
                    <a:cxn ang="0">
                      <a:pos x="342" y="370"/>
                    </a:cxn>
                    <a:cxn ang="0">
                      <a:pos x="354" y="414"/>
                    </a:cxn>
                    <a:cxn ang="0">
                      <a:pos x="418" y="494"/>
                    </a:cxn>
                    <a:cxn ang="0">
                      <a:pos x="422" y="526"/>
                    </a:cxn>
                    <a:cxn ang="0">
                      <a:pos x="394" y="498"/>
                    </a:cxn>
                    <a:cxn ang="0">
                      <a:pos x="354" y="466"/>
                    </a:cxn>
                    <a:cxn ang="0">
                      <a:pos x="314" y="402"/>
                    </a:cxn>
                    <a:cxn ang="0">
                      <a:pos x="266" y="346"/>
                    </a:cxn>
                    <a:cxn ang="0">
                      <a:pos x="210" y="314"/>
                    </a:cxn>
                    <a:cxn ang="0">
                      <a:pos x="154" y="238"/>
                    </a:cxn>
                    <a:cxn ang="0">
                      <a:pos x="66" y="66"/>
                    </a:cxn>
                    <a:cxn ang="0">
                      <a:pos x="34" y="38"/>
                    </a:cxn>
                    <a:cxn ang="0">
                      <a:pos x="46" y="22"/>
                    </a:cxn>
                    <a:cxn ang="0">
                      <a:pos x="102" y="70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63" name="Freeform 1056"/>
                <p:cNvSpPr>
                  <a:spLocks/>
                </p:cNvSpPr>
                <p:nvPr userDrawn="1"/>
              </p:nvSpPr>
              <p:spPr bwMode="ltGray">
                <a:xfrm>
                  <a:off x="3577" y="490"/>
                  <a:ext cx="36" cy="39"/>
                </a:xfrm>
                <a:custGeom>
                  <a:avLst/>
                  <a:gdLst/>
                  <a:ahLst/>
                  <a:cxnLst>
                    <a:cxn ang="0">
                      <a:pos x="6" y="28"/>
                    </a:cxn>
                    <a:cxn ang="0">
                      <a:pos x="10" y="48"/>
                    </a:cxn>
                    <a:cxn ang="0">
                      <a:pos x="6" y="28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64" name="Freeform 1057"/>
                <p:cNvSpPr>
                  <a:spLocks/>
                </p:cNvSpPr>
                <p:nvPr userDrawn="1"/>
              </p:nvSpPr>
              <p:spPr bwMode="ltGray">
                <a:xfrm>
                  <a:off x="3549" y="475"/>
                  <a:ext cx="38" cy="29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12" y="1"/>
                    </a:cxn>
                    <a:cxn ang="0">
                      <a:pos x="36" y="17"/>
                    </a:cxn>
                    <a:cxn ang="0">
                      <a:pos x="8" y="17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65" name="Freeform 1058"/>
                <p:cNvSpPr>
                  <a:spLocks/>
                </p:cNvSpPr>
                <p:nvPr userDrawn="1"/>
              </p:nvSpPr>
              <p:spPr bwMode="ltGray">
                <a:xfrm>
                  <a:off x="4686" y="394"/>
                  <a:ext cx="171" cy="81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28" y="25"/>
                    </a:cxn>
                    <a:cxn ang="0">
                      <a:pos x="56" y="21"/>
                    </a:cxn>
                    <a:cxn ang="0">
                      <a:pos x="80" y="9"/>
                    </a:cxn>
                    <a:cxn ang="0">
                      <a:pos x="64" y="25"/>
                    </a:cxn>
                    <a:cxn ang="0">
                      <a:pos x="124" y="49"/>
                    </a:cxn>
                    <a:cxn ang="0">
                      <a:pos x="160" y="65"/>
                    </a:cxn>
                    <a:cxn ang="0">
                      <a:pos x="116" y="77"/>
                    </a:cxn>
                    <a:cxn ang="0">
                      <a:pos x="88" y="57"/>
                    </a:cxn>
                    <a:cxn ang="0">
                      <a:pos x="76" y="53"/>
                    </a:cxn>
                    <a:cxn ang="0">
                      <a:pos x="24" y="41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66" name="Freeform 1059"/>
                <p:cNvSpPr>
                  <a:spLocks/>
                </p:cNvSpPr>
                <p:nvPr userDrawn="1"/>
              </p:nvSpPr>
              <p:spPr bwMode="ltGray">
                <a:xfrm>
                  <a:off x="4867" y="460"/>
                  <a:ext cx="138" cy="3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2" y="4"/>
                    </a:cxn>
                    <a:cxn ang="0">
                      <a:pos x="88" y="24"/>
                    </a:cxn>
                    <a:cxn ang="0">
                      <a:pos x="112" y="20"/>
                    </a:cxn>
                    <a:cxn ang="0">
                      <a:pos x="108" y="44"/>
                    </a:cxn>
                    <a:cxn ang="0">
                      <a:pos x="64" y="40"/>
                    </a:cxn>
                    <a:cxn ang="0">
                      <a:pos x="0" y="36"/>
                    </a:cxn>
                    <a:cxn ang="0">
                      <a:pos x="28" y="2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67" name="Freeform 1060"/>
                <p:cNvSpPr>
                  <a:spLocks/>
                </p:cNvSpPr>
                <p:nvPr userDrawn="1"/>
              </p:nvSpPr>
              <p:spPr bwMode="ltGray">
                <a:xfrm>
                  <a:off x="4794" y="480"/>
                  <a:ext cx="56" cy="34"/>
                </a:xfrm>
                <a:custGeom>
                  <a:avLst/>
                  <a:gdLst/>
                  <a:ahLst/>
                  <a:cxnLst>
                    <a:cxn ang="0">
                      <a:pos x="17" y="25"/>
                    </a:cxn>
                    <a:cxn ang="0">
                      <a:pos x="37" y="13"/>
                    </a:cxn>
                    <a:cxn ang="0">
                      <a:pos x="17" y="2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68" name="Freeform 1061"/>
                <p:cNvSpPr>
                  <a:spLocks/>
                </p:cNvSpPr>
                <p:nvPr userDrawn="1"/>
              </p:nvSpPr>
              <p:spPr bwMode="ltGray">
                <a:xfrm>
                  <a:off x="4757" y="375"/>
                  <a:ext cx="37" cy="44"/>
                </a:xfrm>
                <a:custGeom>
                  <a:avLst/>
                  <a:gdLst/>
                  <a:ahLst/>
                  <a:cxnLst>
                    <a:cxn ang="0">
                      <a:pos x="19" y="32"/>
                    </a:cxn>
                    <a:cxn ang="0">
                      <a:pos x="19" y="0"/>
                    </a:cxn>
                    <a:cxn ang="0">
                      <a:pos x="19" y="32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69" name="Freeform 1062"/>
                <p:cNvSpPr>
                  <a:spLocks/>
                </p:cNvSpPr>
                <p:nvPr userDrawn="1"/>
              </p:nvSpPr>
              <p:spPr bwMode="ltGray">
                <a:xfrm>
                  <a:off x="5054" y="507"/>
                  <a:ext cx="45" cy="66"/>
                </a:xfrm>
                <a:custGeom>
                  <a:avLst/>
                  <a:gdLst/>
                  <a:ahLst/>
                  <a:cxnLst>
                    <a:cxn ang="0">
                      <a:pos x="4" y="9"/>
                    </a:cxn>
                    <a:cxn ang="0">
                      <a:pos x="20" y="33"/>
                    </a:cxn>
                    <a:cxn ang="0">
                      <a:pos x="24" y="49"/>
                    </a:cxn>
                    <a:cxn ang="0">
                      <a:pos x="36" y="53"/>
                    </a:cxn>
                    <a:cxn ang="0">
                      <a:pos x="24" y="73"/>
                    </a:cxn>
                    <a:cxn ang="0">
                      <a:pos x="0" y="21"/>
                    </a:cxn>
                    <a:cxn ang="0">
                      <a:pos x="4" y="9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70" name="Freeform 1063"/>
                <p:cNvSpPr>
                  <a:spLocks/>
                </p:cNvSpPr>
                <p:nvPr userDrawn="1"/>
              </p:nvSpPr>
              <p:spPr bwMode="ltGray">
                <a:xfrm>
                  <a:off x="4260" y="6"/>
                  <a:ext cx="480" cy="100"/>
                </a:xfrm>
                <a:custGeom>
                  <a:avLst/>
                  <a:gdLst/>
                  <a:ahLst/>
                  <a:cxnLst>
                    <a:cxn ang="0">
                      <a:pos x="220" y="1"/>
                    </a:cxn>
                    <a:cxn ang="0">
                      <a:pos x="231" y="8"/>
                    </a:cxn>
                    <a:cxn ang="0">
                      <a:pos x="235" y="0"/>
                    </a:cxn>
                    <a:cxn ang="0">
                      <a:pos x="265" y="0"/>
                    </a:cxn>
                    <a:cxn ang="0">
                      <a:pos x="287" y="17"/>
                    </a:cxn>
                    <a:cxn ang="0">
                      <a:pos x="319" y="10"/>
                    </a:cxn>
                    <a:cxn ang="0">
                      <a:pos x="314" y="29"/>
                    </a:cxn>
                    <a:cxn ang="0">
                      <a:pos x="298" y="46"/>
                    </a:cxn>
                    <a:cxn ang="0">
                      <a:pos x="295" y="29"/>
                    </a:cxn>
                    <a:cxn ang="0">
                      <a:pos x="287" y="31"/>
                    </a:cxn>
                    <a:cxn ang="0">
                      <a:pos x="279" y="29"/>
                    </a:cxn>
                    <a:cxn ang="0">
                      <a:pos x="263" y="21"/>
                    </a:cxn>
                    <a:cxn ang="0">
                      <a:pos x="228" y="38"/>
                    </a:cxn>
                    <a:cxn ang="0">
                      <a:pos x="201" y="44"/>
                    </a:cxn>
                    <a:cxn ang="0">
                      <a:pos x="212" y="57"/>
                    </a:cxn>
                    <a:cxn ang="0">
                      <a:pos x="188" y="63"/>
                    </a:cxn>
                    <a:cxn ang="0">
                      <a:pos x="169" y="61"/>
                    </a:cxn>
                    <a:cxn ang="0">
                      <a:pos x="177" y="57"/>
                    </a:cxn>
                    <a:cxn ang="0">
                      <a:pos x="171" y="40"/>
                    </a:cxn>
                    <a:cxn ang="0">
                      <a:pos x="169" y="31"/>
                    </a:cxn>
                    <a:cxn ang="0">
                      <a:pos x="158" y="23"/>
                    </a:cxn>
                    <a:cxn ang="0">
                      <a:pos x="142" y="27"/>
                    </a:cxn>
                    <a:cxn ang="0">
                      <a:pos x="134" y="27"/>
                    </a:cxn>
                    <a:cxn ang="0">
                      <a:pos x="123" y="25"/>
                    </a:cxn>
                    <a:cxn ang="0">
                      <a:pos x="83" y="2"/>
                    </a:cxn>
                    <a:cxn ang="0">
                      <a:pos x="59" y="14"/>
                    </a:cxn>
                    <a:cxn ang="0">
                      <a:pos x="1" y="0"/>
                    </a:cxn>
                    <a:cxn ang="0">
                      <a:pos x="220" y="1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71" name="Freeform 1064"/>
                <p:cNvSpPr>
                  <a:spLocks/>
                </p:cNvSpPr>
                <p:nvPr userDrawn="1"/>
              </p:nvSpPr>
              <p:spPr bwMode="ltGray">
                <a:xfrm>
                  <a:off x="3835" y="3"/>
                  <a:ext cx="446" cy="49"/>
                </a:xfrm>
                <a:custGeom>
                  <a:avLst/>
                  <a:gdLst/>
                  <a:ahLst/>
                  <a:cxnLst>
                    <a:cxn ang="0">
                      <a:pos x="105" y="31"/>
                    </a:cxn>
                    <a:cxn ang="0">
                      <a:pos x="30" y="1"/>
                    </a:cxn>
                    <a:cxn ang="0">
                      <a:pos x="285" y="0"/>
                    </a:cxn>
                    <a:cxn ang="0">
                      <a:pos x="296" y="14"/>
                    </a:cxn>
                    <a:cxn ang="0">
                      <a:pos x="264" y="16"/>
                    </a:cxn>
                    <a:cxn ang="0">
                      <a:pos x="105" y="3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72" name="Freeform 1065"/>
                <p:cNvSpPr>
                  <a:spLocks/>
                </p:cNvSpPr>
                <p:nvPr userDrawn="1"/>
              </p:nvSpPr>
              <p:spPr bwMode="ltGray">
                <a:xfrm>
                  <a:off x="2853" y="74"/>
                  <a:ext cx="42" cy="25"/>
                </a:xfrm>
                <a:custGeom>
                  <a:avLst/>
                  <a:gdLst/>
                  <a:ahLst/>
                  <a:cxnLst>
                    <a:cxn ang="0">
                      <a:pos x="0" y="25"/>
                    </a:cxn>
                    <a:cxn ang="0">
                      <a:pos x="12" y="29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73" name="Freeform 1066"/>
                <p:cNvSpPr>
                  <a:spLocks/>
                </p:cNvSpPr>
                <p:nvPr userDrawn="1"/>
              </p:nvSpPr>
              <p:spPr bwMode="ltGray">
                <a:xfrm>
                  <a:off x="1704" y="3"/>
                  <a:ext cx="1022" cy="372"/>
                </a:xfrm>
                <a:custGeom>
                  <a:avLst/>
                  <a:gdLst/>
                  <a:ahLst/>
                  <a:cxnLst>
                    <a:cxn ang="0">
                      <a:pos x="73" y="1"/>
                    </a:cxn>
                    <a:cxn ang="0">
                      <a:pos x="436" y="0"/>
                    </a:cxn>
                    <a:cxn ang="0">
                      <a:pos x="416" y="54"/>
                    </a:cxn>
                    <a:cxn ang="0">
                      <a:pos x="397" y="68"/>
                    </a:cxn>
                    <a:cxn ang="0">
                      <a:pos x="392" y="70"/>
                    </a:cxn>
                    <a:cxn ang="0">
                      <a:pos x="375" y="73"/>
                    </a:cxn>
                    <a:cxn ang="0">
                      <a:pos x="361" y="88"/>
                    </a:cxn>
                    <a:cxn ang="0">
                      <a:pos x="362" y="99"/>
                    </a:cxn>
                    <a:cxn ang="0">
                      <a:pos x="364" y="107"/>
                    </a:cxn>
                    <a:cxn ang="0">
                      <a:pos x="366" y="113"/>
                    </a:cxn>
                    <a:cxn ang="0">
                      <a:pos x="362" y="122"/>
                    </a:cxn>
                    <a:cxn ang="0">
                      <a:pos x="351" y="120"/>
                    </a:cxn>
                    <a:cxn ang="0">
                      <a:pos x="342" y="129"/>
                    </a:cxn>
                    <a:cxn ang="0">
                      <a:pos x="347" y="105"/>
                    </a:cxn>
                    <a:cxn ang="0">
                      <a:pos x="338" y="100"/>
                    </a:cxn>
                    <a:cxn ang="0">
                      <a:pos x="344" y="93"/>
                    </a:cxn>
                    <a:cxn ang="0">
                      <a:pos x="342" y="89"/>
                    </a:cxn>
                    <a:cxn ang="0">
                      <a:pos x="320" y="94"/>
                    </a:cxn>
                    <a:cxn ang="0">
                      <a:pos x="317" y="85"/>
                    </a:cxn>
                    <a:cxn ang="0">
                      <a:pos x="297" y="94"/>
                    </a:cxn>
                    <a:cxn ang="0">
                      <a:pos x="320" y="103"/>
                    </a:cxn>
                    <a:cxn ang="0">
                      <a:pos x="305" y="117"/>
                    </a:cxn>
                    <a:cxn ang="0">
                      <a:pos x="311" y="126"/>
                    </a:cxn>
                    <a:cxn ang="0">
                      <a:pos x="315" y="138"/>
                    </a:cxn>
                    <a:cxn ang="0">
                      <a:pos x="309" y="139"/>
                    </a:cxn>
                    <a:cxn ang="0">
                      <a:pos x="314" y="144"/>
                    </a:cxn>
                    <a:cxn ang="0">
                      <a:pos x="307" y="152"/>
                    </a:cxn>
                    <a:cxn ang="0">
                      <a:pos x="0" y="149"/>
                    </a:cxn>
                    <a:cxn ang="0">
                      <a:pos x="73" y="1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74" name="Freeform 1067"/>
                <p:cNvSpPr>
                  <a:spLocks/>
                </p:cNvSpPr>
                <p:nvPr userDrawn="1"/>
              </p:nvSpPr>
              <p:spPr bwMode="ltGray">
                <a:xfrm>
                  <a:off x="2729" y="-9"/>
                  <a:ext cx="47" cy="134"/>
                </a:xfrm>
                <a:custGeom>
                  <a:avLst/>
                  <a:gdLst/>
                  <a:ahLst/>
                  <a:cxnLst>
                    <a:cxn ang="0">
                      <a:pos x="5" y="156"/>
                    </a:cxn>
                    <a:cxn ang="0">
                      <a:pos x="15" y="108"/>
                    </a:cxn>
                    <a:cxn ang="0">
                      <a:pos x="17" y="68"/>
                    </a:cxn>
                    <a:cxn ang="0">
                      <a:pos x="11" y="40"/>
                    </a:cxn>
                    <a:cxn ang="0">
                      <a:pos x="17" y="12"/>
                    </a:cxn>
                    <a:cxn ang="0">
                      <a:pos x="21" y="0"/>
                    </a:cxn>
                    <a:cxn ang="0">
                      <a:pos x="31" y="30"/>
                    </a:cxn>
                    <a:cxn ang="0">
                      <a:pos x="47" y="98"/>
                    </a:cxn>
                    <a:cxn ang="0">
                      <a:pos x="31" y="108"/>
                    </a:cxn>
                    <a:cxn ang="0">
                      <a:pos x="23" y="126"/>
                    </a:cxn>
                    <a:cxn ang="0">
                      <a:pos x="21" y="132"/>
                    </a:cxn>
                    <a:cxn ang="0">
                      <a:pos x="27" y="134"/>
                    </a:cxn>
                    <a:cxn ang="0">
                      <a:pos x="31" y="146"/>
                    </a:cxn>
                    <a:cxn ang="0">
                      <a:pos x="13" y="148"/>
                    </a:cxn>
                    <a:cxn ang="0">
                      <a:pos x="7" y="160"/>
                    </a:cxn>
                    <a:cxn ang="0">
                      <a:pos x="3" y="154"/>
                    </a:cxn>
                    <a:cxn ang="0">
                      <a:pos x="5" y="156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75" name="Freeform 1068"/>
                <p:cNvSpPr>
                  <a:spLocks/>
                </p:cNvSpPr>
                <p:nvPr userDrawn="1"/>
              </p:nvSpPr>
              <p:spPr bwMode="ltGray">
                <a:xfrm>
                  <a:off x="2701" y="103"/>
                  <a:ext cx="138" cy="84"/>
                </a:xfrm>
                <a:custGeom>
                  <a:avLst/>
                  <a:gdLst/>
                  <a:ahLst/>
                  <a:cxnLst>
                    <a:cxn ang="0">
                      <a:pos x="26" y="61"/>
                    </a:cxn>
                    <a:cxn ang="0">
                      <a:pos x="30" y="43"/>
                    </a:cxn>
                    <a:cxn ang="0">
                      <a:pos x="50" y="33"/>
                    </a:cxn>
                    <a:cxn ang="0">
                      <a:pos x="54" y="45"/>
                    </a:cxn>
                    <a:cxn ang="0">
                      <a:pos x="66" y="49"/>
                    </a:cxn>
                    <a:cxn ang="0">
                      <a:pos x="80" y="55"/>
                    </a:cxn>
                    <a:cxn ang="0">
                      <a:pos x="116" y="33"/>
                    </a:cxn>
                    <a:cxn ang="0">
                      <a:pos x="130" y="17"/>
                    </a:cxn>
                    <a:cxn ang="0">
                      <a:pos x="138" y="11"/>
                    </a:cxn>
                    <a:cxn ang="0">
                      <a:pos x="106" y="49"/>
                    </a:cxn>
                    <a:cxn ang="0">
                      <a:pos x="84" y="67"/>
                    </a:cxn>
                    <a:cxn ang="0">
                      <a:pos x="66" y="81"/>
                    </a:cxn>
                    <a:cxn ang="0">
                      <a:pos x="48" y="103"/>
                    </a:cxn>
                    <a:cxn ang="0">
                      <a:pos x="26" y="89"/>
                    </a:cxn>
                    <a:cxn ang="0">
                      <a:pos x="20" y="87"/>
                    </a:cxn>
                    <a:cxn ang="0">
                      <a:pos x="22" y="97"/>
                    </a:cxn>
                    <a:cxn ang="0">
                      <a:pos x="0" y="97"/>
                    </a:cxn>
                    <a:cxn ang="0">
                      <a:pos x="10" y="79"/>
                    </a:cxn>
                    <a:cxn ang="0">
                      <a:pos x="26" y="61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76" name="Freeform 1069"/>
                <p:cNvSpPr>
                  <a:spLocks/>
                </p:cNvSpPr>
                <p:nvPr userDrawn="1"/>
              </p:nvSpPr>
              <p:spPr bwMode="ltGray">
                <a:xfrm>
                  <a:off x="2553" y="182"/>
                  <a:ext cx="187" cy="176"/>
                </a:xfrm>
                <a:custGeom>
                  <a:avLst/>
                  <a:gdLst/>
                  <a:ahLst/>
                  <a:cxnLst>
                    <a:cxn ang="0">
                      <a:pos x="158" y="24"/>
                    </a:cxn>
                    <a:cxn ang="0">
                      <a:pos x="160" y="6"/>
                    </a:cxn>
                    <a:cxn ang="0">
                      <a:pos x="170" y="0"/>
                    </a:cxn>
                    <a:cxn ang="0">
                      <a:pos x="182" y="24"/>
                    </a:cxn>
                    <a:cxn ang="0">
                      <a:pos x="188" y="42"/>
                    </a:cxn>
                    <a:cxn ang="0">
                      <a:pos x="178" y="58"/>
                    </a:cxn>
                    <a:cxn ang="0">
                      <a:pos x="170" y="76"/>
                    </a:cxn>
                    <a:cxn ang="0">
                      <a:pos x="162" y="126"/>
                    </a:cxn>
                    <a:cxn ang="0">
                      <a:pos x="144" y="136"/>
                    </a:cxn>
                    <a:cxn ang="0">
                      <a:pos x="120" y="138"/>
                    </a:cxn>
                    <a:cxn ang="0">
                      <a:pos x="112" y="124"/>
                    </a:cxn>
                    <a:cxn ang="0">
                      <a:pos x="102" y="146"/>
                    </a:cxn>
                    <a:cxn ang="0">
                      <a:pos x="90" y="150"/>
                    </a:cxn>
                    <a:cxn ang="0">
                      <a:pos x="80" y="132"/>
                    </a:cxn>
                    <a:cxn ang="0">
                      <a:pos x="58" y="144"/>
                    </a:cxn>
                    <a:cxn ang="0">
                      <a:pos x="76" y="142"/>
                    </a:cxn>
                    <a:cxn ang="0">
                      <a:pos x="78" y="160"/>
                    </a:cxn>
                    <a:cxn ang="0">
                      <a:pos x="58" y="166"/>
                    </a:cxn>
                    <a:cxn ang="0">
                      <a:pos x="34" y="166"/>
                    </a:cxn>
                    <a:cxn ang="0">
                      <a:pos x="36" y="154"/>
                    </a:cxn>
                    <a:cxn ang="0">
                      <a:pos x="46" y="144"/>
                    </a:cxn>
                    <a:cxn ang="0">
                      <a:pos x="34" y="148"/>
                    </a:cxn>
                    <a:cxn ang="0">
                      <a:pos x="26" y="166"/>
                    </a:cxn>
                    <a:cxn ang="0">
                      <a:pos x="30" y="190"/>
                    </a:cxn>
                    <a:cxn ang="0">
                      <a:pos x="14" y="200"/>
                    </a:cxn>
                    <a:cxn ang="0">
                      <a:pos x="0" y="214"/>
                    </a:cxn>
                    <a:cxn ang="0">
                      <a:pos x="8" y="188"/>
                    </a:cxn>
                    <a:cxn ang="0">
                      <a:pos x="0" y="164"/>
                    </a:cxn>
                    <a:cxn ang="0">
                      <a:pos x="14" y="152"/>
                    </a:cxn>
                    <a:cxn ang="0">
                      <a:pos x="32" y="134"/>
                    </a:cxn>
                    <a:cxn ang="0">
                      <a:pos x="44" y="118"/>
                    </a:cxn>
                    <a:cxn ang="0">
                      <a:pos x="72" y="116"/>
                    </a:cxn>
                    <a:cxn ang="0">
                      <a:pos x="84" y="112"/>
                    </a:cxn>
                    <a:cxn ang="0">
                      <a:pos x="114" y="78"/>
                    </a:cxn>
                    <a:cxn ang="0">
                      <a:pos x="120" y="92"/>
                    </a:cxn>
                    <a:cxn ang="0">
                      <a:pos x="132" y="76"/>
                    </a:cxn>
                    <a:cxn ang="0">
                      <a:pos x="150" y="54"/>
                    </a:cxn>
                    <a:cxn ang="0">
                      <a:pos x="154" y="42"/>
                    </a:cxn>
                    <a:cxn ang="0">
                      <a:pos x="148" y="38"/>
                    </a:cxn>
                    <a:cxn ang="0">
                      <a:pos x="152" y="32"/>
                    </a:cxn>
                    <a:cxn ang="0">
                      <a:pos x="158" y="24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77" name="Freeform 1070"/>
                <p:cNvSpPr>
                  <a:spLocks/>
                </p:cNvSpPr>
                <p:nvPr userDrawn="1"/>
              </p:nvSpPr>
              <p:spPr bwMode="ltGray">
                <a:xfrm>
                  <a:off x="2677" y="233"/>
                  <a:ext cx="14" cy="10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4" y="13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78" name="Freeform 1071"/>
                <p:cNvSpPr>
                  <a:spLocks/>
                </p:cNvSpPr>
                <p:nvPr userDrawn="1"/>
              </p:nvSpPr>
              <p:spPr bwMode="ltGray">
                <a:xfrm>
                  <a:off x="1627" y="353"/>
                  <a:ext cx="813" cy="462"/>
                </a:xfrm>
                <a:custGeom>
                  <a:avLst/>
                  <a:gdLst/>
                  <a:ahLst/>
                  <a:cxnLst>
                    <a:cxn ang="0">
                      <a:pos x="812" y="26"/>
                    </a:cxn>
                    <a:cxn ang="0">
                      <a:pos x="778" y="78"/>
                    </a:cxn>
                    <a:cxn ang="0">
                      <a:pos x="748" y="122"/>
                    </a:cxn>
                    <a:cxn ang="0">
                      <a:pos x="722" y="142"/>
                    </a:cxn>
                    <a:cxn ang="0">
                      <a:pos x="634" y="180"/>
                    </a:cxn>
                    <a:cxn ang="0">
                      <a:pos x="632" y="210"/>
                    </a:cxn>
                    <a:cxn ang="0">
                      <a:pos x="604" y="230"/>
                    </a:cxn>
                    <a:cxn ang="0">
                      <a:pos x="620" y="178"/>
                    </a:cxn>
                    <a:cxn ang="0">
                      <a:pos x="576" y="188"/>
                    </a:cxn>
                    <a:cxn ang="0">
                      <a:pos x="556" y="218"/>
                    </a:cxn>
                    <a:cxn ang="0">
                      <a:pos x="596" y="280"/>
                    </a:cxn>
                    <a:cxn ang="0">
                      <a:pos x="594" y="368"/>
                    </a:cxn>
                    <a:cxn ang="0">
                      <a:pos x="542" y="406"/>
                    </a:cxn>
                    <a:cxn ang="0">
                      <a:pos x="522" y="386"/>
                    </a:cxn>
                    <a:cxn ang="0">
                      <a:pos x="482" y="348"/>
                    </a:cxn>
                    <a:cxn ang="0">
                      <a:pos x="462" y="348"/>
                    </a:cxn>
                    <a:cxn ang="0">
                      <a:pos x="450" y="394"/>
                    </a:cxn>
                    <a:cxn ang="0">
                      <a:pos x="500" y="464"/>
                    </a:cxn>
                    <a:cxn ang="0">
                      <a:pos x="510" y="524"/>
                    </a:cxn>
                    <a:cxn ang="0">
                      <a:pos x="526" y="560"/>
                    </a:cxn>
                    <a:cxn ang="0">
                      <a:pos x="492" y="544"/>
                    </a:cxn>
                    <a:cxn ang="0">
                      <a:pos x="470" y="518"/>
                    </a:cxn>
                    <a:cxn ang="0">
                      <a:pos x="422" y="424"/>
                    </a:cxn>
                    <a:cxn ang="0">
                      <a:pos x="426" y="310"/>
                    </a:cxn>
                    <a:cxn ang="0">
                      <a:pos x="422" y="268"/>
                    </a:cxn>
                    <a:cxn ang="0">
                      <a:pos x="412" y="276"/>
                    </a:cxn>
                    <a:cxn ang="0">
                      <a:pos x="386" y="266"/>
                    </a:cxn>
                    <a:cxn ang="0">
                      <a:pos x="360" y="170"/>
                    </a:cxn>
                    <a:cxn ang="0">
                      <a:pos x="330" y="166"/>
                    </a:cxn>
                    <a:cxn ang="0">
                      <a:pos x="288" y="172"/>
                    </a:cxn>
                    <a:cxn ang="0">
                      <a:pos x="242" y="232"/>
                    </a:cxn>
                    <a:cxn ang="0">
                      <a:pos x="196" y="268"/>
                    </a:cxn>
                    <a:cxn ang="0">
                      <a:pos x="184" y="274"/>
                    </a:cxn>
                    <a:cxn ang="0">
                      <a:pos x="160" y="328"/>
                    </a:cxn>
                    <a:cxn ang="0">
                      <a:pos x="152" y="354"/>
                    </a:cxn>
                    <a:cxn ang="0">
                      <a:pos x="128" y="404"/>
                    </a:cxn>
                    <a:cxn ang="0">
                      <a:pos x="94" y="392"/>
                    </a:cxn>
                    <a:cxn ang="0">
                      <a:pos x="66" y="258"/>
                    </a:cxn>
                    <a:cxn ang="0">
                      <a:pos x="72" y="156"/>
                    </a:cxn>
                    <a:cxn ang="0">
                      <a:pos x="44" y="180"/>
                    </a:cxn>
                    <a:cxn ang="0">
                      <a:pos x="20" y="150"/>
                    </a:cxn>
                    <a:cxn ang="0">
                      <a:pos x="24" y="138"/>
                    </a:cxn>
                    <a:cxn ang="0">
                      <a:pos x="0" y="92"/>
                    </a:cxn>
                    <a:cxn ang="0">
                      <a:pos x="798" y="6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79" name="Freeform 1072"/>
                <p:cNvSpPr>
                  <a:spLocks/>
                </p:cNvSpPr>
                <p:nvPr userDrawn="1"/>
              </p:nvSpPr>
              <p:spPr bwMode="ltGray">
                <a:xfrm>
                  <a:off x="1770" y="671"/>
                  <a:ext cx="45" cy="71"/>
                </a:xfrm>
                <a:custGeom>
                  <a:avLst/>
                  <a:gdLst/>
                  <a:ahLst/>
                  <a:cxnLst>
                    <a:cxn ang="0">
                      <a:pos x="7" y="11"/>
                    </a:cxn>
                    <a:cxn ang="0">
                      <a:pos x="17" y="3"/>
                    </a:cxn>
                    <a:cxn ang="0">
                      <a:pos x="37" y="33"/>
                    </a:cxn>
                    <a:cxn ang="0">
                      <a:pos x="19" y="85"/>
                    </a:cxn>
                    <a:cxn ang="0">
                      <a:pos x="1" y="69"/>
                    </a:cxn>
                    <a:cxn ang="0">
                      <a:pos x="7" y="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0" name="Freeform 1073"/>
                <p:cNvSpPr>
                  <a:spLocks/>
                </p:cNvSpPr>
                <p:nvPr userDrawn="1"/>
              </p:nvSpPr>
              <p:spPr bwMode="ltGray">
                <a:xfrm>
                  <a:off x="2394" y="431"/>
                  <a:ext cx="42" cy="59"/>
                </a:xfrm>
                <a:custGeom>
                  <a:avLst/>
                  <a:gdLst/>
                  <a:ahLst/>
                  <a:cxnLst>
                    <a:cxn ang="0">
                      <a:pos x="13" y="28"/>
                    </a:cxn>
                    <a:cxn ang="0">
                      <a:pos x="29" y="2"/>
                    </a:cxn>
                    <a:cxn ang="0">
                      <a:pos x="43" y="4"/>
                    </a:cxn>
                    <a:cxn ang="0">
                      <a:pos x="39" y="26"/>
                    </a:cxn>
                    <a:cxn ang="0">
                      <a:pos x="13" y="74"/>
                    </a:cxn>
                    <a:cxn ang="0">
                      <a:pos x="7" y="60"/>
                    </a:cxn>
                    <a:cxn ang="0">
                      <a:pos x="3" y="36"/>
                    </a:cxn>
                    <a:cxn ang="0">
                      <a:pos x="13" y="28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1" name="Freeform 1074"/>
                <p:cNvSpPr>
                  <a:spLocks/>
                </p:cNvSpPr>
                <p:nvPr userDrawn="1"/>
              </p:nvSpPr>
              <p:spPr bwMode="ltGray">
                <a:xfrm>
                  <a:off x="2513" y="402"/>
                  <a:ext cx="21" cy="24"/>
                </a:xfrm>
                <a:custGeom>
                  <a:avLst/>
                  <a:gdLst/>
                  <a:ahLst/>
                  <a:cxnLst>
                    <a:cxn ang="0">
                      <a:pos x="7" y="16"/>
                    </a:cxn>
                    <a:cxn ang="0">
                      <a:pos x="5" y="30"/>
                    </a:cxn>
                    <a:cxn ang="0">
                      <a:pos x="7" y="16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2" name="Freeform 1075"/>
                <p:cNvSpPr>
                  <a:spLocks/>
                </p:cNvSpPr>
                <p:nvPr userDrawn="1"/>
              </p:nvSpPr>
              <p:spPr bwMode="ltGray">
                <a:xfrm>
                  <a:off x="333" y="169"/>
                  <a:ext cx="1015" cy="866"/>
                </a:xfrm>
                <a:custGeom>
                  <a:avLst/>
                  <a:gdLst/>
                  <a:ahLst/>
                  <a:cxnLst>
                    <a:cxn ang="0">
                      <a:pos x="481" y="464"/>
                    </a:cxn>
                    <a:cxn ang="0">
                      <a:pos x="486" y="451"/>
                    </a:cxn>
                    <a:cxn ang="0">
                      <a:pos x="500" y="413"/>
                    </a:cxn>
                    <a:cxn ang="0">
                      <a:pos x="309" y="287"/>
                    </a:cxn>
                    <a:cxn ang="0">
                      <a:pos x="282" y="346"/>
                    </a:cxn>
                    <a:cxn ang="0">
                      <a:pos x="303" y="556"/>
                    </a:cxn>
                    <a:cxn ang="0">
                      <a:pos x="282" y="494"/>
                    </a:cxn>
                    <a:cxn ang="0">
                      <a:pos x="242" y="439"/>
                    </a:cxn>
                    <a:cxn ang="0">
                      <a:pos x="245" y="413"/>
                    </a:cxn>
                    <a:cxn ang="0">
                      <a:pos x="247" y="394"/>
                    </a:cxn>
                    <a:cxn ang="0">
                      <a:pos x="220" y="375"/>
                    </a:cxn>
                    <a:cxn ang="0">
                      <a:pos x="194" y="346"/>
                    </a:cxn>
                    <a:cxn ang="0">
                      <a:pos x="148" y="354"/>
                    </a:cxn>
                    <a:cxn ang="0">
                      <a:pos x="126" y="365"/>
                    </a:cxn>
                    <a:cxn ang="0">
                      <a:pos x="78" y="365"/>
                    </a:cxn>
                    <a:cxn ang="0">
                      <a:pos x="22" y="312"/>
                    </a:cxn>
                    <a:cxn ang="0">
                      <a:pos x="11" y="295"/>
                    </a:cxn>
                    <a:cxn ang="0">
                      <a:pos x="0" y="264"/>
                    </a:cxn>
                    <a:cxn ang="0">
                      <a:pos x="24" y="213"/>
                    </a:cxn>
                    <a:cxn ang="0">
                      <a:pos x="32" y="181"/>
                    </a:cxn>
                    <a:cxn ang="0">
                      <a:pos x="51" y="143"/>
                    </a:cxn>
                    <a:cxn ang="0">
                      <a:pos x="81" y="116"/>
                    </a:cxn>
                    <a:cxn ang="0">
                      <a:pos x="167" y="67"/>
                    </a:cxn>
                    <a:cxn ang="0">
                      <a:pos x="220" y="30"/>
                    </a:cxn>
                    <a:cxn ang="0">
                      <a:pos x="258" y="6"/>
                    </a:cxn>
                    <a:cxn ang="0">
                      <a:pos x="363" y="2"/>
                    </a:cxn>
                    <a:cxn ang="0">
                      <a:pos x="398" y="0"/>
                    </a:cxn>
                    <a:cxn ang="0">
                      <a:pos x="384" y="34"/>
                    </a:cxn>
                    <a:cxn ang="0">
                      <a:pos x="443" y="84"/>
                    </a:cxn>
                    <a:cxn ang="0">
                      <a:pos x="497" y="74"/>
                    </a:cxn>
                    <a:cxn ang="0">
                      <a:pos x="529" y="82"/>
                    </a:cxn>
                    <a:cxn ang="0">
                      <a:pos x="559" y="97"/>
                    </a:cxn>
                    <a:cxn ang="0">
                      <a:pos x="572" y="188"/>
                    </a:cxn>
                    <a:cxn ang="0">
                      <a:pos x="572" y="240"/>
                    </a:cxn>
                    <a:cxn ang="0">
                      <a:pos x="599" y="283"/>
                    </a:cxn>
                    <a:cxn ang="0">
                      <a:pos x="645" y="300"/>
                    </a:cxn>
                    <a:cxn ang="0">
                      <a:pos x="680" y="295"/>
                    </a:cxn>
                    <a:cxn ang="0">
                      <a:pos x="664" y="340"/>
                    </a:cxn>
                    <a:cxn ang="0">
                      <a:pos x="599" y="407"/>
                    </a:cxn>
                    <a:cxn ang="0">
                      <a:pos x="548" y="485"/>
                    </a:cxn>
                    <a:cxn ang="0">
                      <a:pos x="556" y="508"/>
                    </a:cxn>
                    <a:cxn ang="0">
                      <a:pos x="435" y="556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3" name="Freeform 1076"/>
                <p:cNvSpPr>
                  <a:spLocks/>
                </p:cNvSpPr>
                <p:nvPr userDrawn="1"/>
              </p:nvSpPr>
              <p:spPr bwMode="ltGray">
                <a:xfrm>
                  <a:off x="727" y="495"/>
                  <a:ext cx="382" cy="540"/>
                </a:xfrm>
                <a:custGeom>
                  <a:avLst/>
                  <a:gdLst/>
                  <a:ahLst/>
                  <a:cxnLst>
                    <a:cxn ang="0">
                      <a:pos x="243" y="347"/>
                    </a:cxn>
                    <a:cxn ang="0">
                      <a:pos x="233" y="301"/>
                    </a:cxn>
                    <a:cxn ang="0">
                      <a:pos x="217" y="288"/>
                    </a:cxn>
                    <a:cxn ang="0">
                      <a:pos x="215" y="269"/>
                    </a:cxn>
                    <a:cxn ang="0">
                      <a:pos x="209" y="254"/>
                    </a:cxn>
                    <a:cxn ang="0">
                      <a:pos x="209" y="229"/>
                    </a:cxn>
                    <a:cxn ang="0">
                      <a:pos x="207" y="214"/>
                    </a:cxn>
                    <a:cxn ang="0">
                      <a:pos x="228" y="202"/>
                    </a:cxn>
                    <a:cxn ang="0">
                      <a:pos x="257" y="197"/>
                    </a:cxn>
                    <a:cxn ang="0">
                      <a:pos x="257" y="136"/>
                    </a:cxn>
                    <a:cxn ang="0">
                      <a:pos x="54" y="96"/>
                    </a:cxn>
                    <a:cxn ang="0">
                      <a:pos x="32" y="98"/>
                    </a:cxn>
                    <a:cxn ang="0">
                      <a:pos x="16" y="102"/>
                    </a:cxn>
                    <a:cxn ang="0">
                      <a:pos x="0" y="149"/>
                    </a:cxn>
                    <a:cxn ang="0">
                      <a:pos x="93" y="346"/>
                    </a:cxn>
                    <a:cxn ang="0">
                      <a:pos x="243" y="347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4" name="Freeform 1077"/>
                <p:cNvSpPr>
                  <a:spLocks/>
                </p:cNvSpPr>
                <p:nvPr userDrawn="1"/>
              </p:nvSpPr>
              <p:spPr bwMode="ltGray">
                <a:xfrm>
                  <a:off x="1400" y="896"/>
                  <a:ext cx="16" cy="29"/>
                </a:xfrm>
                <a:custGeom>
                  <a:avLst/>
                  <a:gdLst/>
                  <a:ahLst/>
                  <a:cxnLst>
                    <a:cxn ang="0">
                      <a:pos x="7" y="25"/>
                    </a:cxn>
                    <a:cxn ang="0">
                      <a:pos x="19" y="21"/>
                    </a:cxn>
                    <a:cxn ang="0">
                      <a:pos x="7" y="2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5" name="Freeform 1078"/>
                <p:cNvSpPr>
                  <a:spLocks/>
                </p:cNvSpPr>
                <p:nvPr userDrawn="1"/>
              </p:nvSpPr>
              <p:spPr bwMode="ltGray">
                <a:xfrm>
                  <a:off x="1379" y="617"/>
                  <a:ext cx="21" cy="17"/>
                </a:xfrm>
                <a:custGeom>
                  <a:avLst/>
                  <a:gdLst/>
                  <a:ahLst/>
                  <a:cxnLst>
                    <a:cxn ang="0">
                      <a:pos x="12" y="12"/>
                    </a:cxn>
                    <a:cxn ang="0">
                      <a:pos x="16" y="0"/>
                    </a:cxn>
                    <a:cxn ang="0">
                      <a:pos x="20" y="12"/>
                    </a:cxn>
                    <a:cxn ang="0">
                      <a:pos x="8" y="20"/>
                    </a:cxn>
                    <a:cxn ang="0">
                      <a:pos x="12" y="12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" name="Freeform 1079"/>
                <p:cNvSpPr>
                  <a:spLocks/>
                </p:cNvSpPr>
                <p:nvPr userDrawn="1"/>
              </p:nvSpPr>
              <p:spPr bwMode="ltGray">
                <a:xfrm>
                  <a:off x="453" y="275"/>
                  <a:ext cx="58" cy="24"/>
                </a:xfrm>
                <a:custGeom>
                  <a:avLst/>
                  <a:gdLst/>
                  <a:ahLst/>
                  <a:cxnLst>
                    <a:cxn ang="0">
                      <a:pos x="24" y="18"/>
                    </a:cxn>
                    <a:cxn ang="0">
                      <a:pos x="32" y="6"/>
                    </a:cxn>
                    <a:cxn ang="0">
                      <a:pos x="36" y="30"/>
                    </a:cxn>
                    <a:cxn ang="0">
                      <a:pos x="24" y="18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7" name="Freeform 1080"/>
                <p:cNvSpPr>
                  <a:spLocks/>
                </p:cNvSpPr>
                <p:nvPr userDrawn="1"/>
              </p:nvSpPr>
              <p:spPr bwMode="ltGray">
                <a:xfrm>
                  <a:off x="1161" y="50"/>
                  <a:ext cx="691" cy="569"/>
                </a:xfrm>
                <a:custGeom>
                  <a:avLst/>
                  <a:gdLst/>
                  <a:ahLst/>
                  <a:cxnLst>
                    <a:cxn ang="0">
                      <a:pos x="473" y="464"/>
                    </a:cxn>
                    <a:cxn ang="0">
                      <a:pos x="393" y="452"/>
                    </a:cxn>
                    <a:cxn ang="0">
                      <a:pos x="325" y="412"/>
                    </a:cxn>
                    <a:cxn ang="0">
                      <a:pos x="265" y="400"/>
                    </a:cxn>
                    <a:cxn ang="0">
                      <a:pos x="237" y="416"/>
                    </a:cxn>
                    <a:cxn ang="0">
                      <a:pos x="261" y="428"/>
                    </a:cxn>
                    <a:cxn ang="0">
                      <a:pos x="293" y="468"/>
                    </a:cxn>
                    <a:cxn ang="0">
                      <a:pos x="321" y="476"/>
                    </a:cxn>
                    <a:cxn ang="0">
                      <a:pos x="333" y="536"/>
                    </a:cxn>
                    <a:cxn ang="0">
                      <a:pos x="313" y="552"/>
                    </a:cxn>
                    <a:cxn ang="0">
                      <a:pos x="261" y="616"/>
                    </a:cxn>
                    <a:cxn ang="0">
                      <a:pos x="225" y="628"/>
                    </a:cxn>
                    <a:cxn ang="0">
                      <a:pos x="97" y="696"/>
                    </a:cxn>
                    <a:cxn ang="0">
                      <a:pos x="77" y="616"/>
                    </a:cxn>
                    <a:cxn ang="0">
                      <a:pos x="45" y="524"/>
                    </a:cxn>
                    <a:cxn ang="0">
                      <a:pos x="33" y="448"/>
                    </a:cxn>
                    <a:cxn ang="0">
                      <a:pos x="53" y="344"/>
                    </a:cxn>
                    <a:cxn ang="0">
                      <a:pos x="17" y="392"/>
                    </a:cxn>
                    <a:cxn ang="0">
                      <a:pos x="81" y="280"/>
                    </a:cxn>
                    <a:cxn ang="0">
                      <a:pos x="113" y="204"/>
                    </a:cxn>
                    <a:cxn ang="0">
                      <a:pos x="37" y="204"/>
                    </a:cxn>
                    <a:cxn ang="0">
                      <a:pos x="1" y="196"/>
                    </a:cxn>
                    <a:cxn ang="0">
                      <a:pos x="25" y="140"/>
                    </a:cxn>
                    <a:cxn ang="0">
                      <a:pos x="97" y="112"/>
                    </a:cxn>
                    <a:cxn ang="0">
                      <a:pos x="221" y="124"/>
                    </a:cxn>
                    <a:cxn ang="0">
                      <a:pos x="229" y="64"/>
                    </a:cxn>
                    <a:cxn ang="0">
                      <a:pos x="261" y="0"/>
                    </a:cxn>
                    <a:cxn ang="0">
                      <a:pos x="357" y="44"/>
                    </a:cxn>
                    <a:cxn ang="0">
                      <a:pos x="329" y="88"/>
                    </a:cxn>
                    <a:cxn ang="0">
                      <a:pos x="301" y="176"/>
                    </a:cxn>
                    <a:cxn ang="0">
                      <a:pos x="361" y="192"/>
                    </a:cxn>
                    <a:cxn ang="0">
                      <a:pos x="373" y="136"/>
                    </a:cxn>
                    <a:cxn ang="0">
                      <a:pos x="417" y="92"/>
                    </a:cxn>
                    <a:cxn ang="0">
                      <a:pos x="497" y="88"/>
                    </a:cxn>
                    <a:cxn ang="0">
                      <a:pos x="529" y="52"/>
                    </a:cxn>
                    <a:cxn ang="0">
                      <a:pos x="541" y="460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8" name="Freeform 1081"/>
                <p:cNvSpPr>
                  <a:spLocks/>
                </p:cNvSpPr>
                <p:nvPr userDrawn="1"/>
              </p:nvSpPr>
              <p:spPr bwMode="ltGray">
                <a:xfrm>
                  <a:off x="689" y="6"/>
                  <a:ext cx="1386" cy="232"/>
                </a:xfrm>
                <a:custGeom>
                  <a:avLst/>
                  <a:gdLst/>
                  <a:ahLst/>
                  <a:cxnLst>
                    <a:cxn ang="0">
                      <a:pos x="825" y="0"/>
                    </a:cxn>
                    <a:cxn ang="0">
                      <a:pos x="143" y="29"/>
                    </a:cxn>
                    <a:cxn ang="0">
                      <a:pos x="91" y="42"/>
                    </a:cxn>
                    <a:cxn ang="0">
                      <a:pos x="62" y="42"/>
                    </a:cxn>
                    <a:cxn ang="0">
                      <a:pos x="22" y="77"/>
                    </a:cxn>
                    <a:cxn ang="0">
                      <a:pos x="0" y="105"/>
                    </a:cxn>
                    <a:cxn ang="0">
                      <a:pos x="59" y="115"/>
                    </a:cxn>
                    <a:cxn ang="0">
                      <a:pos x="97" y="96"/>
                    </a:cxn>
                    <a:cxn ang="0">
                      <a:pos x="108" y="84"/>
                    </a:cxn>
                    <a:cxn ang="0">
                      <a:pos x="167" y="52"/>
                    </a:cxn>
                    <a:cxn ang="0">
                      <a:pos x="215" y="46"/>
                    </a:cxn>
                    <a:cxn ang="0">
                      <a:pos x="237" y="94"/>
                    </a:cxn>
                    <a:cxn ang="0">
                      <a:pos x="188" y="109"/>
                    </a:cxn>
                    <a:cxn ang="0">
                      <a:pos x="231" y="113"/>
                    </a:cxn>
                    <a:cxn ang="0">
                      <a:pos x="250" y="90"/>
                    </a:cxn>
                    <a:cxn ang="0">
                      <a:pos x="266" y="92"/>
                    </a:cxn>
                    <a:cxn ang="0">
                      <a:pos x="253" y="54"/>
                    </a:cxn>
                    <a:cxn ang="0">
                      <a:pos x="266" y="44"/>
                    </a:cxn>
                    <a:cxn ang="0">
                      <a:pos x="277" y="88"/>
                    </a:cxn>
                    <a:cxn ang="0">
                      <a:pos x="266" y="113"/>
                    </a:cxn>
                    <a:cxn ang="0">
                      <a:pos x="296" y="130"/>
                    </a:cxn>
                    <a:cxn ang="0">
                      <a:pos x="299" y="92"/>
                    </a:cxn>
                    <a:cxn ang="0">
                      <a:pos x="331" y="103"/>
                    </a:cxn>
                    <a:cxn ang="0">
                      <a:pos x="382" y="73"/>
                    </a:cxn>
                    <a:cxn ang="0">
                      <a:pos x="409" y="50"/>
                    </a:cxn>
                    <a:cxn ang="0">
                      <a:pos x="439" y="56"/>
                    </a:cxn>
                    <a:cxn ang="0">
                      <a:pos x="455" y="50"/>
                    </a:cxn>
                    <a:cxn ang="0">
                      <a:pos x="431" y="44"/>
                    </a:cxn>
                    <a:cxn ang="0">
                      <a:pos x="474" y="35"/>
                    </a:cxn>
                    <a:cxn ang="0">
                      <a:pos x="544" y="54"/>
                    </a:cxn>
                    <a:cxn ang="0">
                      <a:pos x="581" y="42"/>
                    </a:cxn>
                    <a:cxn ang="0">
                      <a:pos x="584" y="63"/>
                    </a:cxn>
                    <a:cxn ang="0">
                      <a:pos x="568" y="101"/>
                    </a:cxn>
                    <a:cxn ang="0">
                      <a:pos x="611" y="88"/>
                    </a:cxn>
                    <a:cxn ang="0">
                      <a:pos x="624" y="80"/>
                    </a:cxn>
                    <a:cxn ang="0">
                      <a:pos x="648" y="61"/>
                    </a:cxn>
                    <a:cxn ang="0">
                      <a:pos x="794" y="84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9" name="Freeform 1082"/>
                <p:cNvSpPr>
                  <a:spLocks/>
                </p:cNvSpPr>
                <p:nvPr userDrawn="1"/>
              </p:nvSpPr>
              <p:spPr bwMode="ltGray">
                <a:xfrm>
                  <a:off x="971" y="91"/>
                  <a:ext cx="30" cy="25"/>
                </a:xfrm>
                <a:custGeom>
                  <a:avLst/>
                  <a:gdLst/>
                  <a:ahLst/>
                  <a:cxnLst>
                    <a:cxn ang="0">
                      <a:pos x="3" y="28"/>
                    </a:cxn>
                    <a:cxn ang="0">
                      <a:pos x="31" y="0"/>
                    </a:cxn>
                    <a:cxn ang="0">
                      <a:pos x="19" y="24"/>
                    </a:cxn>
                    <a:cxn ang="0">
                      <a:pos x="3" y="28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90" name="Freeform 1083"/>
                <p:cNvSpPr>
                  <a:spLocks/>
                </p:cNvSpPr>
                <p:nvPr userDrawn="1"/>
              </p:nvSpPr>
              <p:spPr bwMode="ltGray">
                <a:xfrm>
                  <a:off x="935" y="125"/>
                  <a:ext cx="45" cy="27"/>
                </a:xfrm>
                <a:custGeom>
                  <a:avLst/>
                  <a:gdLst/>
                  <a:ahLst/>
                  <a:cxnLst>
                    <a:cxn ang="0">
                      <a:pos x="6" y="32"/>
                    </a:cxn>
                    <a:cxn ang="0">
                      <a:pos x="22" y="0"/>
                    </a:cxn>
                    <a:cxn ang="0">
                      <a:pos x="38" y="4"/>
                    </a:cxn>
                    <a:cxn ang="0">
                      <a:pos x="6" y="32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91" name="Freeform 1084"/>
                <p:cNvSpPr>
                  <a:spLocks/>
                </p:cNvSpPr>
                <p:nvPr userDrawn="1"/>
              </p:nvSpPr>
              <p:spPr bwMode="ltGray">
                <a:xfrm>
                  <a:off x="1081" y="226"/>
                  <a:ext cx="75" cy="14"/>
                </a:xfrm>
                <a:custGeom>
                  <a:avLst/>
                  <a:gdLst/>
                  <a:ahLst/>
                  <a:cxnLst>
                    <a:cxn ang="0">
                      <a:pos x="37" y="18"/>
                    </a:cxn>
                    <a:cxn ang="0">
                      <a:pos x="25" y="2"/>
                    </a:cxn>
                    <a:cxn ang="0">
                      <a:pos x="37" y="18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92" name="Freeform 1085"/>
                <p:cNvSpPr>
                  <a:spLocks/>
                </p:cNvSpPr>
                <p:nvPr userDrawn="1"/>
              </p:nvSpPr>
              <p:spPr bwMode="ltGray">
                <a:xfrm>
                  <a:off x="1210" y="223"/>
                  <a:ext cx="42" cy="37"/>
                </a:xfrm>
                <a:custGeom>
                  <a:avLst/>
                  <a:gdLst/>
                  <a:ahLst/>
                  <a:cxnLst>
                    <a:cxn ang="0">
                      <a:pos x="0" y="21"/>
                    </a:cxn>
                    <a:cxn ang="0">
                      <a:pos x="12" y="9"/>
                    </a:cxn>
                    <a:cxn ang="0">
                      <a:pos x="0" y="21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93" name="Freeform 1086"/>
                <p:cNvSpPr>
                  <a:spLocks/>
                </p:cNvSpPr>
                <p:nvPr userDrawn="1"/>
              </p:nvSpPr>
              <p:spPr bwMode="ltGray">
                <a:xfrm>
                  <a:off x="865" y="123"/>
                  <a:ext cx="33" cy="24"/>
                </a:xfrm>
                <a:custGeom>
                  <a:avLst/>
                  <a:gdLst/>
                  <a:ahLst/>
                  <a:cxnLst>
                    <a:cxn ang="0">
                      <a:pos x="7" y="22"/>
                    </a:cxn>
                    <a:cxn ang="0">
                      <a:pos x="31" y="10"/>
                    </a:cxn>
                    <a:cxn ang="0">
                      <a:pos x="7" y="22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</p:grpSp>
          <p:grpSp>
            <p:nvGrpSpPr>
              <p:cNvPr id="10" name="Group 1087"/>
              <p:cNvGrpSpPr>
                <a:grpSpLocks/>
              </p:cNvGrpSpPr>
              <p:nvPr userDrawn="1"/>
            </p:nvGrpSpPr>
            <p:grpSpPr bwMode="auto">
              <a:xfrm>
                <a:off x="7" y="-154"/>
                <a:ext cx="5739" cy="418"/>
                <a:chOff x="1056" y="111"/>
                <a:chExt cx="2448" cy="418"/>
              </a:xfrm>
            </p:grpSpPr>
            <p:sp>
              <p:nvSpPr>
                <p:cNvPr id="27" name="Line 1088"/>
                <p:cNvSpPr>
                  <a:spLocks noChangeShapeType="1"/>
                </p:cNvSpPr>
                <p:nvPr/>
              </p:nvSpPr>
              <p:spPr bwMode="white">
                <a:xfrm>
                  <a:off x="1056" y="332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28" name="Line 1089"/>
                <p:cNvSpPr>
                  <a:spLocks noChangeShapeType="1"/>
                </p:cNvSpPr>
                <p:nvPr/>
              </p:nvSpPr>
              <p:spPr bwMode="white">
                <a:xfrm>
                  <a:off x="125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29" name="Line 1090"/>
                <p:cNvSpPr>
                  <a:spLocks noChangeShapeType="1"/>
                </p:cNvSpPr>
                <p:nvPr/>
              </p:nvSpPr>
              <p:spPr bwMode="white">
                <a:xfrm>
                  <a:off x="148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30" name="Line 1091"/>
                <p:cNvSpPr>
                  <a:spLocks noChangeShapeType="1"/>
                </p:cNvSpPr>
                <p:nvPr/>
              </p:nvSpPr>
              <p:spPr bwMode="white">
                <a:xfrm>
                  <a:off x="171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31" name="Line 1092"/>
                <p:cNvSpPr>
                  <a:spLocks noChangeShapeType="1"/>
                </p:cNvSpPr>
                <p:nvPr/>
              </p:nvSpPr>
              <p:spPr bwMode="white">
                <a:xfrm>
                  <a:off x="193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32" name="Line 1093"/>
                <p:cNvSpPr>
                  <a:spLocks noChangeShapeType="1"/>
                </p:cNvSpPr>
                <p:nvPr/>
              </p:nvSpPr>
              <p:spPr bwMode="white">
                <a:xfrm>
                  <a:off x="216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33" name="Line 1094"/>
                <p:cNvSpPr>
                  <a:spLocks noChangeShapeType="1"/>
                </p:cNvSpPr>
                <p:nvPr/>
              </p:nvSpPr>
              <p:spPr bwMode="white">
                <a:xfrm>
                  <a:off x="239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34" name="Line 1095"/>
                <p:cNvSpPr>
                  <a:spLocks noChangeShapeType="1"/>
                </p:cNvSpPr>
                <p:nvPr/>
              </p:nvSpPr>
              <p:spPr bwMode="white">
                <a:xfrm>
                  <a:off x="262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35" name="Line 1096"/>
                <p:cNvSpPr>
                  <a:spLocks noChangeShapeType="1"/>
                </p:cNvSpPr>
                <p:nvPr/>
              </p:nvSpPr>
              <p:spPr bwMode="white">
                <a:xfrm>
                  <a:off x="285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36" name="Line 1097"/>
                <p:cNvSpPr>
                  <a:spLocks noChangeShapeType="1"/>
                </p:cNvSpPr>
                <p:nvPr/>
              </p:nvSpPr>
              <p:spPr bwMode="white">
                <a:xfrm>
                  <a:off x="307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37" name="Line 1098"/>
                <p:cNvSpPr>
                  <a:spLocks noChangeShapeType="1"/>
                </p:cNvSpPr>
                <p:nvPr/>
              </p:nvSpPr>
              <p:spPr bwMode="white">
                <a:xfrm>
                  <a:off x="330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</p:grpSp>
          <p:grpSp>
            <p:nvGrpSpPr>
              <p:cNvPr id="11" name="Group 1099"/>
              <p:cNvGrpSpPr>
                <a:grpSpLocks/>
              </p:cNvGrpSpPr>
              <p:nvPr userDrawn="1"/>
            </p:nvGrpSpPr>
            <p:grpSpPr bwMode="auto">
              <a:xfrm>
                <a:off x="-1261" y="-1"/>
                <a:ext cx="2098" cy="1030"/>
                <a:chOff x="1208" y="109"/>
                <a:chExt cx="2098" cy="423"/>
              </a:xfrm>
            </p:grpSpPr>
            <p:sp>
              <p:nvSpPr>
                <p:cNvPr id="12" name="Line 1100"/>
                <p:cNvSpPr>
                  <a:spLocks noChangeShapeType="1"/>
                </p:cNvSpPr>
                <p:nvPr/>
              </p:nvSpPr>
              <p:spPr bwMode="ltGray">
                <a:xfrm>
                  <a:off x="2850" y="110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13" name="Line 1101"/>
                <p:cNvSpPr>
                  <a:spLocks noChangeShapeType="1"/>
                </p:cNvSpPr>
                <p:nvPr/>
              </p:nvSpPr>
              <p:spPr bwMode="ltGray">
                <a:xfrm>
                  <a:off x="2972" y="332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14" name="Line 1102"/>
                <p:cNvSpPr>
                  <a:spLocks noChangeShapeType="1"/>
                </p:cNvSpPr>
                <p:nvPr/>
              </p:nvSpPr>
              <p:spPr bwMode="ltGray">
                <a:xfrm>
                  <a:off x="3078" y="350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15" name="Line 1103"/>
                <p:cNvSpPr>
                  <a:spLocks noChangeShapeType="1"/>
                </p:cNvSpPr>
                <p:nvPr/>
              </p:nvSpPr>
              <p:spPr bwMode="ltGray">
                <a:xfrm>
                  <a:off x="3306" y="450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16" name="Line 1104"/>
                <p:cNvSpPr>
                  <a:spLocks noChangeShapeType="1"/>
                </p:cNvSpPr>
                <p:nvPr/>
              </p:nvSpPr>
              <p:spPr bwMode="ltGray">
                <a:xfrm>
                  <a:off x="2166" y="114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17" name="Line 1105"/>
                <p:cNvSpPr>
                  <a:spLocks noChangeShapeType="1"/>
                </p:cNvSpPr>
                <p:nvPr/>
              </p:nvSpPr>
              <p:spPr bwMode="ltGray">
                <a:xfrm>
                  <a:off x="1938" y="111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18" name="Line 1106"/>
                <p:cNvSpPr>
                  <a:spLocks noChangeShapeType="1"/>
                </p:cNvSpPr>
                <p:nvPr/>
              </p:nvSpPr>
              <p:spPr bwMode="ltGray">
                <a:xfrm flipH="1">
                  <a:off x="1912" y="332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19" name="Line 1107"/>
                <p:cNvSpPr>
                  <a:spLocks noChangeShapeType="1"/>
                </p:cNvSpPr>
                <p:nvPr/>
              </p:nvSpPr>
              <p:spPr bwMode="ltGray">
                <a:xfrm>
                  <a:off x="1778" y="332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20" name="Line 1108"/>
                <p:cNvSpPr>
                  <a:spLocks noChangeShapeType="1"/>
                </p:cNvSpPr>
                <p:nvPr/>
              </p:nvSpPr>
              <p:spPr bwMode="ltGray">
                <a:xfrm flipH="1">
                  <a:off x="1578" y="332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21" name="Line 1109"/>
                <p:cNvSpPr>
                  <a:spLocks noChangeShapeType="1"/>
                </p:cNvSpPr>
                <p:nvPr/>
              </p:nvSpPr>
              <p:spPr bwMode="ltGray">
                <a:xfrm>
                  <a:off x="1208" y="332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22" name="Line 1110"/>
                <p:cNvSpPr>
                  <a:spLocks noChangeShapeType="1"/>
                </p:cNvSpPr>
                <p:nvPr/>
              </p:nvSpPr>
              <p:spPr bwMode="ltGray">
                <a:xfrm>
                  <a:off x="1480" y="234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23" name="Line 1111"/>
                <p:cNvSpPr>
                  <a:spLocks noChangeShapeType="1"/>
                </p:cNvSpPr>
                <p:nvPr/>
              </p:nvSpPr>
              <p:spPr bwMode="ltGray">
                <a:xfrm>
                  <a:off x="1254" y="252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24" name="Line 1112"/>
                <p:cNvSpPr>
                  <a:spLocks noChangeShapeType="1"/>
                </p:cNvSpPr>
                <p:nvPr/>
              </p:nvSpPr>
              <p:spPr bwMode="ltGray">
                <a:xfrm flipH="1" flipV="1">
                  <a:off x="1482" y="109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25" name="Line 1113"/>
                <p:cNvSpPr>
                  <a:spLocks noChangeShapeType="1"/>
                </p:cNvSpPr>
                <p:nvPr/>
              </p:nvSpPr>
              <p:spPr bwMode="ltGray">
                <a:xfrm>
                  <a:off x="1710" y="18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26" name="Line 1114"/>
                <p:cNvSpPr>
                  <a:spLocks noChangeShapeType="1"/>
                </p:cNvSpPr>
                <p:nvPr/>
              </p:nvSpPr>
              <p:spPr bwMode="ltGray">
                <a:xfrm flipV="1">
                  <a:off x="1710" y="111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</p:grpSp>
        </p:grpSp>
        <p:pic>
          <p:nvPicPr>
            <p:cNvPr id="7" name="Picture 1115" descr="earth"/>
            <p:cNvPicPr>
              <a:picLocks noChangeAspect="1" noChangeArrowheads="1"/>
            </p:cNvPicPr>
            <p:nvPr userDrawn="1"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gray">
            <a:xfrm>
              <a:off x="336" y="1566"/>
              <a:ext cx="690" cy="6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7132" name="Rectangle 1116"/>
          <p:cNvSpPr>
            <a:spLocks noGrp="1" noChangeArrowheads="1"/>
          </p:cNvSpPr>
          <p:nvPr>
            <p:ph type="ctrTitle"/>
          </p:nvPr>
        </p:nvSpPr>
        <p:spPr>
          <a:xfrm>
            <a:off x="1828800" y="1828800"/>
            <a:ext cx="6934200" cy="2362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7133" name="Rectangle 1117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572000"/>
            <a:ext cx="6934200" cy="12954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4" name="Rectangle 1118"/>
          <p:cNvSpPr>
            <a:spLocks noGrp="1" noChangeArrowheads="1"/>
          </p:cNvSpPr>
          <p:nvPr>
            <p:ph type="dt" sz="half" idx="10"/>
          </p:nvPr>
        </p:nvSpPr>
        <p:spPr>
          <a:xfrm>
            <a:off x="533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" name="Rectangle 11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" name="Rectangle 112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08351-BB5C-495C-9414-80350D1BCE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9F963-C6E6-432D-BCFA-D01DE4EE09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5563" y="930275"/>
            <a:ext cx="2052637" cy="53324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6063" y="930275"/>
            <a:ext cx="6007100" cy="53324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43CCC-6141-409F-BE89-A76E4834D1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D0DD0-914F-4715-B69B-C0188F7353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B7336-7259-4D03-8EAC-59DD5874FA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4788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4788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4D4C8-F82B-41AE-8E09-072120573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4AF76-0AB5-4FB2-A109-3E118046A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12DCC-F84B-4653-82F6-6965259136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14FC8-5735-4004-9F0F-2FA0A7309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634E3-4CBB-43F0-A8F0-1B061B9CE3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2FC0F-74B4-48AF-ADF5-F3B7346C8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063" y="9302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4788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 i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 i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 i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1218C406-CAAA-48F9-BAD2-54FFCF62A8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61938" y="87313"/>
            <a:ext cx="8488362" cy="831850"/>
            <a:chOff x="165" y="55"/>
            <a:chExt cx="5347" cy="524"/>
          </a:xfrm>
        </p:grpSpPr>
        <p:grpSp>
          <p:nvGrpSpPr>
            <p:cNvPr id="1032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86025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/>
                <a:ahLst/>
                <a:cxnLst>
                  <a:cxn ang="0">
                    <a:pos x="4848" y="48"/>
                  </a:cxn>
                  <a:cxn ang="0">
                    <a:pos x="4848" y="432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4848" y="0"/>
                  </a:cxn>
                  <a:cxn ang="0">
                    <a:pos x="4848" y="48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i="0"/>
              </a:p>
            </p:txBody>
          </p:sp>
          <p:grpSp>
            <p:nvGrpSpPr>
              <p:cNvPr id="1035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1084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86028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/>
                    <a:ahLst/>
                    <a:cxnLst>
                      <a:cxn ang="0">
                        <a:pos x="5" y="11"/>
                      </a:cxn>
                      <a:cxn ang="0">
                        <a:pos x="15" y="5"/>
                      </a:cxn>
                      <a:cxn ang="0">
                        <a:pos x="13" y="17"/>
                      </a:cxn>
                      <a:cxn ang="0">
                        <a:pos x="5" y="11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29" name="Freeform 13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/>
                    <a:ahLst/>
                    <a:cxnLst>
                      <a:cxn ang="0">
                        <a:pos x="3" y="13"/>
                      </a:cxn>
                      <a:cxn ang="0">
                        <a:pos x="11" y="3"/>
                      </a:cxn>
                      <a:cxn ang="0">
                        <a:pos x="7" y="19"/>
                      </a:cxn>
                      <a:cxn ang="0">
                        <a:pos x="3" y="13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30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16" y="33"/>
                      </a:cxn>
                      <a:cxn ang="0">
                        <a:pos x="8" y="21"/>
                      </a:cxn>
                      <a:cxn ang="0">
                        <a:pos x="0" y="9"/>
                      </a:cxn>
                      <a:cxn ang="0">
                        <a:pos x="16" y="3"/>
                      </a:cxn>
                      <a:cxn ang="0">
                        <a:pos x="30" y="23"/>
                      </a:cxn>
                      <a:cxn ang="0">
                        <a:pos x="28" y="31"/>
                      </a:cxn>
                      <a:cxn ang="0">
                        <a:pos x="16" y="3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31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/>
                    <a:ahLst/>
                    <a:cxnLst>
                      <a:cxn ang="0">
                        <a:pos x="15" y="16"/>
                      </a:cxn>
                      <a:cxn ang="0">
                        <a:pos x="3" y="8"/>
                      </a:cxn>
                      <a:cxn ang="0">
                        <a:pos x="15" y="0"/>
                      </a:cxn>
                      <a:cxn ang="0">
                        <a:pos x="15" y="16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32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/>
                    <a:ahLst/>
                    <a:cxnLst>
                      <a:cxn ang="0">
                        <a:pos x="14" y="24"/>
                      </a:cxn>
                      <a:cxn ang="0">
                        <a:pos x="30" y="4"/>
                      </a:cxn>
                      <a:cxn ang="0">
                        <a:pos x="42" y="0"/>
                      </a:cxn>
                      <a:cxn ang="0">
                        <a:pos x="58" y="12"/>
                      </a:cxn>
                      <a:cxn ang="0">
                        <a:pos x="32" y="26"/>
                      </a:cxn>
                      <a:cxn ang="0">
                        <a:pos x="12" y="46"/>
                      </a:cxn>
                      <a:cxn ang="0">
                        <a:pos x="8" y="20"/>
                      </a:cxn>
                      <a:cxn ang="0">
                        <a:pos x="12" y="14"/>
                      </a:cxn>
                      <a:cxn ang="0">
                        <a:pos x="14" y="24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33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8" y="25"/>
                      </a:cxn>
                      <a:cxn ang="0">
                        <a:pos x="52" y="1"/>
                      </a:cxn>
                      <a:cxn ang="0">
                        <a:pos x="64" y="3"/>
                      </a:cxn>
                      <a:cxn ang="0">
                        <a:pos x="50" y="19"/>
                      </a:cxn>
                      <a:cxn ang="0">
                        <a:pos x="28" y="33"/>
                      </a:cxn>
                      <a:cxn ang="0">
                        <a:pos x="22" y="47"/>
                      </a:cxn>
                      <a:cxn ang="0">
                        <a:pos x="16" y="45"/>
                      </a:cxn>
                      <a:cxn ang="0">
                        <a:pos x="12" y="39"/>
                      </a:cxn>
                      <a:cxn ang="0">
                        <a:pos x="0" y="35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34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36" y="18"/>
                      </a:cxn>
                      <a:cxn ang="0">
                        <a:pos x="46" y="30"/>
                      </a:cxn>
                      <a:cxn ang="0">
                        <a:pos x="76" y="52"/>
                      </a:cxn>
                      <a:cxn ang="0">
                        <a:pos x="92" y="66"/>
                      </a:cxn>
                      <a:cxn ang="0">
                        <a:pos x="122" y="98"/>
                      </a:cxn>
                      <a:cxn ang="0">
                        <a:pos x="136" y="128"/>
                      </a:cxn>
                      <a:cxn ang="0">
                        <a:pos x="148" y="132"/>
                      </a:cxn>
                      <a:cxn ang="0">
                        <a:pos x="154" y="150"/>
                      </a:cxn>
                      <a:cxn ang="0">
                        <a:pos x="176" y="152"/>
                      </a:cxn>
                      <a:cxn ang="0">
                        <a:pos x="170" y="196"/>
                      </a:cxn>
                      <a:cxn ang="0">
                        <a:pos x="180" y="224"/>
                      </a:cxn>
                      <a:cxn ang="0">
                        <a:pos x="198" y="232"/>
                      </a:cxn>
                      <a:cxn ang="0">
                        <a:pos x="216" y="234"/>
                      </a:cxn>
                      <a:cxn ang="0">
                        <a:pos x="236" y="242"/>
                      </a:cxn>
                      <a:cxn ang="0">
                        <a:pos x="254" y="236"/>
                      </a:cxn>
                      <a:cxn ang="0">
                        <a:pos x="272" y="248"/>
                      </a:cxn>
                      <a:cxn ang="0">
                        <a:pos x="296" y="256"/>
                      </a:cxn>
                      <a:cxn ang="0">
                        <a:pos x="314" y="264"/>
                      </a:cxn>
                      <a:cxn ang="0">
                        <a:pos x="352" y="266"/>
                      </a:cxn>
                      <a:cxn ang="0">
                        <a:pos x="342" y="274"/>
                      </a:cxn>
                      <a:cxn ang="0">
                        <a:pos x="322" y="272"/>
                      </a:cxn>
                      <a:cxn ang="0">
                        <a:pos x="300" y="270"/>
                      </a:cxn>
                      <a:cxn ang="0">
                        <a:pos x="288" y="266"/>
                      </a:cxn>
                      <a:cxn ang="0">
                        <a:pos x="252" y="264"/>
                      </a:cxn>
                      <a:cxn ang="0">
                        <a:pos x="234" y="260"/>
                      </a:cxn>
                      <a:cxn ang="0">
                        <a:pos x="172" y="242"/>
                      </a:cxn>
                      <a:cxn ang="0">
                        <a:pos x="160" y="216"/>
                      </a:cxn>
                      <a:cxn ang="0">
                        <a:pos x="126" y="200"/>
                      </a:cxn>
                      <a:cxn ang="0">
                        <a:pos x="108" y="186"/>
                      </a:cxn>
                      <a:cxn ang="0">
                        <a:pos x="94" y="158"/>
                      </a:cxn>
                      <a:cxn ang="0">
                        <a:pos x="68" y="108"/>
                      </a:cxn>
                      <a:cxn ang="0">
                        <a:pos x="64" y="102"/>
                      </a:cxn>
                      <a:cxn ang="0">
                        <a:pos x="58" y="100"/>
                      </a:cxn>
                      <a:cxn ang="0">
                        <a:pos x="54" y="88"/>
                      </a:cxn>
                      <a:cxn ang="0">
                        <a:pos x="38" y="58"/>
                      </a:cxn>
                      <a:cxn ang="0">
                        <a:pos x="20" y="40"/>
                      </a:cxn>
                      <a:cxn ang="0">
                        <a:pos x="4" y="22"/>
                      </a:cxn>
                      <a:cxn ang="0">
                        <a:pos x="10" y="2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35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/>
                    <a:ahLst/>
                    <a:cxnLst>
                      <a:cxn ang="0">
                        <a:pos x="54" y="66"/>
                      </a:cxn>
                      <a:cxn ang="0">
                        <a:pos x="66" y="58"/>
                      </a:cxn>
                      <a:cxn ang="0">
                        <a:pos x="68" y="52"/>
                      </a:cxn>
                      <a:cxn ang="0">
                        <a:pos x="80" y="44"/>
                      </a:cxn>
                      <a:cxn ang="0">
                        <a:pos x="106" y="22"/>
                      </a:cxn>
                      <a:cxn ang="0">
                        <a:pos x="112" y="4"/>
                      </a:cxn>
                      <a:cxn ang="0">
                        <a:pos x="124" y="0"/>
                      </a:cxn>
                      <a:cxn ang="0">
                        <a:pos x="150" y="28"/>
                      </a:cxn>
                      <a:cxn ang="0">
                        <a:pos x="146" y="44"/>
                      </a:cxn>
                      <a:cxn ang="0">
                        <a:pos x="126" y="64"/>
                      </a:cxn>
                      <a:cxn ang="0">
                        <a:pos x="132" y="94"/>
                      </a:cxn>
                      <a:cxn ang="0">
                        <a:pos x="142" y="110"/>
                      </a:cxn>
                      <a:cxn ang="0">
                        <a:pos x="146" y="128"/>
                      </a:cxn>
                      <a:cxn ang="0">
                        <a:pos x="128" y="128"/>
                      </a:cxn>
                      <a:cxn ang="0">
                        <a:pos x="116" y="146"/>
                      </a:cxn>
                      <a:cxn ang="0">
                        <a:pos x="104" y="156"/>
                      </a:cxn>
                      <a:cxn ang="0">
                        <a:pos x="100" y="198"/>
                      </a:cxn>
                      <a:cxn ang="0">
                        <a:pos x="88" y="202"/>
                      </a:cxn>
                      <a:cxn ang="0">
                        <a:pos x="82" y="206"/>
                      </a:cxn>
                      <a:cxn ang="0">
                        <a:pos x="76" y="202"/>
                      </a:cxn>
                      <a:cxn ang="0">
                        <a:pos x="72" y="190"/>
                      </a:cxn>
                      <a:cxn ang="0">
                        <a:pos x="60" y="186"/>
                      </a:cxn>
                      <a:cxn ang="0">
                        <a:pos x="42" y="194"/>
                      </a:cxn>
                      <a:cxn ang="0">
                        <a:pos x="28" y="186"/>
                      </a:cxn>
                      <a:cxn ang="0">
                        <a:pos x="10" y="148"/>
                      </a:cxn>
                      <a:cxn ang="0">
                        <a:pos x="4" y="130"/>
                      </a:cxn>
                      <a:cxn ang="0">
                        <a:pos x="0" y="118"/>
                      </a:cxn>
                      <a:cxn ang="0">
                        <a:pos x="20" y="96"/>
                      </a:cxn>
                      <a:cxn ang="0">
                        <a:pos x="32" y="104"/>
                      </a:cxn>
                      <a:cxn ang="0">
                        <a:pos x="34" y="80"/>
                      </a:cxn>
                      <a:cxn ang="0">
                        <a:pos x="52" y="70"/>
                      </a:cxn>
                      <a:cxn ang="0">
                        <a:pos x="54" y="66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36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/>
                    <a:ahLst/>
                    <a:cxnLst>
                      <a:cxn ang="0">
                        <a:pos x="4" y="32"/>
                      </a:cxn>
                      <a:cxn ang="0">
                        <a:pos x="18" y="10"/>
                      </a:cxn>
                      <a:cxn ang="0">
                        <a:pos x="46" y="20"/>
                      </a:cxn>
                      <a:cxn ang="0">
                        <a:pos x="72" y="14"/>
                      </a:cxn>
                      <a:cxn ang="0">
                        <a:pos x="90" y="0"/>
                      </a:cxn>
                      <a:cxn ang="0">
                        <a:pos x="76" y="26"/>
                      </a:cxn>
                      <a:cxn ang="0">
                        <a:pos x="60" y="38"/>
                      </a:cxn>
                      <a:cxn ang="0">
                        <a:pos x="42" y="32"/>
                      </a:cxn>
                      <a:cxn ang="0">
                        <a:pos x="14" y="30"/>
                      </a:cxn>
                      <a:cxn ang="0">
                        <a:pos x="4" y="32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37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/>
                    <a:ahLst/>
                    <a:cxnLst>
                      <a:cxn ang="0">
                        <a:pos x="8" y="18"/>
                      </a:cxn>
                      <a:cxn ang="0">
                        <a:pos x="18" y="0"/>
                      </a:cxn>
                      <a:cxn ang="0">
                        <a:pos x="34" y="18"/>
                      </a:cxn>
                      <a:cxn ang="0">
                        <a:pos x="62" y="4"/>
                      </a:cxn>
                      <a:cxn ang="0">
                        <a:pos x="46" y="34"/>
                      </a:cxn>
                      <a:cxn ang="0">
                        <a:pos x="54" y="48"/>
                      </a:cxn>
                      <a:cxn ang="0">
                        <a:pos x="58" y="60"/>
                      </a:cxn>
                      <a:cxn ang="0">
                        <a:pos x="46" y="74"/>
                      </a:cxn>
                      <a:cxn ang="0">
                        <a:pos x="34" y="60"/>
                      </a:cxn>
                      <a:cxn ang="0">
                        <a:pos x="22" y="48"/>
                      </a:cxn>
                      <a:cxn ang="0">
                        <a:pos x="28" y="68"/>
                      </a:cxn>
                      <a:cxn ang="0">
                        <a:pos x="30" y="74"/>
                      </a:cxn>
                      <a:cxn ang="0">
                        <a:pos x="20" y="104"/>
                      </a:cxn>
                      <a:cxn ang="0">
                        <a:pos x="12" y="102"/>
                      </a:cxn>
                      <a:cxn ang="0">
                        <a:pos x="8" y="90"/>
                      </a:cxn>
                      <a:cxn ang="0">
                        <a:pos x="0" y="54"/>
                      </a:cxn>
                      <a:cxn ang="0">
                        <a:pos x="2" y="30"/>
                      </a:cxn>
                      <a:cxn ang="0">
                        <a:pos x="8" y="18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38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13" y="0"/>
                      </a:cxn>
                      <a:cxn ang="0">
                        <a:pos x="15" y="28"/>
                      </a:cxn>
                      <a:cxn ang="0">
                        <a:pos x="37" y="38"/>
                      </a:cxn>
                      <a:cxn ang="0">
                        <a:pos x="19" y="44"/>
                      </a:cxn>
                      <a:cxn ang="0">
                        <a:pos x="5" y="58"/>
                      </a:cxn>
                      <a:cxn ang="0">
                        <a:pos x="1" y="3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39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9" y="0"/>
                      </a:cxn>
                      <a:cxn ang="0">
                        <a:pos x="49" y="16"/>
                      </a:cxn>
                      <a:cxn ang="0">
                        <a:pos x="35" y="14"/>
                      </a:cxn>
                      <a:cxn ang="0">
                        <a:pos x="3" y="16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40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/>
                    <a:ahLst/>
                    <a:cxnLst>
                      <a:cxn ang="0">
                        <a:pos x="21" y="38"/>
                      </a:cxn>
                      <a:cxn ang="0">
                        <a:pos x="15" y="26"/>
                      </a:cxn>
                      <a:cxn ang="0">
                        <a:pos x="3" y="22"/>
                      </a:cxn>
                      <a:cxn ang="0">
                        <a:pos x="13" y="8"/>
                      </a:cxn>
                      <a:cxn ang="0">
                        <a:pos x="25" y="0"/>
                      </a:cxn>
                      <a:cxn ang="0">
                        <a:pos x="49" y="10"/>
                      </a:cxn>
                      <a:cxn ang="0">
                        <a:pos x="53" y="20"/>
                      </a:cxn>
                      <a:cxn ang="0">
                        <a:pos x="61" y="32"/>
                      </a:cxn>
                      <a:cxn ang="0">
                        <a:pos x="41" y="38"/>
                      </a:cxn>
                      <a:cxn ang="0">
                        <a:pos x="23" y="44"/>
                      </a:cxn>
                      <a:cxn ang="0">
                        <a:pos x="21" y="38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41" name="Freeform 25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/>
                    <a:ahLst/>
                    <a:cxnLst>
                      <a:cxn ang="0">
                        <a:pos x="46" y="28"/>
                      </a:cxn>
                      <a:cxn ang="0">
                        <a:pos x="36" y="14"/>
                      </a:cxn>
                      <a:cxn ang="0">
                        <a:pos x="26" y="30"/>
                      </a:cxn>
                      <a:cxn ang="0">
                        <a:pos x="0" y="24"/>
                      </a:cxn>
                      <a:cxn ang="0">
                        <a:pos x="10" y="42"/>
                      </a:cxn>
                      <a:cxn ang="0">
                        <a:pos x="16" y="62"/>
                      </a:cxn>
                      <a:cxn ang="0">
                        <a:pos x="24" y="48"/>
                      </a:cxn>
                      <a:cxn ang="0">
                        <a:pos x="30" y="44"/>
                      </a:cxn>
                      <a:cxn ang="0">
                        <a:pos x="48" y="56"/>
                      </a:cxn>
                      <a:cxn ang="0">
                        <a:pos x="70" y="62"/>
                      </a:cxn>
                      <a:cxn ang="0">
                        <a:pos x="88" y="72"/>
                      </a:cxn>
                      <a:cxn ang="0">
                        <a:pos x="106" y="102"/>
                      </a:cxn>
                      <a:cxn ang="0">
                        <a:pos x="104" y="122"/>
                      </a:cxn>
                      <a:cxn ang="0">
                        <a:pos x="98" y="134"/>
                      </a:cxn>
                      <a:cxn ang="0">
                        <a:pos x="122" y="128"/>
                      </a:cxn>
                      <a:cxn ang="0">
                        <a:pos x="140" y="140"/>
                      </a:cxn>
                      <a:cxn ang="0">
                        <a:pos x="168" y="148"/>
                      </a:cxn>
                      <a:cxn ang="0">
                        <a:pos x="174" y="146"/>
                      </a:cxn>
                      <a:cxn ang="0">
                        <a:pos x="168" y="134"/>
                      </a:cxn>
                      <a:cxn ang="0">
                        <a:pos x="178" y="136"/>
                      </a:cxn>
                      <a:cxn ang="0">
                        <a:pos x="186" y="118"/>
                      </a:cxn>
                      <a:cxn ang="0">
                        <a:pos x="202" y="122"/>
                      </a:cxn>
                      <a:cxn ang="0">
                        <a:pos x="214" y="130"/>
                      </a:cxn>
                      <a:cxn ang="0">
                        <a:pos x="244" y="168"/>
                      </a:cxn>
                      <a:cxn ang="0">
                        <a:pos x="262" y="178"/>
                      </a:cxn>
                      <a:cxn ang="0">
                        <a:pos x="284" y="170"/>
                      </a:cxn>
                      <a:cxn ang="0">
                        <a:pos x="268" y="160"/>
                      </a:cxn>
                      <a:cxn ang="0">
                        <a:pos x="256" y="138"/>
                      </a:cxn>
                      <a:cxn ang="0">
                        <a:pos x="250" y="132"/>
                      </a:cxn>
                      <a:cxn ang="0">
                        <a:pos x="248" y="122"/>
                      </a:cxn>
                      <a:cxn ang="0">
                        <a:pos x="236" y="116"/>
                      </a:cxn>
                      <a:cxn ang="0">
                        <a:pos x="240" y="96"/>
                      </a:cxn>
                      <a:cxn ang="0">
                        <a:pos x="220" y="86"/>
                      </a:cxn>
                      <a:cxn ang="0">
                        <a:pos x="210" y="70"/>
                      </a:cxn>
                      <a:cxn ang="0">
                        <a:pos x="190" y="54"/>
                      </a:cxn>
                      <a:cxn ang="0">
                        <a:pos x="168" y="38"/>
                      </a:cxn>
                      <a:cxn ang="0">
                        <a:pos x="156" y="34"/>
                      </a:cxn>
                      <a:cxn ang="0">
                        <a:pos x="120" y="16"/>
                      </a:cxn>
                      <a:cxn ang="0">
                        <a:pos x="102" y="4"/>
                      </a:cxn>
                      <a:cxn ang="0">
                        <a:pos x="96" y="0"/>
                      </a:cxn>
                      <a:cxn ang="0">
                        <a:pos x="70" y="10"/>
                      </a:cxn>
                      <a:cxn ang="0">
                        <a:pos x="56" y="32"/>
                      </a:cxn>
                      <a:cxn ang="0">
                        <a:pos x="46" y="28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42" name="Freeform 26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/>
                    <a:ahLst/>
                    <a:cxnLst>
                      <a:cxn ang="0">
                        <a:pos x="1" y="58"/>
                      </a:cxn>
                      <a:cxn ang="0">
                        <a:pos x="27" y="60"/>
                      </a:cxn>
                      <a:cxn ang="0">
                        <a:pos x="45" y="48"/>
                      </a:cxn>
                      <a:cxn ang="0">
                        <a:pos x="57" y="30"/>
                      </a:cxn>
                      <a:cxn ang="0">
                        <a:pos x="43" y="14"/>
                      </a:cxn>
                      <a:cxn ang="0">
                        <a:pos x="43" y="4"/>
                      </a:cxn>
                      <a:cxn ang="0">
                        <a:pos x="71" y="26"/>
                      </a:cxn>
                      <a:cxn ang="0">
                        <a:pos x="67" y="54"/>
                      </a:cxn>
                      <a:cxn ang="0">
                        <a:pos x="33" y="78"/>
                      </a:cxn>
                      <a:cxn ang="0">
                        <a:pos x="9" y="66"/>
                      </a:cxn>
                      <a:cxn ang="0">
                        <a:pos x="3" y="62"/>
                      </a:cxn>
                      <a:cxn ang="0">
                        <a:pos x="1" y="58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43" name="Freeform 27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/>
                    <a:ahLst/>
                    <a:cxnLst>
                      <a:cxn ang="0">
                        <a:pos x="3" y="4"/>
                      </a:cxn>
                      <a:cxn ang="0">
                        <a:pos x="3" y="14"/>
                      </a:cxn>
                      <a:cxn ang="0">
                        <a:pos x="3" y="4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44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/>
                    <a:ahLst/>
                    <a:cxnLst>
                      <a:cxn ang="0">
                        <a:pos x="8" y="14"/>
                      </a:cxn>
                      <a:cxn ang="0">
                        <a:pos x="14" y="0"/>
                      </a:cxn>
                      <a:cxn ang="0">
                        <a:pos x="14" y="22"/>
                      </a:cxn>
                      <a:cxn ang="0">
                        <a:pos x="8" y="14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45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7" y="2"/>
                      </a:cxn>
                      <a:cxn ang="0">
                        <a:pos x="9" y="12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46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5" y="2"/>
                      </a:cxn>
                      <a:cxn ang="0">
                        <a:pos x="15" y="14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47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14" y="24"/>
                      </a:cxn>
                      <a:cxn ang="0">
                        <a:pos x="26" y="20"/>
                      </a:cxn>
                      <a:cxn ang="0">
                        <a:pos x="48" y="18"/>
                      </a:cxn>
                      <a:cxn ang="0">
                        <a:pos x="58" y="0"/>
                      </a:cxn>
                      <a:cxn ang="0">
                        <a:pos x="80" y="40"/>
                      </a:cxn>
                      <a:cxn ang="0">
                        <a:pos x="70" y="56"/>
                      </a:cxn>
                      <a:cxn ang="0">
                        <a:pos x="54" y="62"/>
                      </a:cxn>
                      <a:cxn ang="0">
                        <a:pos x="48" y="80"/>
                      </a:cxn>
                      <a:cxn ang="0">
                        <a:pos x="32" y="68"/>
                      </a:cxn>
                      <a:cxn ang="0">
                        <a:pos x="38" y="52"/>
                      </a:cxn>
                      <a:cxn ang="0">
                        <a:pos x="30" y="28"/>
                      </a:cxn>
                      <a:cxn ang="0">
                        <a:pos x="20" y="48"/>
                      </a:cxn>
                      <a:cxn ang="0">
                        <a:pos x="8" y="56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48" name="Freeform 32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/>
                    <a:ahLst/>
                    <a:cxnLst>
                      <a:cxn ang="0">
                        <a:pos x="14" y="96"/>
                      </a:cxn>
                      <a:cxn ang="0">
                        <a:pos x="26" y="128"/>
                      </a:cxn>
                      <a:cxn ang="0">
                        <a:pos x="32" y="108"/>
                      </a:cxn>
                      <a:cxn ang="0">
                        <a:pos x="52" y="100"/>
                      </a:cxn>
                      <a:cxn ang="0">
                        <a:pos x="46" y="124"/>
                      </a:cxn>
                      <a:cxn ang="0">
                        <a:pos x="66" y="126"/>
                      </a:cxn>
                      <a:cxn ang="0">
                        <a:pos x="76" y="142"/>
                      </a:cxn>
                      <a:cxn ang="0">
                        <a:pos x="58" y="148"/>
                      </a:cxn>
                      <a:cxn ang="0">
                        <a:pos x="74" y="174"/>
                      </a:cxn>
                      <a:cxn ang="0">
                        <a:pos x="84" y="154"/>
                      </a:cxn>
                      <a:cxn ang="0">
                        <a:pos x="82" y="112"/>
                      </a:cxn>
                      <a:cxn ang="0">
                        <a:pos x="60" y="106"/>
                      </a:cxn>
                      <a:cxn ang="0">
                        <a:pos x="50" y="82"/>
                      </a:cxn>
                      <a:cxn ang="0">
                        <a:pos x="34" y="82"/>
                      </a:cxn>
                      <a:cxn ang="0">
                        <a:pos x="30" y="70"/>
                      </a:cxn>
                      <a:cxn ang="0">
                        <a:pos x="42" y="42"/>
                      </a:cxn>
                      <a:cxn ang="0">
                        <a:pos x="30" y="0"/>
                      </a:cxn>
                      <a:cxn ang="0">
                        <a:pos x="18" y="22"/>
                      </a:cxn>
                      <a:cxn ang="0">
                        <a:pos x="4" y="46"/>
                      </a:cxn>
                      <a:cxn ang="0">
                        <a:pos x="14" y="76"/>
                      </a:cxn>
                      <a:cxn ang="0">
                        <a:pos x="14" y="96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49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24"/>
                      </a:cxn>
                      <a:cxn ang="0">
                        <a:pos x="12" y="0"/>
                      </a:cxn>
                      <a:cxn ang="0">
                        <a:pos x="20" y="16"/>
                      </a:cxn>
                      <a:cxn ang="0">
                        <a:pos x="22" y="24"/>
                      </a:cxn>
                      <a:cxn ang="0">
                        <a:pos x="28" y="26"/>
                      </a:cxn>
                      <a:cxn ang="0">
                        <a:pos x="32" y="38"/>
                      </a:cxn>
                      <a:cxn ang="0">
                        <a:pos x="18" y="50"/>
                      </a:cxn>
                      <a:cxn ang="0">
                        <a:pos x="6" y="24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50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/>
                    <a:ahLst/>
                    <a:cxnLst>
                      <a:cxn ang="0">
                        <a:pos x="0" y="44"/>
                      </a:cxn>
                      <a:cxn ang="0">
                        <a:pos x="22" y="20"/>
                      </a:cxn>
                      <a:cxn ang="0">
                        <a:pos x="36" y="0"/>
                      </a:cxn>
                      <a:cxn ang="0">
                        <a:pos x="24" y="28"/>
                      </a:cxn>
                      <a:cxn ang="0">
                        <a:pos x="2" y="50"/>
                      </a:cxn>
                      <a:cxn ang="0">
                        <a:pos x="0" y="44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51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/>
                    <a:ahLst/>
                    <a:cxnLst>
                      <a:cxn ang="0">
                        <a:pos x="21" y="280"/>
                      </a:cxn>
                      <a:cxn ang="0">
                        <a:pos x="24" y="250"/>
                      </a:cxn>
                      <a:cxn ang="0">
                        <a:pos x="22" y="245"/>
                      </a:cxn>
                      <a:cxn ang="0">
                        <a:pos x="16" y="218"/>
                      </a:cxn>
                      <a:cxn ang="0">
                        <a:pos x="4" y="215"/>
                      </a:cxn>
                      <a:cxn ang="0">
                        <a:pos x="0" y="191"/>
                      </a:cxn>
                      <a:cxn ang="0">
                        <a:pos x="12" y="180"/>
                      </a:cxn>
                      <a:cxn ang="0">
                        <a:pos x="6" y="165"/>
                      </a:cxn>
                      <a:cxn ang="0">
                        <a:pos x="2" y="160"/>
                      </a:cxn>
                      <a:cxn ang="0">
                        <a:pos x="28" y="120"/>
                      </a:cxn>
                      <a:cxn ang="0">
                        <a:pos x="44" y="96"/>
                      </a:cxn>
                      <a:cxn ang="0">
                        <a:pos x="42" y="70"/>
                      </a:cxn>
                      <a:cxn ang="0">
                        <a:pos x="24" y="43"/>
                      </a:cxn>
                      <a:cxn ang="0">
                        <a:pos x="20" y="32"/>
                      </a:cxn>
                      <a:cxn ang="0">
                        <a:pos x="26" y="36"/>
                      </a:cxn>
                      <a:cxn ang="0">
                        <a:pos x="48" y="35"/>
                      </a:cxn>
                      <a:cxn ang="0">
                        <a:pos x="64" y="11"/>
                      </a:cxn>
                      <a:cxn ang="0">
                        <a:pos x="82" y="0"/>
                      </a:cxn>
                      <a:cxn ang="0">
                        <a:pos x="88" y="2"/>
                      </a:cxn>
                      <a:cxn ang="0">
                        <a:pos x="92" y="9"/>
                      </a:cxn>
                      <a:cxn ang="0">
                        <a:pos x="98" y="5"/>
                      </a:cxn>
                      <a:cxn ang="0">
                        <a:pos x="110" y="8"/>
                      </a:cxn>
                      <a:cxn ang="0">
                        <a:pos x="116" y="9"/>
                      </a:cxn>
                      <a:cxn ang="0">
                        <a:pos x="141" y="14"/>
                      </a:cxn>
                      <a:cxn ang="0">
                        <a:pos x="155" y="24"/>
                      </a:cxn>
                      <a:cxn ang="0">
                        <a:pos x="167" y="17"/>
                      </a:cxn>
                      <a:cxn ang="0">
                        <a:pos x="173" y="14"/>
                      </a:cxn>
                      <a:cxn ang="0">
                        <a:pos x="195" y="14"/>
                      </a:cxn>
                      <a:cxn ang="0">
                        <a:pos x="211" y="32"/>
                      </a:cxn>
                      <a:cxn ang="0">
                        <a:pos x="231" y="59"/>
                      </a:cxn>
                      <a:cxn ang="0">
                        <a:pos x="245" y="70"/>
                      </a:cxn>
                      <a:cxn ang="0">
                        <a:pos x="257" y="68"/>
                      </a:cxn>
                      <a:cxn ang="0">
                        <a:pos x="270" y="65"/>
                      </a:cxn>
                      <a:cxn ang="0">
                        <a:pos x="290" y="71"/>
                      </a:cxn>
                      <a:cxn ang="0">
                        <a:pos x="300" y="81"/>
                      </a:cxn>
                      <a:cxn ang="0">
                        <a:pos x="308" y="90"/>
                      </a:cxn>
                      <a:cxn ang="0">
                        <a:pos x="318" y="111"/>
                      </a:cxn>
                      <a:cxn ang="0">
                        <a:pos x="322" y="120"/>
                      </a:cxn>
                      <a:cxn ang="0">
                        <a:pos x="324" y="125"/>
                      </a:cxn>
                      <a:cxn ang="0">
                        <a:pos x="310" y="142"/>
                      </a:cxn>
                      <a:cxn ang="0">
                        <a:pos x="322" y="141"/>
                      </a:cxn>
                      <a:cxn ang="0">
                        <a:pos x="342" y="155"/>
                      </a:cxn>
                      <a:cxn ang="0">
                        <a:pos x="364" y="157"/>
                      </a:cxn>
                      <a:cxn ang="0">
                        <a:pos x="380" y="168"/>
                      </a:cxn>
                      <a:cxn ang="0">
                        <a:pos x="382" y="172"/>
                      </a:cxn>
                      <a:cxn ang="0">
                        <a:pos x="382" y="176"/>
                      </a:cxn>
                      <a:cxn ang="0">
                        <a:pos x="394" y="172"/>
                      </a:cxn>
                      <a:cxn ang="0">
                        <a:pos x="400" y="171"/>
                      </a:cxn>
                      <a:cxn ang="0">
                        <a:pos x="439" y="185"/>
                      </a:cxn>
                      <a:cxn ang="0">
                        <a:pos x="447" y="199"/>
                      </a:cxn>
                      <a:cxn ang="0">
                        <a:pos x="465" y="201"/>
                      </a:cxn>
                      <a:cxn ang="0">
                        <a:pos x="471" y="215"/>
                      </a:cxn>
                      <a:cxn ang="0">
                        <a:pos x="451" y="258"/>
                      </a:cxn>
                      <a:cxn ang="0">
                        <a:pos x="435" y="281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52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/>
                    <a:ahLst/>
                    <a:cxnLst>
                      <a:cxn ang="0">
                        <a:pos x="406" y="6"/>
                      </a:cxn>
                      <a:cxn ang="0">
                        <a:pos x="502" y="34"/>
                      </a:cxn>
                      <a:cxn ang="0">
                        <a:pos x="550" y="38"/>
                      </a:cxn>
                      <a:cxn ang="0">
                        <a:pos x="578" y="130"/>
                      </a:cxn>
                      <a:cxn ang="0">
                        <a:pos x="586" y="90"/>
                      </a:cxn>
                      <a:cxn ang="0">
                        <a:pos x="606" y="70"/>
                      </a:cxn>
                      <a:cxn ang="0">
                        <a:pos x="642" y="126"/>
                      </a:cxn>
                      <a:cxn ang="0">
                        <a:pos x="682" y="98"/>
                      </a:cxn>
                      <a:cxn ang="0">
                        <a:pos x="706" y="86"/>
                      </a:cxn>
                      <a:cxn ang="0">
                        <a:pos x="762" y="2"/>
                      </a:cxn>
                      <a:cxn ang="0">
                        <a:pos x="798" y="70"/>
                      </a:cxn>
                      <a:cxn ang="0">
                        <a:pos x="798" y="130"/>
                      </a:cxn>
                      <a:cxn ang="0">
                        <a:pos x="790" y="158"/>
                      </a:cxn>
                      <a:cxn ang="0">
                        <a:pos x="766" y="162"/>
                      </a:cxn>
                      <a:cxn ang="0">
                        <a:pos x="762" y="186"/>
                      </a:cxn>
                      <a:cxn ang="0">
                        <a:pos x="802" y="226"/>
                      </a:cxn>
                      <a:cxn ang="0">
                        <a:pos x="786" y="322"/>
                      </a:cxn>
                      <a:cxn ang="0">
                        <a:pos x="830" y="414"/>
                      </a:cxn>
                      <a:cxn ang="0">
                        <a:pos x="854" y="450"/>
                      </a:cxn>
                      <a:cxn ang="0">
                        <a:pos x="830" y="450"/>
                      </a:cxn>
                      <a:cxn ang="0">
                        <a:pos x="746" y="378"/>
                      </a:cxn>
                      <a:cxn ang="0">
                        <a:pos x="678" y="402"/>
                      </a:cxn>
                      <a:cxn ang="0">
                        <a:pos x="590" y="442"/>
                      </a:cxn>
                      <a:cxn ang="0">
                        <a:pos x="642" y="578"/>
                      </a:cxn>
                      <a:cxn ang="0">
                        <a:pos x="710" y="610"/>
                      </a:cxn>
                      <a:cxn ang="0">
                        <a:pos x="738" y="550"/>
                      </a:cxn>
                      <a:cxn ang="0">
                        <a:pos x="774" y="570"/>
                      </a:cxn>
                      <a:cxn ang="0">
                        <a:pos x="766" y="630"/>
                      </a:cxn>
                      <a:cxn ang="0">
                        <a:pos x="802" y="670"/>
                      </a:cxn>
                      <a:cxn ang="0">
                        <a:pos x="838" y="658"/>
                      </a:cxn>
                      <a:cxn ang="0">
                        <a:pos x="922" y="806"/>
                      </a:cxn>
                      <a:cxn ang="0">
                        <a:pos x="942" y="826"/>
                      </a:cxn>
                      <a:cxn ang="0">
                        <a:pos x="874" y="810"/>
                      </a:cxn>
                      <a:cxn ang="0">
                        <a:pos x="830" y="758"/>
                      </a:cxn>
                      <a:cxn ang="0">
                        <a:pos x="778" y="710"/>
                      </a:cxn>
                      <a:cxn ang="0">
                        <a:pos x="702" y="662"/>
                      </a:cxn>
                      <a:cxn ang="0">
                        <a:pos x="614" y="646"/>
                      </a:cxn>
                      <a:cxn ang="0">
                        <a:pos x="506" y="594"/>
                      </a:cxn>
                      <a:cxn ang="0">
                        <a:pos x="462" y="506"/>
                      </a:cxn>
                      <a:cxn ang="0">
                        <a:pos x="430" y="462"/>
                      </a:cxn>
                      <a:cxn ang="0">
                        <a:pos x="382" y="430"/>
                      </a:cxn>
                      <a:cxn ang="0">
                        <a:pos x="342" y="370"/>
                      </a:cxn>
                      <a:cxn ang="0">
                        <a:pos x="354" y="414"/>
                      </a:cxn>
                      <a:cxn ang="0">
                        <a:pos x="418" y="494"/>
                      </a:cxn>
                      <a:cxn ang="0">
                        <a:pos x="422" y="526"/>
                      </a:cxn>
                      <a:cxn ang="0">
                        <a:pos x="394" y="498"/>
                      </a:cxn>
                      <a:cxn ang="0">
                        <a:pos x="354" y="466"/>
                      </a:cxn>
                      <a:cxn ang="0">
                        <a:pos x="314" y="402"/>
                      </a:cxn>
                      <a:cxn ang="0">
                        <a:pos x="266" y="346"/>
                      </a:cxn>
                      <a:cxn ang="0">
                        <a:pos x="210" y="314"/>
                      </a:cxn>
                      <a:cxn ang="0">
                        <a:pos x="154" y="238"/>
                      </a:cxn>
                      <a:cxn ang="0">
                        <a:pos x="66" y="66"/>
                      </a:cxn>
                      <a:cxn ang="0">
                        <a:pos x="34" y="38"/>
                      </a:cxn>
                      <a:cxn ang="0">
                        <a:pos x="46" y="22"/>
                      </a:cxn>
                      <a:cxn ang="0">
                        <a:pos x="102" y="70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53" name="Freeform 37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/>
                    <a:ahLst/>
                    <a:cxnLst>
                      <a:cxn ang="0">
                        <a:pos x="6" y="28"/>
                      </a:cxn>
                      <a:cxn ang="0">
                        <a:pos x="10" y="48"/>
                      </a:cxn>
                      <a:cxn ang="0">
                        <a:pos x="6" y="28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54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/>
                    <a:ahLst/>
                    <a:cxnLst>
                      <a:cxn ang="0">
                        <a:pos x="0" y="5"/>
                      </a:cxn>
                      <a:cxn ang="0">
                        <a:pos x="12" y="1"/>
                      </a:cxn>
                      <a:cxn ang="0">
                        <a:pos x="36" y="17"/>
                      </a:cxn>
                      <a:cxn ang="0">
                        <a:pos x="8" y="17"/>
                      </a:cxn>
                      <a:cxn ang="0">
                        <a:pos x="0" y="5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55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/>
                    <a:ahLst/>
                    <a:cxnLst>
                      <a:cxn ang="0">
                        <a:pos x="0" y="49"/>
                      </a:cxn>
                      <a:cxn ang="0">
                        <a:pos x="28" y="25"/>
                      </a:cxn>
                      <a:cxn ang="0">
                        <a:pos x="56" y="21"/>
                      </a:cxn>
                      <a:cxn ang="0">
                        <a:pos x="80" y="9"/>
                      </a:cxn>
                      <a:cxn ang="0">
                        <a:pos x="64" y="25"/>
                      </a:cxn>
                      <a:cxn ang="0">
                        <a:pos x="124" y="49"/>
                      </a:cxn>
                      <a:cxn ang="0">
                        <a:pos x="160" y="65"/>
                      </a:cxn>
                      <a:cxn ang="0">
                        <a:pos x="116" y="77"/>
                      </a:cxn>
                      <a:cxn ang="0">
                        <a:pos x="88" y="57"/>
                      </a:cxn>
                      <a:cxn ang="0">
                        <a:pos x="76" y="53"/>
                      </a:cxn>
                      <a:cxn ang="0">
                        <a:pos x="24" y="41"/>
                      </a:cxn>
                      <a:cxn ang="0">
                        <a:pos x="0" y="49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56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2" y="4"/>
                      </a:cxn>
                      <a:cxn ang="0">
                        <a:pos x="88" y="24"/>
                      </a:cxn>
                      <a:cxn ang="0">
                        <a:pos x="112" y="20"/>
                      </a:cxn>
                      <a:cxn ang="0">
                        <a:pos x="108" y="44"/>
                      </a:cxn>
                      <a:cxn ang="0">
                        <a:pos x="64" y="40"/>
                      </a:cxn>
                      <a:cxn ang="0">
                        <a:pos x="0" y="36"/>
                      </a:cxn>
                      <a:cxn ang="0">
                        <a:pos x="28" y="2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57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/>
                    <a:ahLst/>
                    <a:cxnLst>
                      <a:cxn ang="0">
                        <a:pos x="17" y="25"/>
                      </a:cxn>
                      <a:cxn ang="0">
                        <a:pos x="37" y="13"/>
                      </a:cxn>
                      <a:cxn ang="0">
                        <a:pos x="17" y="2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58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/>
                    <a:ahLst/>
                    <a:cxnLst>
                      <a:cxn ang="0">
                        <a:pos x="19" y="32"/>
                      </a:cxn>
                      <a:cxn ang="0">
                        <a:pos x="19" y="0"/>
                      </a:cxn>
                      <a:cxn ang="0">
                        <a:pos x="19" y="32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59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/>
                    <a:ahLst/>
                    <a:cxnLst>
                      <a:cxn ang="0">
                        <a:pos x="4" y="9"/>
                      </a:cxn>
                      <a:cxn ang="0">
                        <a:pos x="20" y="33"/>
                      </a:cxn>
                      <a:cxn ang="0">
                        <a:pos x="24" y="49"/>
                      </a:cxn>
                      <a:cxn ang="0">
                        <a:pos x="36" y="53"/>
                      </a:cxn>
                      <a:cxn ang="0">
                        <a:pos x="24" y="73"/>
                      </a:cxn>
                      <a:cxn ang="0">
                        <a:pos x="0" y="21"/>
                      </a:cxn>
                      <a:cxn ang="0">
                        <a:pos x="4" y="9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60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/>
                    <a:ahLst/>
                    <a:cxnLst>
                      <a:cxn ang="0">
                        <a:pos x="220" y="1"/>
                      </a:cxn>
                      <a:cxn ang="0">
                        <a:pos x="231" y="8"/>
                      </a:cxn>
                      <a:cxn ang="0">
                        <a:pos x="235" y="0"/>
                      </a:cxn>
                      <a:cxn ang="0">
                        <a:pos x="265" y="0"/>
                      </a:cxn>
                      <a:cxn ang="0">
                        <a:pos x="287" y="17"/>
                      </a:cxn>
                      <a:cxn ang="0">
                        <a:pos x="319" y="10"/>
                      </a:cxn>
                      <a:cxn ang="0">
                        <a:pos x="314" y="29"/>
                      </a:cxn>
                      <a:cxn ang="0">
                        <a:pos x="298" y="46"/>
                      </a:cxn>
                      <a:cxn ang="0">
                        <a:pos x="295" y="29"/>
                      </a:cxn>
                      <a:cxn ang="0">
                        <a:pos x="287" y="31"/>
                      </a:cxn>
                      <a:cxn ang="0">
                        <a:pos x="279" y="29"/>
                      </a:cxn>
                      <a:cxn ang="0">
                        <a:pos x="263" y="21"/>
                      </a:cxn>
                      <a:cxn ang="0">
                        <a:pos x="228" y="38"/>
                      </a:cxn>
                      <a:cxn ang="0">
                        <a:pos x="201" y="44"/>
                      </a:cxn>
                      <a:cxn ang="0">
                        <a:pos x="212" y="57"/>
                      </a:cxn>
                      <a:cxn ang="0">
                        <a:pos x="188" y="63"/>
                      </a:cxn>
                      <a:cxn ang="0">
                        <a:pos x="169" y="61"/>
                      </a:cxn>
                      <a:cxn ang="0">
                        <a:pos x="177" y="57"/>
                      </a:cxn>
                      <a:cxn ang="0">
                        <a:pos x="171" y="40"/>
                      </a:cxn>
                      <a:cxn ang="0">
                        <a:pos x="169" y="31"/>
                      </a:cxn>
                      <a:cxn ang="0">
                        <a:pos x="158" y="23"/>
                      </a:cxn>
                      <a:cxn ang="0">
                        <a:pos x="142" y="27"/>
                      </a:cxn>
                      <a:cxn ang="0">
                        <a:pos x="134" y="27"/>
                      </a:cxn>
                      <a:cxn ang="0">
                        <a:pos x="123" y="25"/>
                      </a:cxn>
                      <a:cxn ang="0">
                        <a:pos x="83" y="2"/>
                      </a:cxn>
                      <a:cxn ang="0">
                        <a:pos x="59" y="14"/>
                      </a:cxn>
                      <a:cxn ang="0">
                        <a:pos x="1" y="0"/>
                      </a:cxn>
                      <a:cxn ang="0">
                        <a:pos x="220" y="1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61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/>
                    <a:ahLst/>
                    <a:cxnLst>
                      <a:cxn ang="0">
                        <a:pos x="105" y="31"/>
                      </a:cxn>
                      <a:cxn ang="0">
                        <a:pos x="30" y="1"/>
                      </a:cxn>
                      <a:cxn ang="0">
                        <a:pos x="285" y="0"/>
                      </a:cxn>
                      <a:cxn ang="0">
                        <a:pos x="296" y="14"/>
                      </a:cxn>
                      <a:cxn ang="0">
                        <a:pos x="264" y="16"/>
                      </a:cxn>
                      <a:cxn ang="0">
                        <a:pos x="105" y="3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62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/>
                    <a:ahLst/>
                    <a:cxnLst>
                      <a:cxn ang="0">
                        <a:pos x="0" y="25"/>
                      </a:cxn>
                      <a:cxn ang="0">
                        <a:pos x="12" y="29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63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/>
                    <a:ahLst/>
                    <a:cxnLst>
                      <a:cxn ang="0">
                        <a:pos x="73" y="1"/>
                      </a:cxn>
                      <a:cxn ang="0">
                        <a:pos x="436" y="0"/>
                      </a:cxn>
                      <a:cxn ang="0">
                        <a:pos x="416" y="54"/>
                      </a:cxn>
                      <a:cxn ang="0">
                        <a:pos x="397" y="68"/>
                      </a:cxn>
                      <a:cxn ang="0">
                        <a:pos x="392" y="70"/>
                      </a:cxn>
                      <a:cxn ang="0">
                        <a:pos x="375" y="73"/>
                      </a:cxn>
                      <a:cxn ang="0">
                        <a:pos x="361" y="88"/>
                      </a:cxn>
                      <a:cxn ang="0">
                        <a:pos x="362" y="99"/>
                      </a:cxn>
                      <a:cxn ang="0">
                        <a:pos x="364" y="107"/>
                      </a:cxn>
                      <a:cxn ang="0">
                        <a:pos x="366" y="113"/>
                      </a:cxn>
                      <a:cxn ang="0">
                        <a:pos x="362" y="122"/>
                      </a:cxn>
                      <a:cxn ang="0">
                        <a:pos x="351" y="120"/>
                      </a:cxn>
                      <a:cxn ang="0">
                        <a:pos x="342" y="129"/>
                      </a:cxn>
                      <a:cxn ang="0">
                        <a:pos x="347" y="105"/>
                      </a:cxn>
                      <a:cxn ang="0">
                        <a:pos x="338" y="100"/>
                      </a:cxn>
                      <a:cxn ang="0">
                        <a:pos x="344" y="93"/>
                      </a:cxn>
                      <a:cxn ang="0">
                        <a:pos x="342" y="89"/>
                      </a:cxn>
                      <a:cxn ang="0">
                        <a:pos x="320" y="94"/>
                      </a:cxn>
                      <a:cxn ang="0">
                        <a:pos x="317" y="85"/>
                      </a:cxn>
                      <a:cxn ang="0">
                        <a:pos x="297" y="94"/>
                      </a:cxn>
                      <a:cxn ang="0">
                        <a:pos x="320" y="103"/>
                      </a:cxn>
                      <a:cxn ang="0">
                        <a:pos x="305" y="117"/>
                      </a:cxn>
                      <a:cxn ang="0">
                        <a:pos x="311" y="126"/>
                      </a:cxn>
                      <a:cxn ang="0">
                        <a:pos x="315" y="138"/>
                      </a:cxn>
                      <a:cxn ang="0">
                        <a:pos x="309" y="139"/>
                      </a:cxn>
                      <a:cxn ang="0">
                        <a:pos x="314" y="144"/>
                      </a:cxn>
                      <a:cxn ang="0">
                        <a:pos x="307" y="152"/>
                      </a:cxn>
                      <a:cxn ang="0">
                        <a:pos x="0" y="149"/>
                      </a:cxn>
                      <a:cxn ang="0">
                        <a:pos x="73" y="1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64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/>
                    <a:ahLst/>
                    <a:cxnLst>
                      <a:cxn ang="0">
                        <a:pos x="5" y="156"/>
                      </a:cxn>
                      <a:cxn ang="0">
                        <a:pos x="15" y="108"/>
                      </a:cxn>
                      <a:cxn ang="0">
                        <a:pos x="17" y="68"/>
                      </a:cxn>
                      <a:cxn ang="0">
                        <a:pos x="11" y="40"/>
                      </a:cxn>
                      <a:cxn ang="0">
                        <a:pos x="17" y="12"/>
                      </a:cxn>
                      <a:cxn ang="0">
                        <a:pos x="21" y="0"/>
                      </a:cxn>
                      <a:cxn ang="0">
                        <a:pos x="31" y="30"/>
                      </a:cxn>
                      <a:cxn ang="0">
                        <a:pos x="47" y="98"/>
                      </a:cxn>
                      <a:cxn ang="0">
                        <a:pos x="31" y="108"/>
                      </a:cxn>
                      <a:cxn ang="0">
                        <a:pos x="23" y="126"/>
                      </a:cxn>
                      <a:cxn ang="0">
                        <a:pos x="21" y="132"/>
                      </a:cxn>
                      <a:cxn ang="0">
                        <a:pos x="27" y="134"/>
                      </a:cxn>
                      <a:cxn ang="0">
                        <a:pos x="31" y="146"/>
                      </a:cxn>
                      <a:cxn ang="0">
                        <a:pos x="13" y="148"/>
                      </a:cxn>
                      <a:cxn ang="0">
                        <a:pos x="7" y="160"/>
                      </a:cxn>
                      <a:cxn ang="0">
                        <a:pos x="3" y="154"/>
                      </a:cxn>
                      <a:cxn ang="0">
                        <a:pos x="5" y="156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65" name="Freeform 49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/>
                    <a:ahLst/>
                    <a:cxnLst>
                      <a:cxn ang="0">
                        <a:pos x="26" y="61"/>
                      </a:cxn>
                      <a:cxn ang="0">
                        <a:pos x="30" y="43"/>
                      </a:cxn>
                      <a:cxn ang="0">
                        <a:pos x="50" y="33"/>
                      </a:cxn>
                      <a:cxn ang="0">
                        <a:pos x="54" y="45"/>
                      </a:cxn>
                      <a:cxn ang="0">
                        <a:pos x="66" y="49"/>
                      </a:cxn>
                      <a:cxn ang="0">
                        <a:pos x="80" y="55"/>
                      </a:cxn>
                      <a:cxn ang="0">
                        <a:pos x="116" y="33"/>
                      </a:cxn>
                      <a:cxn ang="0">
                        <a:pos x="130" y="17"/>
                      </a:cxn>
                      <a:cxn ang="0">
                        <a:pos x="138" y="11"/>
                      </a:cxn>
                      <a:cxn ang="0">
                        <a:pos x="106" y="49"/>
                      </a:cxn>
                      <a:cxn ang="0">
                        <a:pos x="84" y="67"/>
                      </a:cxn>
                      <a:cxn ang="0">
                        <a:pos x="66" y="81"/>
                      </a:cxn>
                      <a:cxn ang="0">
                        <a:pos x="48" y="103"/>
                      </a:cxn>
                      <a:cxn ang="0">
                        <a:pos x="26" y="89"/>
                      </a:cxn>
                      <a:cxn ang="0">
                        <a:pos x="20" y="87"/>
                      </a:cxn>
                      <a:cxn ang="0">
                        <a:pos x="22" y="97"/>
                      </a:cxn>
                      <a:cxn ang="0">
                        <a:pos x="0" y="97"/>
                      </a:cxn>
                      <a:cxn ang="0">
                        <a:pos x="10" y="79"/>
                      </a:cxn>
                      <a:cxn ang="0">
                        <a:pos x="26" y="61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66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/>
                    <a:ahLst/>
                    <a:cxnLst>
                      <a:cxn ang="0">
                        <a:pos x="158" y="24"/>
                      </a:cxn>
                      <a:cxn ang="0">
                        <a:pos x="160" y="6"/>
                      </a:cxn>
                      <a:cxn ang="0">
                        <a:pos x="170" y="0"/>
                      </a:cxn>
                      <a:cxn ang="0">
                        <a:pos x="182" y="24"/>
                      </a:cxn>
                      <a:cxn ang="0">
                        <a:pos x="188" y="42"/>
                      </a:cxn>
                      <a:cxn ang="0">
                        <a:pos x="178" y="58"/>
                      </a:cxn>
                      <a:cxn ang="0">
                        <a:pos x="170" y="76"/>
                      </a:cxn>
                      <a:cxn ang="0">
                        <a:pos x="162" y="126"/>
                      </a:cxn>
                      <a:cxn ang="0">
                        <a:pos x="144" y="136"/>
                      </a:cxn>
                      <a:cxn ang="0">
                        <a:pos x="120" y="138"/>
                      </a:cxn>
                      <a:cxn ang="0">
                        <a:pos x="112" y="124"/>
                      </a:cxn>
                      <a:cxn ang="0">
                        <a:pos x="102" y="146"/>
                      </a:cxn>
                      <a:cxn ang="0">
                        <a:pos x="90" y="150"/>
                      </a:cxn>
                      <a:cxn ang="0">
                        <a:pos x="80" y="132"/>
                      </a:cxn>
                      <a:cxn ang="0">
                        <a:pos x="58" y="144"/>
                      </a:cxn>
                      <a:cxn ang="0">
                        <a:pos x="76" y="142"/>
                      </a:cxn>
                      <a:cxn ang="0">
                        <a:pos x="78" y="160"/>
                      </a:cxn>
                      <a:cxn ang="0">
                        <a:pos x="58" y="166"/>
                      </a:cxn>
                      <a:cxn ang="0">
                        <a:pos x="34" y="166"/>
                      </a:cxn>
                      <a:cxn ang="0">
                        <a:pos x="36" y="154"/>
                      </a:cxn>
                      <a:cxn ang="0">
                        <a:pos x="46" y="144"/>
                      </a:cxn>
                      <a:cxn ang="0">
                        <a:pos x="34" y="148"/>
                      </a:cxn>
                      <a:cxn ang="0">
                        <a:pos x="26" y="166"/>
                      </a:cxn>
                      <a:cxn ang="0">
                        <a:pos x="30" y="190"/>
                      </a:cxn>
                      <a:cxn ang="0">
                        <a:pos x="14" y="200"/>
                      </a:cxn>
                      <a:cxn ang="0">
                        <a:pos x="0" y="214"/>
                      </a:cxn>
                      <a:cxn ang="0">
                        <a:pos x="8" y="188"/>
                      </a:cxn>
                      <a:cxn ang="0">
                        <a:pos x="0" y="164"/>
                      </a:cxn>
                      <a:cxn ang="0">
                        <a:pos x="14" y="152"/>
                      </a:cxn>
                      <a:cxn ang="0">
                        <a:pos x="32" y="134"/>
                      </a:cxn>
                      <a:cxn ang="0">
                        <a:pos x="44" y="118"/>
                      </a:cxn>
                      <a:cxn ang="0">
                        <a:pos x="72" y="116"/>
                      </a:cxn>
                      <a:cxn ang="0">
                        <a:pos x="84" y="112"/>
                      </a:cxn>
                      <a:cxn ang="0">
                        <a:pos x="114" y="78"/>
                      </a:cxn>
                      <a:cxn ang="0">
                        <a:pos x="120" y="92"/>
                      </a:cxn>
                      <a:cxn ang="0">
                        <a:pos x="132" y="76"/>
                      </a:cxn>
                      <a:cxn ang="0">
                        <a:pos x="150" y="54"/>
                      </a:cxn>
                      <a:cxn ang="0">
                        <a:pos x="154" y="42"/>
                      </a:cxn>
                      <a:cxn ang="0">
                        <a:pos x="148" y="38"/>
                      </a:cxn>
                      <a:cxn ang="0">
                        <a:pos x="152" y="32"/>
                      </a:cxn>
                      <a:cxn ang="0">
                        <a:pos x="158" y="24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67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4" y="13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68" name="Freeform 52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/>
                    <a:ahLst/>
                    <a:cxnLst>
                      <a:cxn ang="0">
                        <a:pos x="812" y="26"/>
                      </a:cxn>
                      <a:cxn ang="0">
                        <a:pos x="778" y="78"/>
                      </a:cxn>
                      <a:cxn ang="0">
                        <a:pos x="748" y="122"/>
                      </a:cxn>
                      <a:cxn ang="0">
                        <a:pos x="722" y="142"/>
                      </a:cxn>
                      <a:cxn ang="0">
                        <a:pos x="634" y="180"/>
                      </a:cxn>
                      <a:cxn ang="0">
                        <a:pos x="632" y="210"/>
                      </a:cxn>
                      <a:cxn ang="0">
                        <a:pos x="604" y="230"/>
                      </a:cxn>
                      <a:cxn ang="0">
                        <a:pos x="620" y="178"/>
                      </a:cxn>
                      <a:cxn ang="0">
                        <a:pos x="576" y="188"/>
                      </a:cxn>
                      <a:cxn ang="0">
                        <a:pos x="556" y="218"/>
                      </a:cxn>
                      <a:cxn ang="0">
                        <a:pos x="596" y="280"/>
                      </a:cxn>
                      <a:cxn ang="0">
                        <a:pos x="594" y="368"/>
                      </a:cxn>
                      <a:cxn ang="0">
                        <a:pos x="542" y="406"/>
                      </a:cxn>
                      <a:cxn ang="0">
                        <a:pos x="522" y="386"/>
                      </a:cxn>
                      <a:cxn ang="0">
                        <a:pos x="482" y="348"/>
                      </a:cxn>
                      <a:cxn ang="0">
                        <a:pos x="462" y="348"/>
                      </a:cxn>
                      <a:cxn ang="0">
                        <a:pos x="450" y="394"/>
                      </a:cxn>
                      <a:cxn ang="0">
                        <a:pos x="500" y="464"/>
                      </a:cxn>
                      <a:cxn ang="0">
                        <a:pos x="510" y="524"/>
                      </a:cxn>
                      <a:cxn ang="0">
                        <a:pos x="526" y="560"/>
                      </a:cxn>
                      <a:cxn ang="0">
                        <a:pos x="492" y="544"/>
                      </a:cxn>
                      <a:cxn ang="0">
                        <a:pos x="470" y="518"/>
                      </a:cxn>
                      <a:cxn ang="0">
                        <a:pos x="422" y="424"/>
                      </a:cxn>
                      <a:cxn ang="0">
                        <a:pos x="426" y="310"/>
                      </a:cxn>
                      <a:cxn ang="0">
                        <a:pos x="422" y="268"/>
                      </a:cxn>
                      <a:cxn ang="0">
                        <a:pos x="412" y="276"/>
                      </a:cxn>
                      <a:cxn ang="0">
                        <a:pos x="386" y="266"/>
                      </a:cxn>
                      <a:cxn ang="0">
                        <a:pos x="360" y="170"/>
                      </a:cxn>
                      <a:cxn ang="0">
                        <a:pos x="330" y="166"/>
                      </a:cxn>
                      <a:cxn ang="0">
                        <a:pos x="288" y="172"/>
                      </a:cxn>
                      <a:cxn ang="0">
                        <a:pos x="242" y="232"/>
                      </a:cxn>
                      <a:cxn ang="0">
                        <a:pos x="196" y="268"/>
                      </a:cxn>
                      <a:cxn ang="0">
                        <a:pos x="184" y="274"/>
                      </a:cxn>
                      <a:cxn ang="0">
                        <a:pos x="160" y="328"/>
                      </a:cxn>
                      <a:cxn ang="0">
                        <a:pos x="152" y="354"/>
                      </a:cxn>
                      <a:cxn ang="0">
                        <a:pos x="128" y="404"/>
                      </a:cxn>
                      <a:cxn ang="0">
                        <a:pos x="94" y="392"/>
                      </a:cxn>
                      <a:cxn ang="0">
                        <a:pos x="66" y="258"/>
                      </a:cxn>
                      <a:cxn ang="0">
                        <a:pos x="72" y="156"/>
                      </a:cxn>
                      <a:cxn ang="0">
                        <a:pos x="44" y="180"/>
                      </a:cxn>
                      <a:cxn ang="0">
                        <a:pos x="20" y="150"/>
                      </a:cxn>
                      <a:cxn ang="0">
                        <a:pos x="24" y="138"/>
                      </a:cxn>
                      <a:cxn ang="0">
                        <a:pos x="0" y="92"/>
                      </a:cxn>
                      <a:cxn ang="0">
                        <a:pos x="798" y="6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69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/>
                    <a:ahLst/>
                    <a:cxnLst>
                      <a:cxn ang="0">
                        <a:pos x="7" y="11"/>
                      </a:cxn>
                      <a:cxn ang="0">
                        <a:pos x="17" y="3"/>
                      </a:cxn>
                      <a:cxn ang="0">
                        <a:pos x="37" y="33"/>
                      </a:cxn>
                      <a:cxn ang="0">
                        <a:pos x="19" y="85"/>
                      </a:cxn>
                      <a:cxn ang="0">
                        <a:pos x="1" y="69"/>
                      </a:cxn>
                      <a:cxn ang="0">
                        <a:pos x="7" y="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70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/>
                    <a:ahLst/>
                    <a:cxnLst>
                      <a:cxn ang="0">
                        <a:pos x="13" y="28"/>
                      </a:cxn>
                      <a:cxn ang="0">
                        <a:pos x="29" y="2"/>
                      </a:cxn>
                      <a:cxn ang="0">
                        <a:pos x="43" y="4"/>
                      </a:cxn>
                      <a:cxn ang="0">
                        <a:pos x="39" y="26"/>
                      </a:cxn>
                      <a:cxn ang="0">
                        <a:pos x="13" y="74"/>
                      </a:cxn>
                      <a:cxn ang="0">
                        <a:pos x="7" y="60"/>
                      </a:cxn>
                      <a:cxn ang="0">
                        <a:pos x="3" y="36"/>
                      </a:cxn>
                      <a:cxn ang="0">
                        <a:pos x="13" y="28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71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/>
                    <a:ahLst/>
                    <a:cxnLst>
                      <a:cxn ang="0">
                        <a:pos x="7" y="16"/>
                      </a:cxn>
                      <a:cxn ang="0">
                        <a:pos x="5" y="30"/>
                      </a:cxn>
                      <a:cxn ang="0">
                        <a:pos x="7" y="16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72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/>
                    <a:ahLst/>
                    <a:cxnLst>
                      <a:cxn ang="0">
                        <a:pos x="481" y="464"/>
                      </a:cxn>
                      <a:cxn ang="0">
                        <a:pos x="486" y="451"/>
                      </a:cxn>
                      <a:cxn ang="0">
                        <a:pos x="500" y="413"/>
                      </a:cxn>
                      <a:cxn ang="0">
                        <a:pos x="309" y="287"/>
                      </a:cxn>
                      <a:cxn ang="0">
                        <a:pos x="282" y="346"/>
                      </a:cxn>
                      <a:cxn ang="0">
                        <a:pos x="303" y="556"/>
                      </a:cxn>
                      <a:cxn ang="0">
                        <a:pos x="282" y="494"/>
                      </a:cxn>
                      <a:cxn ang="0">
                        <a:pos x="242" y="439"/>
                      </a:cxn>
                      <a:cxn ang="0">
                        <a:pos x="245" y="413"/>
                      </a:cxn>
                      <a:cxn ang="0">
                        <a:pos x="247" y="394"/>
                      </a:cxn>
                      <a:cxn ang="0">
                        <a:pos x="220" y="375"/>
                      </a:cxn>
                      <a:cxn ang="0">
                        <a:pos x="194" y="346"/>
                      </a:cxn>
                      <a:cxn ang="0">
                        <a:pos x="148" y="354"/>
                      </a:cxn>
                      <a:cxn ang="0">
                        <a:pos x="126" y="365"/>
                      </a:cxn>
                      <a:cxn ang="0">
                        <a:pos x="78" y="365"/>
                      </a:cxn>
                      <a:cxn ang="0">
                        <a:pos x="22" y="312"/>
                      </a:cxn>
                      <a:cxn ang="0">
                        <a:pos x="11" y="295"/>
                      </a:cxn>
                      <a:cxn ang="0">
                        <a:pos x="0" y="264"/>
                      </a:cxn>
                      <a:cxn ang="0">
                        <a:pos x="24" y="213"/>
                      </a:cxn>
                      <a:cxn ang="0">
                        <a:pos x="32" y="181"/>
                      </a:cxn>
                      <a:cxn ang="0">
                        <a:pos x="51" y="143"/>
                      </a:cxn>
                      <a:cxn ang="0">
                        <a:pos x="81" y="116"/>
                      </a:cxn>
                      <a:cxn ang="0">
                        <a:pos x="167" y="67"/>
                      </a:cxn>
                      <a:cxn ang="0">
                        <a:pos x="220" y="30"/>
                      </a:cxn>
                      <a:cxn ang="0">
                        <a:pos x="258" y="6"/>
                      </a:cxn>
                      <a:cxn ang="0">
                        <a:pos x="363" y="2"/>
                      </a:cxn>
                      <a:cxn ang="0">
                        <a:pos x="398" y="0"/>
                      </a:cxn>
                      <a:cxn ang="0">
                        <a:pos x="384" y="34"/>
                      </a:cxn>
                      <a:cxn ang="0">
                        <a:pos x="443" y="84"/>
                      </a:cxn>
                      <a:cxn ang="0">
                        <a:pos x="497" y="74"/>
                      </a:cxn>
                      <a:cxn ang="0">
                        <a:pos x="529" y="82"/>
                      </a:cxn>
                      <a:cxn ang="0">
                        <a:pos x="559" y="97"/>
                      </a:cxn>
                      <a:cxn ang="0">
                        <a:pos x="572" y="188"/>
                      </a:cxn>
                      <a:cxn ang="0">
                        <a:pos x="572" y="240"/>
                      </a:cxn>
                      <a:cxn ang="0">
                        <a:pos x="599" y="283"/>
                      </a:cxn>
                      <a:cxn ang="0">
                        <a:pos x="645" y="300"/>
                      </a:cxn>
                      <a:cxn ang="0">
                        <a:pos x="680" y="295"/>
                      </a:cxn>
                      <a:cxn ang="0">
                        <a:pos x="664" y="340"/>
                      </a:cxn>
                      <a:cxn ang="0">
                        <a:pos x="599" y="407"/>
                      </a:cxn>
                      <a:cxn ang="0">
                        <a:pos x="548" y="485"/>
                      </a:cxn>
                      <a:cxn ang="0">
                        <a:pos x="556" y="508"/>
                      </a:cxn>
                      <a:cxn ang="0">
                        <a:pos x="435" y="556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73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/>
                    <a:ahLst/>
                    <a:cxnLst>
                      <a:cxn ang="0">
                        <a:pos x="243" y="347"/>
                      </a:cxn>
                      <a:cxn ang="0">
                        <a:pos x="233" y="301"/>
                      </a:cxn>
                      <a:cxn ang="0">
                        <a:pos x="217" y="288"/>
                      </a:cxn>
                      <a:cxn ang="0">
                        <a:pos x="215" y="269"/>
                      </a:cxn>
                      <a:cxn ang="0">
                        <a:pos x="209" y="254"/>
                      </a:cxn>
                      <a:cxn ang="0">
                        <a:pos x="209" y="229"/>
                      </a:cxn>
                      <a:cxn ang="0">
                        <a:pos x="207" y="214"/>
                      </a:cxn>
                      <a:cxn ang="0">
                        <a:pos x="228" y="202"/>
                      </a:cxn>
                      <a:cxn ang="0">
                        <a:pos x="257" y="197"/>
                      </a:cxn>
                      <a:cxn ang="0">
                        <a:pos x="257" y="136"/>
                      </a:cxn>
                      <a:cxn ang="0">
                        <a:pos x="54" y="96"/>
                      </a:cxn>
                      <a:cxn ang="0">
                        <a:pos x="32" y="98"/>
                      </a:cxn>
                      <a:cxn ang="0">
                        <a:pos x="16" y="102"/>
                      </a:cxn>
                      <a:cxn ang="0">
                        <a:pos x="0" y="149"/>
                      </a:cxn>
                      <a:cxn ang="0">
                        <a:pos x="93" y="346"/>
                      </a:cxn>
                      <a:cxn ang="0">
                        <a:pos x="243" y="347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74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/>
                    <a:ahLst/>
                    <a:cxnLst>
                      <a:cxn ang="0">
                        <a:pos x="7" y="25"/>
                      </a:cxn>
                      <a:cxn ang="0">
                        <a:pos x="19" y="21"/>
                      </a:cxn>
                      <a:cxn ang="0">
                        <a:pos x="7" y="2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75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/>
                    <a:ahLst/>
                    <a:cxnLst>
                      <a:cxn ang="0">
                        <a:pos x="12" y="12"/>
                      </a:cxn>
                      <a:cxn ang="0">
                        <a:pos x="16" y="0"/>
                      </a:cxn>
                      <a:cxn ang="0">
                        <a:pos x="20" y="12"/>
                      </a:cxn>
                      <a:cxn ang="0">
                        <a:pos x="8" y="20"/>
                      </a:cxn>
                      <a:cxn ang="0">
                        <a:pos x="12" y="12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76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/>
                    <a:ahLst/>
                    <a:cxnLst>
                      <a:cxn ang="0">
                        <a:pos x="24" y="18"/>
                      </a:cxn>
                      <a:cxn ang="0">
                        <a:pos x="32" y="6"/>
                      </a:cxn>
                      <a:cxn ang="0">
                        <a:pos x="36" y="30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77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/>
                    <a:ahLst/>
                    <a:cxnLst>
                      <a:cxn ang="0">
                        <a:pos x="473" y="464"/>
                      </a:cxn>
                      <a:cxn ang="0">
                        <a:pos x="393" y="452"/>
                      </a:cxn>
                      <a:cxn ang="0">
                        <a:pos x="325" y="412"/>
                      </a:cxn>
                      <a:cxn ang="0">
                        <a:pos x="265" y="400"/>
                      </a:cxn>
                      <a:cxn ang="0">
                        <a:pos x="237" y="416"/>
                      </a:cxn>
                      <a:cxn ang="0">
                        <a:pos x="261" y="428"/>
                      </a:cxn>
                      <a:cxn ang="0">
                        <a:pos x="293" y="468"/>
                      </a:cxn>
                      <a:cxn ang="0">
                        <a:pos x="321" y="476"/>
                      </a:cxn>
                      <a:cxn ang="0">
                        <a:pos x="333" y="536"/>
                      </a:cxn>
                      <a:cxn ang="0">
                        <a:pos x="313" y="552"/>
                      </a:cxn>
                      <a:cxn ang="0">
                        <a:pos x="261" y="616"/>
                      </a:cxn>
                      <a:cxn ang="0">
                        <a:pos x="225" y="628"/>
                      </a:cxn>
                      <a:cxn ang="0">
                        <a:pos x="97" y="696"/>
                      </a:cxn>
                      <a:cxn ang="0">
                        <a:pos x="77" y="616"/>
                      </a:cxn>
                      <a:cxn ang="0">
                        <a:pos x="45" y="524"/>
                      </a:cxn>
                      <a:cxn ang="0">
                        <a:pos x="33" y="448"/>
                      </a:cxn>
                      <a:cxn ang="0">
                        <a:pos x="53" y="344"/>
                      </a:cxn>
                      <a:cxn ang="0">
                        <a:pos x="17" y="392"/>
                      </a:cxn>
                      <a:cxn ang="0">
                        <a:pos x="81" y="280"/>
                      </a:cxn>
                      <a:cxn ang="0">
                        <a:pos x="113" y="204"/>
                      </a:cxn>
                      <a:cxn ang="0">
                        <a:pos x="37" y="204"/>
                      </a:cxn>
                      <a:cxn ang="0">
                        <a:pos x="1" y="196"/>
                      </a:cxn>
                      <a:cxn ang="0">
                        <a:pos x="25" y="140"/>
                      </a:cxn>
                      <a:cxn ang="0">
                        <a:pos x="97" y="112"/>
                      </a:cxn>
                      <a:cxn ang="0">
                        <a:pos x="221" y="124"/>
                      </a:cxn>
                      <a:cxn ang="0">
                        <a:pos x="229" y="64"/>
                      </a:cxn>
                      <a:cxn ang="0">
                        <a:pos x="261" y="0"/>
                      </a:cxn>
                      <a:cxn ang="0">
                        <a:pos x="357" y="44"/>
                      </a:cxn>
                      <a:cxn ang="0">
                        <a:pos x="329" y="88"/>
                      </a:cxn>
                      <a:cxn ang="0">
                        <a:pos x="301" y="176"/>
                      </a:cxn>
                      <a:cxn ang="0">
                        <a:pos x="361" y="192"/>
                      </a:cxn>
                      <a:cxn ang="0">
                        <a:pos x="373" y="136"/>
                      </a:cxn>
                      <a:cxn ang="0">
                        <a:pos x="417" y="92"/>
                      </a:cxn>
                      <a:cxn ang="0">
                        <a:pos x="497" y="88"/>
                      </a:cxn>
                      <a:cxn ang="0">
                        <a:pos x="529" y="52"/>
                      </a:cxn>
                      <a:cxn ang="0">
                        <a:pos x="541" y="460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78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/>
                    <a:ahLst/>
                    <a:cxnLst>
                      <a:cxn ang="0">
                        <a:pos x="825" y="0"/>
                      </a:cxn>
                      <a:cxn ang="0">
                        <a:pos x="143" y="29"/>
                      </a:cxn>
                      <a:cxn ang="0">
                        <a:pos x="91" y="42"/>
                      </a:cxn>
                      <a:cxn ang="0">
                        <a:pos x="62" y="42"/>
                      </a:cxn>
                      <a:cxn ang="0">
                        <a:pos x="22" y="77"/>
                      </a:cxn>
                      <a:cxn ang="0">
                        <a:pos x="0" y="105"/>
                      </a:cxn>
                      <a:cxn ang="0">
                        <a:pos x="59" y="115"/>
                      </a:cxn>
                      <a:cxn ang="0">
                        <a:pos x="97" y="96"/>
                      </a:cxn>
                      <a:cxn ang="0">
                        <a:pos x="108" y="84"/>
                      </a:cxn>
                      <a:cxn ang="0">
                        <a:pos x="167" y="52"/>
                      </a:cxn>
                      <a:cxn ang="0">
                        <a:pos x="215" y="46"/>
                      </a:cxn>
                      <a:cxn ang="0">
                        <a:pos x="237" y="94"/>
                      </a:cxn>
                      <a:cxn ang="0">
                        <a:pos x="188" y="109"/>
                      </a:cxn>
                      <a:cxn ang="0">
                        <a:pos x="231" y="113"/>
                      </a:cxn>
                      <a:cxn ang="0">
                        <a:pos x="250" y="90"/>
                      </a:cxn>
                      <a:cxn ang="0">
                        <a:pos x="266" y="92"/>
                      </a:cxn>
                      <a:cxn ang="0">
                        <a:pos x="253" y="54"/>
                      </a:cxn>
                      <a:cxn ang="0">
                        <a:pos x="266" y="44"/>
                      </a:cxn>
                      <a:cxn ang="0">
                        <a:pos x="277" y="88"/>
                      </a:cxn>
                      <a:cxn ang="0">
                        <a:pos x="266" y="113"/>
                      </a:cxn>
                      <a:cxn ang="0">
                        <a:pos x="296" y="130"/>
                      </a:cxn>
                      <a:cxn ang="0">
                        <a:pos x="299" y="92"/>
                      </a:cxn>
                      <a:cxn ang="0">
                        <a:pos x="331" y="103"/>
                      </a:cxn>
                      <a:cxn ang="0">
                        <a:pos x="382" y="73"/>
                      </a:cxn>
                      <a:cxn ang="0">
                        <a:pos x="409" y="50"/>
                      </a:cxn>
                      <a:cxn ang="0">
                        <a:pos x="439" y="56"/>
                      </a:cxn>
                      <a:cxn ang="0">
                        <a:pos x="455" y="50"/>
                      </a:cxn>
                      <a:cxn ang="0">
                        <a:pos x="431" y="44"/>
                      </a:cxn>
                      <a:cxn ang="0">
                        <a:pos x="474" y="35"/>
                      </a:cxn>
                      <a:cxn ang="0">
                        <a:pos x="544" y="54"/>
                      </a:cxn>
                      <a:cxn ang="0">
                        <a:pos x="581" y="42"/>
                      </a:cxn>
                      <a:cxn ang="0">
                        <a:pos x="584" y="63"/>
                      </a:cxn>
                      <a:cxn ang="0">
                        <a:pos x="568" y="101"/>
                      </a:cxn>
                      <a:cxn ang="0">
                        <a:pos x="611" y="88"/>
                      </a:cxn>
                      <a:cxn ang="0">
                        <a:pos x="624" y="80"/>
                      </a:cxn>
                      <a:cxn ang="0">
                        <a:pos x="648" y="61"/>
                      </a:cxn>
                      <a:cxn ang="0">
                        <a:pos x="794" y="84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79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31" y="0"/>
                      </a:cxn>
                      <a:cxn ang="0">
                        <a:pos x="19" y="2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80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/>
                    <a:ahLst/>
                    <a:cxnLst>
                      <a:cxn ang="0">
                        <a:pos x="6" y="32"/>
                      </a:cxn>
                      <a:cxn ang="0">
                        <a:pos x="22" y="0"/>
                      </a:cxn>
                      <a:cxn ang="0">
                        <a:pos x="38" y="4"/>
                      </a:cxn>
                      <a:cxn ang="0">
                        <a:pos x="6" y="32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81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/>
                    <a:ahLst/>
                    <a:cxnLst>
                      <a:cxn ang="0">
                        <a:pos x="37" y="18"/>
                      </a:cxn>
                      <a:cxn ang="0">
                        <a:pos x="25" y="2"/>
                      </a:cxn>
                      <a:cxn ang="0">
                        <a:pos x="37" y="18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82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12" y="9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83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31" y="10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</p:grpSp>
            <p:grpSp>
              <p:nvGrpSpPr>
                <p:cNvPr id="1085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86085" name="Freeform 69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/>
                    <a:ahLst/>
                    <a:cxnLst>
                      <a:cxn ang="0">
                        <a:pos x="16" y="33"/>
                      </a:cxn>
                      <a:cxn ang="0">
                        <a:pos x="8" y="21"/>
                      </a:cxn>
                      <a:cxn ang="0">
                        <a:pos x="0" y="9"/>
                      </a:cxn>
                      <a:cxn ang="0">
                        <a:pos x="16" y="3"/>
                      </a:cxn>
                      <a:cxn ang="0">
                        <a:pos x="30" y="23"/>
                      </a:cxn>
                      <a:cxn ang="0">
                        <a:pos x="28" y="31"/>
                      </a:cxn>
                      <a:cxn ang="0">
                        <a:pos x="16" y="3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86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/>
                    <a:ahLst/>
                    <a:cxnLst>
                      <a:cxn ang="0">
                        <a:pos x="15" y="16"/>
                      </a:cxn>
                      <a:cxn ang="0">
                        <a:pos x="3" y="8"/>
                      </a:cxn>
                      <a:cxn ang="0">
                        <a:pos x="15" y="0"/>
                      </a:cxn>
                      <a:cxn ang="0">
                        <a:pos x="15" y="16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87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/>
                    <a:ahLst/>
                    <a:cxnLst>
                      <a:cxn ang="0">
                        <a:pos x="14" y="24"/>
                      </a:cxn>
                      <a:cxn ang="0">
                        <a:pos x="30" y="4"/>
                      </a:cxn>
                      <a:cxn ang="0">
                        <a:pos x="42" y="0"/>
                      </a:cxn>
                      <a:cxn ang="0">
                        <a:pos x="58" y="12"/>
                      </a:cxn>
                      <a:cxn ang="0">
                        <a:pos x="32" y="26"/>
                      </a:cxn>
                      <a:cxn ang="0">
                        <a:pos x="12" y="46"/>
                      </a:cxn>
                      <a:cxn ang="0">
                        <a:pos x="8" y="20"/>
                      </a:cxn>
                      <a:cxn ang="0">
                        <a:pos x="12" y="14"/>
                      </a:cxn>
                      <a:cxn ang="0">
                        <a:pos x="14" y="24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88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/>
                    <a:ahLst/>
                    <a:cxnLst>
                      <a:cxn ang="0">
                        <a:pos x="0" y="31"/>
                      </a:cxn>
                      <a:cxn ang="0">
                        <a:pos x="18" y="25"/>
                      </a:cxn>
                      <a:cxn ang="0">
                        <a:pos x="52" y="1"/>
                      </a:cxn>
                      <a:cxn ang="0">
                        <a:pos x="64" y="3"/>
                      </a:cxn>
                      <a:cxn ang="0">
                        <a:pos x="50" y="19"/>
                      </a:cxn>
                      <a:cxn ang="0">
                        <a:pos x="28" y="33"/>
                      </a:cxn>
                      <a:cxn ang="0">
                        <a:pos x="22" y="47"/>
                      </a:cxn>
                      <a:cxn ang="0">
                        <a:pos x="16" y="45"/>
                      </a:cxn>
                      <a:cxn ang="0">
                        <a:pos x="12" y="39"/>
                      </a:cxn>
                      <a:cxn ang="0">
                        <a:pos x="0" y="35"/>
                      </a:cxn>
                      <a:cxn ang="0">
                        <a:pos x="0" y="3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89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/>
                    <a:ahLst/>
                    <a:cxnLst>
                      <a:cxn ang="0">
                        <a:pos x="10" y="4"/>
                      </a:cxn>
                      <a:cxn ang="0">
                        <a:pos x="36" y="18"/>
                      </a:cxn>
                      <a:cxn ang="0">
                        <a:pos x="46" y="30"/>
                      </a:cxn>
                      <a:cxn ang="0">
                        <a:pos x="76" y="52"/>
                      </a:cxn>
                      <a:cxn ang="0">
                        <a:pos x="92" y="66"/>
                      </a:cxn>
                      <a:cxn ang="0">
                        <a:pos x="122" y="98"/>
                      </a:cxn>
                      <a:cxn ang="0">
                        <a:pos x="136" y="128"/>
                      </a:cxn>
                      <a:cxn ang="0">
                        <a:pos x="148" y="132"/>
                      </a:cxn>
                      <a:cxn ang="0">
                        <a:pos x="154" y="150"/>
                      </a:cxn>
                      <a:cxn ang="0">
                        <a:pos x="176" y="152"/>
                      </a:cxn>
                      <a:cxn ang="0">
                        <a:pos x="170" y="196"/>
                      </a:cxn>
                      <a:cxn ang="0">
                        <a:pos x="180" y="224"/>
                      </a:cxn>
                      <a:cxn ang="0">
                        <a:pos x="198" y="232"/>
                      </a:cxn>
                      <a:cxn ang="0">
                        <a:pos x="216" y="234"/>
                      </a:cxn>
                      <a:cxn ang="0">
                        <a:pos x="236" y="242"/>
                      </a:cxn>
                      <a:cxn ang="0">
                        <a:pos x="254" y="236"/>
                      </a:cxn>
                      <a:cxn ang="0">
                        <a:pos x="272" y="248"/>
                      </a:cxn>
                      <a:cxn ang="0">
                        <a:pos x="296" y="256"/>
                      </a:cxn>
                      <a:cxn ang="0">
                        <a:pos x="314" y="264"/>
                      </a:cxn>
                      <a:cxn ang="0">
                        <a:pos x="352" y="266"/>
                      </a:cxn>
                      <a:cxn ang="0">
                        <a:pos x="342" y="274"/>
                      </a:cxn>
                      <a:cxn ang="0">
                        <a:pos x="322" y="272"/>
                      </a:cxn>
                      <a:cxn ang="0">
                        <a:pos x="300" y="270"/>
                      </a:cxn>
                      <a:cxn ang="0">
                        <a:pos x="288" y="266"/>
                      </a:cxn>
                      <a:cxn ang="0">
                        <a:pos x="252" y="264"/>
                      </a:cxn>
                      <a:cxn ang="0">
                        <a:pos x="234" y="260"/>
                      </a:cxn>
                      <a:cxn ang="0">
                        <a:pos x="172" y="242"/>
                      </a:cxn>
                      <a:cxn ang="0">
                        <a:pos x="160" y="216"/>
                      </a:cxn>
                      <a:cxn ang="0">
                        <a:pos x="126" y="200"/>
                      </a:cxn>
                      <a:cxn ang="0">
                        <a:pos x="108" y="186"/>
                      </a:cxn>
                      <a:cxn ang="0">
                        <a:pos x="94" y="158"/>
                      </a:cxn>
                      <a:cxn ang="0">
                        <a:pos x="68" y="108"/>
                      </a:cxn>
                      <a:cxn ang="0">
                        <a:pos x="64" y="102"/>
                      </a:cxn>
                      <a:cxn ang="0">
                        <a:pos x="58" y="100"/>
                      </a:cxn>
                      <a:cxn ang="0">
                        <a:pos x="54" y="88"/>
                      </a:cxn>
                      <a:cxn ang="0">
                        <a:pos x="38" y="58"/>
                      </a:cxn>
                      <a:cxn ang="0">
                        <a:pos x="20" y="40"/>
                      </a:cxn>
                      <a:cxn ang="0">
                        <a:pos x="4" y="22"/>
                      </a:cxn>
                      <a:cxn ang="0">
                        <a:pos x="10" y="2"/>
                      </a:cxn>
                      <a:cxn ang="0">
                        <a:pos x="10" y="4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90" name="Freeform 74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/>
                    <a:ahLst/>
                    <a:cxnLst>
                      <a:cxn ang="0">
                        <a:pos x="54" y="66"/>
                      </a:cxn>
                      <a:cxn ang="0">
                        <a:pos x="66" y="58"/>
                      </a:cxn>
                      <a:cxn ang="0">
                        <a:pos x="68" y="52"/>
                      </a:cxn>
                      <a:cxn ang="0">
                        <a:pos x="80" y="44"/>
                      </a:cxn>
                      <a:cxn ang="0">
                        <a:pos x="106" y="22"/>
                      </a:cxn>
                      <a:cxn ang="0">
                        <a:pos x="112" y="4"/>
                      </a:cxn>
                      <a:cxn ang="0">
                        <a:pos x="124" y="0"/>
                      </a:cxn>
                      <a:cxn ang="0">
                        <a:pos x="150" y="28"/>
                      </a:cxn>
                      <a:cxn ang="0">
                        <a:pos x="146" y="44"/>
                      </a:cxn>
                      <a:cxn ang="0">
                        <a:pos x="126" y="64"/>
                      </a:cxn>
                      <a:cxn ang="0">
                        <a:pos x="132" y="94"/>
                      </a:cxn>
                      <a:cxn ang="0">
                        <a:pos x="142" y="110"/>
                      </a:cxn>
                      <a:cxn ang="0">
                        <a:pos x="146" y="128"/>
                      </a:cxn>
                      <a:cxn ang="0">
                        <a:pos x="128" y="128"/>
                      </a:cxn>
                      <a:cxn ang="0">
                        <a:pos x="116" y="146"/>
                      </a:cxn>
                      <a:cxn ang="0">
                        <a:pos x="104" y="156"/>
                      </a:cxn>
                      <a:cxn ang="0">
                        <a:pos x="100" y="198"/>
                      </a:cxn>
                      <a:cxn ang="0">
                        <a:pos x="88" y="202"/>
                      </a:cxn>
                      <a:cxn ang="0">
                        <a:pos x="82" y="206"/>
                      </a:cxn>
                      <a:cxn ang="0">
                        <a:pos x="76" y="202"/>
                      </a:cxn>
                      <a:cxn ang="0">
                        <a:pos x="72" y="190"/>
                      </a:cxn>
                      <a:cxn ang="0">
                        <a:pos x="60" y="186"/>
                      </a:cxn>
                      <a:cxn ang="0">
                        <a:pos x="42" y="194"/>
                      </a:cxn>
                      <a:cxn ang="0">
                        <a:pos x="28" y="186"/>
                      </a:cxn>
                      <a:cxn ang="0">
                        <a:pos x="10" y="148"/>
                      </a:cxn>
                      <a:cxn ang="0">
                        <a:pos x="4" y="130"/>
                      </a:cxn>
                      <a:cxn ang="0">
                        <a:pos x="0" y="118"/>
                      </a:cxn>
                      <a:cxn ang="0">
                        <a:pos x="20" y="96"/>
                      </a:cxn>
                      <a:cxn ang="0">
                        <a:pos x="32" y="104"/>
                      </a:cxn>
                      <a:cxn ang="0">
                        <a:pos x="34" y="80"/>
                      </a:cxn>
                      <a:cxn ang="0">
                        <a:pos x="52" y="70"/>
                      </a:cxn>
                      <a:cxn ang="0">
                        <a:pos x="54" y="66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91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/>
                    <a:ahLst/>
                    <a:cxnLst>
                      <a:cxn ang="0">
                        <a:pos x="4" y="32"/>
                      </a:cxn>
                      <a:cxn ang="0">
                        <a:pos x="18" y="10"/>
                      </a:cxn>
                      <a:cxn ang="0">
                        <a:pos x="46" y="20"/>
                      </a:cxn>
                      <a:cxn ang="0">
                        <a:pos x="72" y="14"/>
                      </a:cxn>
                      <a:cxn ang="0">
                        <a:pos x="90" y="0"/>
                      </a:cxn>
                      <a:cxn ang="0">
                        <a:pos x="76" y="26"/>
                      </a:cxn>
                      <a:cxn ang="0">
                        <a:pos x="60" y="38"/>
                      </a:cxn>
                      <a:cxn ang="0">
                        <a:pos x="42" y="32"/>
                      </a:cxn>
                      <a:cxn ang="0">
                        <a:pos x="14" y="30"/>
                      </a:cxn>
                      <a:cxn ang="0">
                        <a:pos x="4" y="32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92" name="Freeform 76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/>
                    <a:ahLst/>
                    <a:cxnLst>
                      <a:cxn ang="0">
                        <a:pos x="8" y="18"/>
                      </a:cxn>
                      <a:cxn ang="0">
                        <a:pos x="18" y="0"/>
                      </a:cxn>
                      <a:cxn ang="0">
                        <a:pos x="34" y="18"/>
                      </a:cxn>
                      <a:cxn ang="0">
                        <a:pos x="62" y="4"/>
                      </a:cxn>
                      <a:cxn ang="0">
                        <a:pos x="46" y="34"/>
                      </a:cxn>
                      <a:cxn ang="0">
                        <a:pos x="54" y="48"/>
                      </a:cxn>
                      <a:cxn ang="0">
                        <a:pos x="58" y="60"/>
                      </a:cxn>
                      <a:cxn ang="0">
                        <a:pos x="46" y="74"/>
                      </a:cxn>
                      <a:cxn ang="0">
                        <a:pos x="34" y="60"/>
                      </a:cxn>
                      <a:cxn ang="0">
                        <a:pos x="22" y="48"/>
                      </a:cxn>
                      <a:cxn ang="0">
                        <a:pos x="28" y="68"/>
                      </a:cxn>
                      <a:cxn ang="0">
                        <a:pos x="30" y="74"/>
                      </a:cxn>
                      <a:cxn ang="0">
                        <a:pos x="20" y="104"/>
                      </a:cxn>
                      <a:cxn ang="0">
                        <a:pos x="12" y="102"/>
                      </a:cxn>
                      <a:cxn ang="0">
                        <a:pos x="8" y="90"/>
                      </a:cxn>
                      <a:cxn ang="0">
                        <a:pos x="0" y="54"/>
                      </a:cxn>
                      <a:cxn ang="0">
                        <a:pos x="2" y="30"/>
                      </a:cxn>
                      <a:cxn ang="0">
                        <a:pos x="8" y="18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93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13" y="0"/>
                      </a:cxn>
                      <a:cxn ang="0">
                        <a:pos x="15" y="28"/>
                      </a:cxn>
                      <a:cxn ang="0">
                        <a:pos x="37" y="38"/>
                      </a:cxn>
                      <a:cxn ang="0">
                        <a:pos x="19" y="44"/>
                      </a:cxn>
                      <a:cxn ang="0">
                        <a:pos x="5" y="58"/>
                      </a:cxn>
                      <a:cxn ang="0">
                        <a:pos x="1" y="3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94" name="Freeform 78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/>
                    <a:ahLst/>
                    <a:cxnLst>
                      <a:cxn ang="0">
                        <a:pos x="7" y="0"/>
                      </a:cxn>
                      <a:cxn ang="0">
                        <a:pos x="29" y="0"/>
                      </a:cxn>
                      <a:cxn ang="0">
                        <a:pos x="49" y="16"/>
                      </a:cxn>
                      <a:cxn ang="0">
                        <a:pos x="35" y="14"/>
                      </a:cxn>
                      <a:cxn ang="0">
                        <a:pos x="3" y="16"/>
                      </a:cxn>
                      <a:cxn ang="0">
                        <a:pos x="7" y="0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95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/>
                    <a:ahLst/>
                    <a:cxnLst>
                      <a:cxn ang="0">
                        <a:pos x="21" y="38"/>
                      </a:cxn>
                      <a:cxn ang="0">
                        <a:pos x="15" y="26"/>
                      </a:cxn>
                      <a:cxn ang="0">
                        <a:pos x="3" y="22"/>
                      </a:cxn>
                      <a:cxn ang="0">
                        <a:pos x="13" y="8"/>
                      </a:cxn>
                      <a:cxn ang="0">
                        <a:pos x="25" y="0"/>
                      </a:cxn>
                      <a:cxn ang="0">
                        <a:pos x="49" y="10"/>
                      </a:cxn>
                      <a:cxn ang="0">
                        <a:pos x="53" y="20"/>
                      </a:cxn>
                      <a:cxn ang="0">
                        <a:pos x="61" y="32"/>
                      </a:cxn>
                      <a:cxn ang="0">
                        <a:pos x="41" y="38"/>
                      </a:cxn>
                      <a:cxn ang="0">
                        <a:pos x="23" y="44"/>
                      </a:cxn>
                      <a:cxn ang="0">
                        <a:pos x="21" y="38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96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/>
                    <a:ahLst/>
                    <a:cxnLst>
                      <a:cxn ang="0">
                        <a:pos x="46" y="28"/>
                      </a:cxn>
                      <a:cxn ang="0">
                        <a:pos x="36" y="14"/>
                      </a:cxn>
                      <a:cxn ang="0">
                        <a:pos x="26" y="30"/>
                      </a:cxn>
                      <a:cxn ang="0">
                        <a:pos x="0" y="24"/>
                      </a:cxn>
                      <a:cxn ang="0">
                        <a:pos x="10" y="42"/>
                      </a:cxn>
                      <a:cxn ang="0">
                        <a:pos x="16" y="62"/>
                      </a:cxn>
                      <a:cxn ang="0">
                        <a:pos x="24" y="48"/>
                      </a:cxn>
                      <a:cxn ang="0">
                        <a:pos x="30" y="44"/>
                      </a:cxn>
                      <a:cxn ang="0">
                        <a:pos x="48" y="56"/>
                      </a:cxn>
                      <a:cxn ang="0">
                        <a:pos x="70" y="62"/>
                      </a:cxn>
                      <a:cxn ang="0">
                        <a:pos x="88" y="72"/>
                      </a:cxn>
                      <a:cxn ang="0">
                        <a:pos x="106" y="102"/>
                      </a:cxn>
                      <a:cxn ang="0">
                        <a:pos x="104" y="122"/>
                      </a:cxn>
                      <a:cxn ang="0">
                        <a:pos x="98" y="134"/>
                      </a:cxn>
                      <a:cxn ang="0">
                        <a:pos x="122" y="128"/>
                      </a:cxn>
                      <a:cxn ang="0">
                        <a:pos x="140" y="140"/>
                      </a:cxn>
                      <a:cxn ang="0">
                        <a:pos x="168" y="148"/>
                      </a:cxn>
                      <a:cxn ang="0">
                        <a:pos x="174" y="146"/>
                      </a:cxn>
                      <a:cxn ang="0">
                        <a:pos x="168" y="134"/>
                      </a:cxn>
                      <a:cxn ang="0">
                        <a:pos x="178" y="136"/>
                      </a:cxn>
                      <a:cxn ang="0">
                        <a:pos x="186" y="118"/>
                      </a:cxn>
                      <a:cxn ang="0">
                        <a:pos x="202" y="122"/>
                      </a:cxn>
                      <a:cxn ang="0">
                        <a:pos x="214" y="130"/>
                      </a:cxn>
                      <a:cxn ang="0">
                        <a:pos x="244" y="168"/>
                      </a:cxn>
                      <a:cxn ang="0">
                        <a:pos x="262" y="178"/>
                      </a:cxn>
                      <a:cxn ang="0">
                        <a:pos x="284" y="170"/>
                      </a:cxn>
                      <a:cxn ang="0">
                        <a:pos x="268" y="160"/>
                      </a:cxn>
                      <a:cxn ang="0">
                        <a:pos x="256" y="138"/>
                      </a:cxn>
                      <a:cxn ang="0">
                        <a:pos x="250" y="132"/>
                      </a:cxn>
                      <a:cxn ang="0">
                        <a:pos x="248" y="122"/>
                      </a:cxn>
                      <a:cxn ang="0">
                        <a:pos x="236" y="116"/>
                      </a:cxn>
                      <a:cxn ang="0">
                        <a:pos x="240" y="96"/>
                      </a:cxn>
                      <a:cxn ang="0">
                        <a:pos x="220" y="86"/>
                      </a:cxn>
                      <a:cxn ang="0">
                        <a:pos x="210" y="70"/>
                      </a:cxn>
                      <a:cxn ang="0">
                        <a:pos x="190" y="54"/>
                      </a:cxn>
                      <a:cxn ang="0">
                        <a:pos x="168" y="38"/>
                      </a:cxn>
                      <a:cxn ang="0">
                        <a:pos x="156" y="34"/>
                      </a:cxn>
                      <a:cxn ang="0">
                        <a:pos x="120" y="16"/>
                      </a:cxn>
                      <a:cxn ang="0">
                        <a:pos x="102" y="4"/>
                      </a:cxn>
                      <a:cxn ang="0">
                        <a:pos x="96" y="0"/>
                      </a:cxn>
                      <a:cxn ang="0">
                        <a:pos x="70" y="10"/>
                      </a:cxn>
                      <a:cxn ang="0">
                        <a:pos x="56" y="32"/>
                      </a:cxn>
                      <a:cxn ang="0">
                        <a:pos x="46" y="28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97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/>
                    <a:ahLst/>
                    <a:cxnLst>
                      <a:cxn ang="0">
                        <a:pos x="1" y="58"/>
                      </a:cxn>
                      <a:cxn ang="0">
                        <a:pos x="27" y="60"/>
                      </a:cxn>
                      <a:cxn ang="0">
                        <a:pos x="45" y="48"/>
                      </a:cxn>
                      <a:cxn ang="0">
                        <a:pos x="57" y="30"/>
                      </a:cxn>
                      <a:cxn ang="0">
                        <a:pos x="43" y="14"/>
                      </a:cxn>
                      <a:cxn ang="0">
                        <a:pos x="43" y="4"/>
                      </a:cxn>
                      <a:cxn ang="0">
                        <a:pos x="71" y="26"/>
                      </a:cxn>
                      <a:cxn ang="0">
                        <a:pos x="67" y="54"/>
                      </a:cxn>
                      <a:cxn ang="0">
                        <a:pos x="33" y="78"/>
                      </a:cxn>
                      <a:cxn ang="0">
                        <a:pos x="9" y="66"/>
                      </a:cxn>
                      <a:cxn ang="0">
                        <a:pos x="3" y="62"/>
                      </a:cxn>
                      <a:cxn ang="0">
                        <a:pos x="1" y="58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98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/>
                    <a:ahLst/>
                    <a:cxnLst>
                      <a:cxn ang="0">
                        <a:pos x="3" y="4"/>
                      </a:cxn>
                      <a:cxn ang="0">
                        <a:pos x="3" y="14"/>
                      </a:cxn>
                      <a:cxn ang="0">
                        <a:pos x="3" y="4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099" name="Freeform 83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7" y="2"/>
                      </a:cxn>
                      <a:cxn ang="0">
                        <a:pos x="9" y="12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100" name="Freeform 84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/>
                    <a:ahLst/>
                    <a:cxnLst>
                      <a:cxn ang="0">
                        <a:pos x="7" y="12"/>
                      </a:cxn>
                      <a:cxn ang="0">
                        <a:pos x="15" y="2"/>
                      </a:cxn>
                      <a:cxn ang="0">
                        <a:pos x="15" y="14"/>
                      </a:cxn>
                      <a:cxn ang="0">
                        <a:pos x="7" y="12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101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/>
                    <a:ahLst/>
                    <a:cxnLst>
                      <a:cxn ang="0">
                        <a:pos x="0" y="50"/>
                      </a:cxn>
                      <a:cxn ang="0">
                        <a:pos x="14" y="24"/>
                      </a:cxn>
                      <a:cxn ang="0">
                        <a:pos x="26" y="20"/>
                      </a:cxn>
                      <a:cxn ang="0">
                        <a:pos x="48" y="18"/>
                      </a:cxn>
                      <a:cxn ang="0">
                        <a:pos x="58" y="0"/>
                      </a:cxn>
                      <a:cxn ang="0">
                        <a:pos x="80" y="40"/>
                      </a:cxn>
                      <a:cxn ang="0">
                        <a:pos x="70" y="56"/>
                      </a:cxn>
                      <a:cxn ang="0">
                        <a:pos x="54" y="62"/>
                      </a:cxn>
                      <a:cxn ang="0">
                        <a:pos x="48" y="80"/>
                      </a:cxn>
                      <a:cxn ang="0">
                        <a:pos x="32" y="68"/>
                      </a:cxn>
                      <a:cxn ang="0">
                        <a:pos x="38" y="52"/>
                      </a:cxn>
                      <a:cxn ang="0">
                        <a:pos x="30" y="28"/>
                      </a:cxn>
                      <a:cxn ang="0">
                        <a:pos x="20" y="48"/>
                      </a:cxn>
                      <a:cxn ang="0">
                        <a:pos x="8" y="56"/>
                      </a:cxn>
                      <a:cxn ang="0">
                        <a:pos x="0" y="50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102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/>
                    <a:ahLst/>
                    <a:cxnLst>
                      <a:cxn ang="0">
                        <a:pos x="14" y="96"/>
                      </a:cxn>
                      <a:cxn ang="0">
                        <a:pos x="26" y="128"/>
                      </a:cxn>
                      <a:cxn ang="0">
                        <a:pos x="32" y="108"/>
                      </a:cxn>
                      <a:cxn ang="0">
                        <a:pos x="52" y="100"/>
                      </a:cxn>
                      <a:cxn ang="0">
                        <a:pos x="46" y="124"/>
                      </a:cxn>
                      <a:cxn ang="0">
                        <a:pos x="66" y="126"/>
                      </a:cxn>
                      <a:cxn ang="0">
                        <a:pos x="76" y="142"/>
                      </a:cxn>
                      <a:cxn ang="0">
                        <a:pos x="58" y="148"/>
                      </a:cxn>
                      <a:cxn ang="0">
                        <a:pos x="74" y="174"/>
                      </a:cxn>
                      <a:cxn ang="0">
                        <a:pos x="84" y="154"/>
                      </a:cxn>
                      <a:cxn ang="0">
                        <a:pos x="82" y="112"/>
                      </a:cxn>
                      <a:cxn ang="0">
                        <a:pos x="60" y="106"/>
                      </a:cxn>
                      <a:cxn ang="0">
                        <a:pos x="50" y="82"/>
                      </a:cxn>
                      <a:cxn ang="0">
                        <a:pos x="34" y="82"/>
                      </a:cxn>
                      <a:cxn ang="0">
                        <a:pos x="30" y="70"/>
                      </a:cxn>
                      <a:cxn ang="0">
                        <a:pos x="42" y="42"/>
                      </a:cxn>
                      <a:cxn ang="0">
                        <a:pos x="30" y="0"/>
                      </a:cxn>
                      <a:cxn ang="0">
                        <a:pos x="18" y="22"/>
                      </a:cxn>
                      <a:cxn ang="0">
                        <a:pos x="4" y="46"/>
                      </a:cxn>
                      <a:cxn ang="0">
                        <a:pos x="14" y="76"/>
                      </a:cxn>
                      <a:cxn ang="0">
                        <a:pos x="14" y="96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103" name="Freeform 87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/>
                    <a:ahLst/>
                    <a:cxnLst>
                      <a:cxn ang="0">
                        <a:pos x="6" y="24"/>
                      </a:cxn>
                      <a:cxn ang="0">
                        <a:pos x="12" y="0"/>
                      </a:cxn>
                      <a:cxn ang="0">
                        <a:pos x="20" y="16"/>
                      </a:cxn>
                      <a:cxn ang="0">
                        <a:pos x="22" y="24"/>
                      </a:cxn>
                      <a:cxn ang="0">
                        <a:pos x="28" y="26"/>
                      </a:cxn>
                      <a:cxn ang="0">
                        <a:pos x="32" y="38"/>
                      </a:cxn>
                      <a:cxn ang="0">
                        <a:pos x="18" y="50"/>
                      </a:cxn>
                      <a:cxn ang="0">
                        <a:pos x="6" y="24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104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/>
                    <a:ahLst/>
                    <a:cxnLst>
                      <a:cxn ang="0">
                        <a:pos x="0" y="44"/>
                      </a:cxn>
                      <a:cxn ang="0">
                        <a:pos x="22" y="20"/>
                      </a:cxn>
                      <a:cxn ang="0">
                        <a:pos x="36" y="0"/>
                      </a:cxn>
                      <a:cxn ang="0">
                        <a:pos x="24" y="28"/>
                      </a:cxn>
                      <a:cxn ang="0">
                        <a:pos x="2" y="50"/>
                      </a:cxn>
                      <a:cxn ang="0">
                        <a:pos x="0" y="44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105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/>
                    <a:ahLst/>
                    <a:cxnLst>
                      <a:cxn ang="0">
                        <a:pos x="0" y="25"/>
                      </a:cxn>
                      <a:cxn ang="0">
                        <a:pos x="12" y="29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106" name="Freeform 90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/>
                    <a:ahLst/>
                    <a:cxnLst>
                      <a:cxn ang="0">
                        <a:pos x="73" y="1"/>
                      </a:cxn>
                      <a:cxn ang="0">
                        <a:pos x="438" y="0"/>
                      </a:cxn>
                      <a:cxn ang="0">
                        <a:pos x="416" y="54"/>
                      </a:cxn>
                      <a:cxn ang="0">
                        <a:pos x="397" y="68"/>
                      </a:cxn>
                      <a:cxn ang="0">
                        <a:pos x="392" y="70"/>
                      </a:cxn>
                      <a:cxn ang="0">
                        <a:pos x="375" y="73"/>
                      </a:cxn>
                      <a:cxn ang="0">
                        <a:pos x="361" y="88"/>
                      </a:cxn>
                      <a:cxn ang="0">
                        <a:pos x="362" y="99"/>
                      </a:cxn>
                      <a:cxn ang="0">
                        <a:pos x="364" y="107"/>
                      </a:cxn>
                      <a:cxn ang="0">
                        <a:pos x="366" y="113"/>
                      </a:cxn>
                      <a:cxn ang="0">
                        <a:pos x="362" y="122"/>
                      </a:cxn>
                      <a:cxn ang="0">
                        <a:pos x="351" y="120"/>
                      </a:cxn>
                      <a:cxn ang="0">
                        <a:pos x="342" y="129"/>
                      </a:cxn>
                      <a:cxn ang="0">
                        <a:pos x="347" y="105"/>
                      </a:cxn>
                      <a:cxn ang="0">
                        <a:pos x="338" y="100"/>
                      </a:cxn>
                      <a:cxn ang="0">
                        <a:pos x="344" y="93"/>
                      </a:cxn>
                      <a:cxn ang="0">
                        <a:pos x="342" y="89"/>
                      </a:cxn>
                      <a:cxn ang="0">
                        <a:pos x="320" y="94"/>
                      </a:cxn>
                      <a:cxn ang="0">
                        <a:pos x="317" y="85"/>
                      </a:cxn>
                      <a:cxn ang="0">
                        <a:pos x="297" y="94"/>
                      </a:cxn>
                      <a:cxn ang="0">
                        <a:pos x="320" y="103"/>
                      </a:cxn>
                      <a:cxn ang="0">
                        <a:pos x="305" y="117"/>
                      </a:cxn>
                      <a:cxn ang="0">
                        <a:pos x="311" y="126"/>
                      </a:cxn>
                      <a:cxn ang="0">
                        <a:pos x="315" y="138"/>
                      </a:cxn>
                      <a:cxn ang="0">
                        <a:pos x="309" y="139"/>
                      </a:cxn>
                      <a:cxn ang="0">
                        <a:pos x="314" y="144"/>
                      </a:cxn>
                      <a:cxn ang="0">
                        <a:pos x="307" y="152"/>
                      </a:cxn>
                      <a:cxn ang="0">
                        <a:pos x="0" y="149"/>
                      </a:cxn>
                      <a:cxn ang="0">
                        <a:pos x="73" y="1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107" name="Freeform 91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/>
                    <a:ahLst/>
                    <a:cxnLst>
                      <a:cxn ang="0">
                        <a:pos x="5" y="156"/>
                      </a:cxn>
                      <a:cxn ang="0">
                        <a:pos x="15" y="108"/>
                      </a:cxn>
                      <a:cxn ang="0">
                        <a:pos x="17" y="68"/>
                      </a:cxn>
                      <a:cxn ang="0">
                        <a:pos x="11" y="40"/>
                      </a:cxn>
                      <a:cxn ang="0">
                        <a:pos x="17" y="12"/>
                      </a:cxn>
                      <a:cxn ang="0">
                        <a:pos x="21" y="0"/>
                      </a:cxn>
                      <a:cxn ang="0">
                        <a:pos x="31" y="30"/>
                      </a:cxn>
                      <a:cxn ang="0">
                        <a:pos x="47" y="98"/>
                      </a:cxn>
                      <a:cxn ang="0">
                        <a:pos x="31" y="108"/>
                      </a:cxn>
                      <a:cxn ang="0">
                        <a:pos x="23" y="126"/>
                      </a:cxn>
                      <a:cxn ang="0">
                        <a:pos x="21" y="132"/>
                      </a:cxn>
                      <a:cxn ang="0">
                        <a:pos x="27" y="134"/>
                      </a:cxn>
                      <a:cxn ang="0">
                        <a:pos x="31" y="146"/>
                      </a:cxn>
                      <a:cxn ang="0">
                        <a:pos x="13" y="148"/>
                      </a:cxn>
                      <a:cxn ang="0">
                        <a:pos x="7" y="160"/>
                      </a:cxn>
                      <a:cxn ang="0">
                        <a:pos x="3" y="154"/>
                      </a:cxn>
                      <a:cxn ang="0">
                        <a:pos x="5" y="156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108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/>
                    <a:ahLst/>
                    <a:cxnLst>
                      <a:cxn ang="0">
                        <a:pos x="26" y="61"/>
                      </a:cxn>
                      <a:cxn ang="0">
                        <a:pos x="30" y="43"/>
                      </a:cxn>
                      <a:cxn ang="0">
                        <a:pos x="50" y="33"/>
                      </a:cxn>
                      <a:cxn ang="0">
                        <a:pos x="54" y="45"/>
                      </a:cxn>
                      <a:cxn ang="0">
                        <a:pos x="66" y="49"/>
                      </a:cxn>
                      <a:cxn ang="0">
                        <a:pos x="80" y="55"/>
                      </a:cxn>
                      <a:cxn ang="0">
                        <a:pos x="116" y="33"/>
                      </a:cxn>
                      <a:cxn ang="0">
                        <a:pos x="130" y="17"/>
                      </a:cxn>
                      <a:cxn ang="0">
                        <a:pos x="138" y="11"/>
                      </a:cxn>
                      <a:cxn ang="0">
                        <a:pos x="106" y="49"/>
                      </a:cxn>
                      <a:cxn ang="0">
                        <a:pos x="84" y="67"/>
                      </a:cxn>
                      <a:cxn ang="0">
                        <a:pos x="66" y="81"/>
                      </a:cxn>
                      <a:cxn ang="0">
                        <a:pos x="48" y="103"/>
                      </a:cxn>
                      <a:cxn ang="0">
                        <a:pos x="26" y="89"/>
                      </a:cxn>
                      <a:cxn ang="0">
                        <a:pos x="20" y="87"/>
                      </a:cxn>
                      <a:cxn ang="0">
                        <a:pos x="22" y="97"/>
                      </a:cxn>
                      <a:cxn ang="0">
                        <a:pos x="0" y="97"/>
                      </a:cxn>
                      <a:cxn ang="0">
                        <a:pos x="10" y="79"/>
                      </a:cxn>
                      <a:cxn ang="0">
                        <a:pos x="26" y="61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109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/>
                    <a:ahLst/>
                    <a:cxnLst>
                      <a:cxn ang="0">
                        <a:pos x="158" y="24"/>
                      </a:cxn>
                      <a:cxn ang="0">
                        <a:pos x="160" y="6"/>
                      </a:cxn>
                      <a:cxn ang="0">
                        <a:pos x="170" y="0"/>
                      </a:cxn>
                      <a:cxn ang="0">
                        <a:pos x="182" y="24"/>
                      </a:cxn>
                      <a:cxn ang="0">
                        <a:pos x="188" y="42"/>
                      </a:cxn>
                      <a:cxn ang="0">
                        <a:pos x="178" y="58"/>
                      </a:cxn>
                      <a:cxn ang="0">
                        <a:pos x="170" y="76"/>
                      </a:cxn>
                      <a:cxn ang="0">
                        <a:pos x="162" y="126"/>
                      </a:cxn>
                      <a:cxn ang="0">
                        <a:pos x="144" y="136"/>
                      </a:cxn>
                      <a:cxn ang="0">
                        <a:pos x="120" y="138"/>
                      </a:cxn>
                      <a:cxn ang="0">
                        <a:pos x="112" y="124"/>
                      </a:cxn>
                      <a:cxn ang="0">
                        <a:pos x="102" y="146"/>
                      </a:cxn>
                      <a:cxn ang="0">
                        <a:pos x="90" y="150"/>
                      </a:cxn>
                      <a:cxn ang="0">
                        <a:pos x="80" y="132"/>
                      </a:cxn>
                      <a:cxn ang="0">
                        <a:pos x="58" y="144"/>
                      </a:cxn>
                      <a:cxn ang="0">
                        <a:pos x="76" y="142"/>
                      </a:cxn>
                      <a:cxn ang="0">
                        <a:pos x="78" y="160"/>
                      </a:cxn>
                      <a:cxn ang="0">
                        <a:pos x="58" y="166"/>
                      </a:cxn>
                      <a:cxn ang="0">
                        <a:pos x="34" y="166"/>
                      </a:cxn>
                      <a:cxn ang="0">
                        <a:pos x="36" y="154"/>
                      </a:cxn>
                      <a:cxn ang="0">
                        <a:pos x="46" y="144"/>
                      </a:cxn>
                      <a:cxn ang="0">
                        <a:pos x="34" y="148"/>
                      </a:cxn>
                      <a:cxn ang="0">
                        <a:pos x="26" y="166"/>
                      </a:cxn>
                      <a:cxn ang="0">
                        <a:pos x="30" y="190"/>
                      </a:cxn>
                      <a:cxn ang="0">
                        <a:pos x="14" y="200"/>
                      </a:cxn>
                      <a:cxn ang="0">
                        <a:pos x="0" y="214"/>
                      </a:cxn>
                      <a:cxn ang="0">
                        <a:pos x="8" y="188"/>
                      </a:cxn>
                      <a:cxn ang="0">
                        <a:pos x="0" y="164"/>
                      </a:cxn>
                      <a:cxn ang="0">
                        <a:pos x="14" y="152"/>
                      </a:cxn>
                      <a:cxn ang="0">
                        <a:pos x="32" y="134"/>
                      </a:cxn>
                      <a:cxn ang="0">
                        <a:pos x="44" y="118"/>
                      </a:cxn>
                      <a:cxn ang="0">
                        <a:pos x="72" y="116"/>
                      </a:cxn>
                      <a:cxn ang="0">
                        <a:pos x="84" y="112"/>
                      </a:cxn>
                      <a:cxn ang="0">
                        <a:pos x="114" y="78"/>
                      </a:cxn>
                      <a:cxn ang="0">
                        <a:pos x="120" y="92"/>
                      </a:cxn>
                      <a:cxn ang="0">
                        <a:pos x="132" y="76"/>
                      </a:cxn>
                      <a:cxn ang="0">
                        <a:pos x="150" y="54"/>
                      </a:cxn>
                      <a:cxn ang="0">
                        <a:pos x="154" y="42"/>
                      </a:cxn>
                      <a:cxn ang="0">
                        <a:pos x="148" y="38"/>
                      </a:cxn>
                      <a:cxn ang="0">
                        <a:pos x="152" y="32"/>
                      </a:cxn>
                      <a:cxn ang="0">
                        <a:pos x="158" y="24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110" name="Freeform 94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/>
                    <a:ahLst/>
                    <a:cxnLst>
                      <a:cxn ang="0">
                        <a:pos x="0" y="9"/>
                      </a:cxn>
                      <a:cxn ang="0">
                        <a:pos x="4" y="13"/>
                      </a:cxn>
                      <a:cxn ang="0">
                        <a:pos x="0" y="9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111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/>
                    <a:ahLst/>
                    <a:cxnLst>
                      <a:cxn ang="0">
                        <a:pos x="812" y="26"/>
                      </a:cxn>
                      <a:cxn ang="0">
                        <a:pos x="778" y="78"/>
                      </a:cxn>
                      <a:cxn ang="0">
                        <a:pos x="748" y="122"/>
                      </a:cxn>
                      <a:cxn ang="0">
                        <a:pos x="722" y="142"/>
                      </a:cxn>
                      <a:cxn ang="0">
                        <a:pos x="634" y="180"/>
                      </a:cxn>
                      <a:cxn ang="0">
                        <a:pos x="632" y="210"/>
                      </a:cxn>
                      <a:cxn ang="0">
                        <a:pos x="604" y="230"/>
                      </a:cxn>
                      <a:cxn ang="0">
                        <a:pos x="620" y="178"/>
                      </a:cxn>
                      <a:cxn ang="0">
                        <a:pos x="576" y="188"/>
                      </a:cxn>
                      <a:cxn ang="0">
                        <a:pos x="556" y="218"/>
                      </a:cxn>
                      <a:cxn ang="0">
                        <a:pos x="596" y="280"/>
                      </a:cxn>
                      <a:cxn ang="0">
                        <a:pos x="594" y="368"/>
                      </a:cxn>
                      <a:cxn ang="0">
                        <a:pos x="542" y="406"/>
                      </a:cxn>
                      <a:cxn ang="0">
                        <a:pos x="522" y="386"/>
                      </a:cxn>
                      <a:cxn ang="0">
                        <a:pos x="482" y="348"/>
                      </a:cxn>
                      <a:cxn ang="0">
                        <a:pos x="462" y="348"/>
                      </a:cxn>
                      <a:cxn ang="0">
                        <a:pos x="450" y="394"/>
                      </a:cxn>
                      <a:cxn ang="0">
                        <a:pos x="500" y="464"/>
                      </a:cxn>
                      <a:cxn ang="0">
                        <a:pos x="510" y="524"/>
                      </a:cxn>
                      <a:cxn ang="0">
                        <a:pos x="526" y="560"/>
                      </a:cxn>
                      <a:cxn ang="0">
                        <a:pos x="492" y="544"/>
                      </a:cxn>
                      <a:cxn ang="0">
                        <a:pos x="470" y="518"/>
                      </a:cxn>
                      <a:cxn ang="0">
                        <a:pos x="422" y="424"/>
                      </a:cxn>
                      <a:cxn ang="0">
                        <a:pos x="426" y="310"/>
                      </a:cxn>
                      <a:cxn ang="0">
                        <a:pos x="422" y="268"/>
                      </a:cxn>
                      <a:cxn ang="0">
                        <a:pos x="412" y="276"/>
                      </a:cxn>
                      <a:cxn ang="0">
                        <a:pos x="386" y="266"/>
                      </a:cxn>
                      <a:cxn ang="0">
                        <a:pos x="360" y="170"/>
                      </a:cxn>
                      <a:cxn ang="0">
                        <a:pos x="330" y="166"/>
                      </a:cxn>
                      <a:cxn ang="0">
                        <a:pos x="288" y="172"/>
                      </a:cxn>
                      <a:cxn ang="0">
                        <a:pos x="242" y="232"/>
                      </a:cxn>
                      <a:cxn ang="0">
                        <a:pos x="196" y="268"/>
                      </a:cxn>
                      <a:cxn ang="0">
                        <a:pos x="184" y="274"/>
                      </a:cxn>
                      <a:cxn ang="0">
                        <a:pos x="160" y="328"/>
                      </a:cxn>
                      <a:cxn ang="0">
                        <a:pos x="152" y="354"/>
                      </a:cxn>
                      <a:cxn ang="0">
                        <a:pos x="128" y="404"/>
                      </a:cxn>
                      <a:cxn ang="0">
                        <a:pos x="94" y="392"/>
                      </a:cxn>
                      <a:cxn ang="0">
                        <a:pos x="66" y="258"/>
                      </a:cxn>
                      <a:cxn ang="0">
                        <a:pos x="72" y="156"/>
                      </a:cxn>
                      <a:cxn ang="0">
                        <a:pos x="44" y="180"/>
                      </a:cxn>
                      <a:cxn ang="0">
                        <a:pos x="20" y="150"/>
                      </a:cxn>
                      <a:cxn ang="0">
                        <a:pos x="24" y="138"/>
                      </a:cxn>
                      <a:cxn ang="0">
                        <a:pos x="0" y="92"/>
                      </a:cxn>
                      <a:cxn ang="0">
                        <a:pos x="798" y="6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112" name="Freeform 96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/>
                    <a:ahLst/>
                    <a:cxnLst>
                      <a:cxn ang="0">
                        <a:pos x="7" y="11"/>
                      </a:cxn>
                      <a:cxn ang="0">
                        <a:pos x="17" y="3"/>
                      </a:cxn>
                      <a:cxn ang="0">
                        <a:pos x="37" y="33"/>
                      </a:cxn>
                      <a:cxn ang="0">
                        <a:pos x="19" y="85"/>
                      </a:cxn>
                      <a:cxn ang="0">
                        <a:pos x="1" y="69"/>
                      </a:cxn>
                      <a:cxn ang="0">
                        <a:pos x="7" y="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113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/>
                    <a:ahLst/>
                    <a:cxnLst>
                      <a:cxn ang="0">
                        <a:pos x="13" y="28"/>
                      </a:cxn>
                      <a:cxn ang="0">
                        <a:pos x="29" y="2"/>
                      </a:cxn>
                      <a:cxn ang="0">
                        <a:pos x="43" y="4"/>
                      </a:cxn>
                      <a:cxn ang="0">
                        <a:pos x="39" y="26"/>
                      </a:cxn>
                      <a:cxn ang="0">
                        <a:pos x="13" y="74"/>
                      </a:cxn>
                      <a:cxn ang="0">
                        <a:pos x="7" y="60"/>
                      </a:cxn>
                      <a:cxn ang="0">
                        <a:pos x="3" y="36"/>
                      </a:cxn>
                      <a:cxn ang="0">
                        <a:pos x="13" y="28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114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/>
                    <a:ahLst/>
                    <a:cxnLst>
                      <a:cxn ang="0">
                        <a:pos x="7" y="16"/>
                      </a:cxn>
                      <a:cxn ang="0">
                        <a:pos x="5" y="30"/>
                      </a:cxn>
                      <a:cxn ang="0">
                        <a:pos x="7" y="16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115" name="Freeform 99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/>
                    <a:ahLst/>
                    <a:cxnLst>
                      <a:cxn ang="0">
                        <a:pos x="481" y="464"/>
                      </a:cxn>
                      <a:cxn ang="0">
                        <a:pos x="486" y="451"/>
                      </a:cxn>
                      <a:cxn ang="0">
                        <a:pos x="500" y="413"/>
                      </a:cxn>
                      <a:cxn ang="0">
                        <a:pos x="309" y="287"/>
                      </a:cxn>
                      <a:cxn ang="0">
                        <a:pos x="282" y="346"/>
                      </a:cxn>
                      <a:cxn ang="0">
                        <a:pos x="303" y="556"/>
                      </a:cxn>
                      <a:cxn ang="0">
                        <a:pos x="282" y="494"/>
                      </a:cxn>
                      <a:cxn ang="0">
                        <a:pos x="242" y="439"/>
                      </a:cxn>
                      <a:cxn ang="0">
                        <a:pos x="245" y="413"/>
                      </a:cxn>
                      <a:cxn ang="0">
                        <a:pos x="247" y="394"/>
                      </a:cxn>
                      <a:cxn ang="0">
                        <a:pos x="220" y="375"/>
                      </a:cxn>
                      <a:cxn ang="0">
                        <a:pos x="194" y="346"/>
                      </a:cxn>
                      <a:cxn ang="0">
                        <a:pos x="148" y="354"/>
                      </a:cxn>
                      <a:cxn ang="0">
                        <a:pos x="126" y="365"/>
                      </a:cxn>
                      <a:cxn ang="0">
                        <a:pos x="78" y="365"/>
                      </a:cxn>
                      <a:cxn ang="0">
                        <a:pos x="22" y="312"/>
                      </a:cxn>
                      <a:cxn ang="0">
                        <a:pos x="11" y="295"/>
                      </a:cxn>
                      <a:cxn ang="0">
                        <a:pos x="0" y="264"/>
                      </a:cxn>
                      <a:cxn ang="0">
                        <a:pos x="24" y="213"/>
                      </a:cxn>
                      <a:cxn ang="0">
                        <a:pos x="32" y="181"/>
                      </a:cxn>
                      <a:cxn ang="0">
                        <a:pos x="51" y="143"/>
                      </a:cxn>
                      <a:cxn ang="0">
                        <a:pos x="81" y="116"/>
                      </a:cxn>
                      <a:cxn ang="0">
                        <a:pos x="167" y="67"/>
                      </a:cxn>
                      <a:cxn ang="0">
                        <a:pos x="220" y="30"/>
                      </a:cxn>
                      <a:cxn ang="0">
                        <a:pos x="258" y="6"/>
                      </a:cxn>
                      <a:cxn ang="0">
                        <a:pos x="363" y="2"/>
                      </a:cxn>
                      <a:cxn ang="0">
                        <a:pos x="398" y="0"/>
                      </a:cxn>
                      <a:cxn ang="0">
                        <a:pos x="384" y="34"/>
                      </a:cxn>
                      <a:cxn ang="0">
                        <a:pos x="443" y="84"/>
                      </a:cxn>
                      <a:cxn ang="0">
                        <a:pos x="497" y="74"/>
                      </a:cxn>
                      <a:cxn ang="0">
                        <a:pos x="529" y="82"/>
                      </a:cxn>
                      <a:cxn ang="0">
                        <a:pos x="559" y="97"/>
                      </a:cxn>
                      <a:cxn ang="0">
                        <a:pos x="572" y="188"/>
                      </a:cxn>
                      <a:cxn ang="0">
                        <a:pos x="572" y="240"/>
                      </a:cxn>
                      <a:cxn ang="0">
                        <a:pos x="599" y="283"/>
                      </a:cxn>
                      <a:cxn ang="0">
                        <a:pos x="645" y="300"/>
                      </a:cxn>
                      <a:cxn ang="0">
                        <a:pos x="680" y="295"/>
                      </a:cxn>
                      <a:cxn ang="0">
                        <a:pos x="664" y="340"/>
                      </a:cxn>
                      <a:cxn ang="0">
                        <a:pos x="599" y="407"/>
                      </a:cxn>
                      <a:cxn ang="0">
                        <a:pos x="548" y="485"/>
                      </a:cxn>
                      <a:cxn ang="0">
                        <a:pos x="556" y="508"/>
                      </a:cxn>
                      <a:cxn ang="0">
                        <a:pos x="435" y="556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116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/>
                    <a:ahLst/>
                    <a:cxnLst>
                      <a:cxn ang="0">
                        <a:pos x="243" y="347"/>
                      </a:cxn>
                      <a:cxn ang="0">
                        <a:pos x="233" y="301"/>
                      </a:cxn>
                      <a:cxn ang="0">
                        <a:pos x="217" y="288"/>
                      </a:cxn>
                      <a:cxn ang="0">
                        <a:pos x="215" y="269"/>
                      </a:cxn>
                      <a:cxn ang="0">
                        <a:pos x="209" y="254"/>
                      </a:cxn>
                      <a:cxn ang="0">
                        <a:pos x="209" y="229"/>
                      </a:cxn>
                      <a:cxn ang="0">
                        <a:pos x="207" y="214"/>
                      </a:cxn>
                      <a:cxn ang="0">
                        <a:pos x="228" y="202"/>
                      </a:cxn>
                      <a:cxn ang="0">
                        <a:pos x="257" y="197"/>
                      </a:cxn>
                      <a:cxn ang="0">
                        <a:pos x="257" y="136"/>
                      </a:cxn>
                      <a:cxn ang="0">
                        <a:pos x="54" y="96"/>
                      </a:cxn>
                      <a:cxn ang="0">
                        <a:pos x="32" y="98"/>
                      </a:cxn>
                      <a:cxn ang="0">
                        <a:pos x="16" y="102"/>
                      </a:cxn>
                      <a:cxn ang="0">
                        <a:pos x="0" y="149"/>
                      </a:cxn>
                      <a:cxn ang="0">
                        <a:pos x="93" y="346"/>
                      </a:cxn>
                      <a:cxn ang="0">
                        <a:pos x="243" y="347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117" name="Freeform 101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/>
                    <a:ahLst/>
                    <a:cxnLst>
                      <a:cxn ang="0">
                        <a:pos x="7" y="25"/>
                      </a:cxn>
                      <a:cxn ang="0">
                        <a:pos x="19" y="21"/>
                      </a:cxn>
                      <a:cxn ang="0">
                        <a:pos x="7" y="2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118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/>
                    <a:ahLst/>
                    <a:cxnLst>
                      <a:cxn ang="0">
                        <a:pos x="12" y="12"/>
                      </a:cxn>
                      <a:cxn ang="0">
                        <a:pos x="16" y="0"/>
                      </a:cxn>
                      <a:cxn ang="0">
                        <a:pos x="20" y="12"/>
                      </a:cxn>
                      <a:cxn ang="0">
                        <a:pos x="8" y="20"/>
                      </a:cxn>
                      <a:cxn ang="0">
                        <a:pos x="12" y="12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119" name="Freeform 103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/>
                    <a:ahLst/>
                    <a:cxnLst>
                      <a:cxn ang="0">
                        <a:pos x="24" y="18"/>
                      </a:cxn>
                      <a:cxn ang="0">
                        <a:pos x="32" y="6"/>
                      </a:cxn>
                      <a:cxn ang="0">
                        <a:pos x="36" y="30"/>
                      </a:cxn>
                      <a:cxn ang="0">
                        <a:pos x="24" y="18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120" name="Freeform 104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/>
                    <a:ahLst/>
                    <a:cxnLst>
                      <a:cxn ang="0">
                        <a:pos x="473" y="464"/>
                      </a:cxn>
                      <a:cxn ang="0">
                        <a:pos x="393" y="452"/>
                      </a:cxn>
                      <a:cxn ang="0">
                        <a:pos x="325" y="412"/>
                      </a:cxn>
                      <a:cxn ang="0">
                        <a:pos x="265" y="400"/>
                      </a:cxn>
                      <a:cxn ang="0">
                        <a:pos x="237" y="416"/>
                      </a:cxn>
                      <a:cxn ang="0">
                        <a:pos x="261" y="428"/>
                      </a:cxn>
                      <a:cxn ang="0">
                        <a:pos x="293" y="468"/>
                      </a:cxn>
                      <a:cxn ang="0">
                        <a:pos x="321" y="476"/>
                      </a:cxn>
                      <a:cxn ang="0">
                        <a:pos x="333" y="536"/>
                      </a:cxn>
                      <a:cxn ang="0">
                        <a:pos x="313" y="552"/>
                      </a:cxn>
                      <a:cxn ang="0">
                        <a:pos x="261" y="616"/>
                      </a:cxn>
                      <a:cxn ang="0">
                        <a:pos x="225" y="628"/>
                      </a:cxn>
                      <a:cxn ang="0">
                        <a:pos x="97" y="696"/>
                      </a:cxn>
                      <a:cxn ang="0">
                        <a:pos x="77" y="616"/>
                      </a:cxn>
                      <a:cxn ang="0">
                        <a:pos x="45" y="524"/>
                      </a:cxn>
                      <a:cxn ang="0">
                        <a:pos x="33" y="448"/>
                      </a:cxn>
                      <a:cxn ang="0">
                        <a:pos x="53" y="344"/>
                      </a:cxn>
                      <a:cxn ang="0">
                        <a:pos x="17" y="392"/>
                      </a:cxn>
                      <a:cxn ang="0">
                        <a:pos x="81" y="280"/>
                      </a:cxn>
                      <a:cxn ang="0">
                        <a:pos x="113" y="204"/>
                      </a:cxn>
                      <a:cxn ang="0">
                        <a:pos x="37" y="204"/>
                      </a:cxn>
                      <a:cxn ang="0">
                        <a:pos x="1" y="196"/>
                      </a:cxn>
                      <a:cxn ang="0">
                        <a:pos x="25" y="140"/>
                      </a:cxn>
                      <a:cxn ang="0">
                        <a:pos x="97" y="112"/>
                      </a:cxn>
                      <a:cxn ang="0">
                        <a:pos x="221" y="124"/>
                      </a:cxn>
                      <a:cxn ang="0">
                        <a:pos x="229" y="64"/>
                      </a:cxn>
                      <a:cxn ang="0">
                        <a:pos x="261" y="0"/>
                      </a:cxn>
                      <a:cxn ang="0">
                        <a:pos x="357" y="44"/>
                      </a:cxn>
                      <a:cxn ang="0">
                        <a:pos x="329" y="88"/>
                      </a:cxn>
                      <a:cxn ang="0">
                        <a:pos x="301" y="176"/>
                      </a:cxn>
                      <a:cxn ang="0">
                        <a:pos x="361" y="192"/>
                      </a:cxn>
                      <a:cxn ang="0">
                        <a:pos x="373" y="136"/>
                      </a:cxn>
                      <a:cxn ang="0">
                        <a:pos x="417" y="92"/>
                      </a:cxn>
                      <a:cxn ang="0">
                        <a:pos x="497" y="88"/>
                      </a:cxn>
                      <a:cxn ang="0">
                        <a:pos x="529" y="52"/>
                      </a:cxn>
                      <a:cxn ang="0">
                        <a:pos x="541" y="460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121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/>
                    <a:ahLst/>
                    <a:cxnLst>
                      <a:cxn ang="0">
                        <a:pos x="825" y="0"/>
                      </a:cxn>
                      <a:cxn ang="0">
                        <a:pos x="143" y="29"/>
                      </a:cxn>
                      <a:cxn ang="0">
                        <a:pos x="91" y="42"/>
                      </a:cxn>
                      <a:cxn ang="0">
                        <a:pos x="62" y="42"/>
                      </a:cxn>
                      <a:cxn ang="0">
                        <a:pos x="22" y="77"/>
                      </a:cxn>
                      <a:cxn ang="0">
                        <a:pos x="0" y="105"/>
                      </a:cxn>
                      <a:cxn ang="0">
                        <a:pos x="59" y="115"/>
                      </a:cxn>
                      <a:cxn ang="0">
                        <a:pos x="97" y="96"/>
                      </a:cxn>
                      <a:cxn ang="0">
                        <a:pos x="108" y="84"/>
                      </a:cxn>
                      <a:cxn ang="0">
                        <a:pos x="167" y="52"/>
                      </a:cxn>
                      <a:cxn ang="0">
                        <a:pos x="215" y="46"/>
                      </a:cxn>
                      <a:cxn ang="0">
                        <a:pos x="237" y="94"/>
                      </a:cxn>
                      <a:cxn ang="0">
                        <a:pos x="188" y="109"/>
                      </a:cxn>
                      <a:cxn ang="0">
                        <a:pos x="231" y="113"/>
                      </a:cxn>
                      <a:cxn ang="0">
                        <a:pos x="250" y="90"/>
                      </a:cxn>
                      <a:cxn ang="0">
                        <a:pos x="266" y="92"/>
                      </a:cxn>
                      <a:cxn ang="0">
                        <a:pos x="253" y="54"/>
                      </a:cxn>
                      <a:cxn ang="0">
                        <a:pos x="266" y="44"/>
                      </a:cxn>
                      <a:cxn ang="0">
                        <a:pos x="277" y="88"/>
                      </a:cxn>
                      <a:cxn ang="0">
                        <a:pos x="266" y="113"/>
                      </a:cxn>
                      <a:cxn ang="0">
                        <a:pos x="296" y="130"/>
                      </a:cxn>
                      <a:cxn ang="0">
                        <a:pos x="299" y="92"/>
                      </a:cxn>
                      <a:cxn ang="0">
                        <a:pos x="331" y="103"/>
                      </a:cxn>
                      <a:cxn ang="0">
                        <a:pos x="382" y="73"/>
                      </a:cxn>
                      <a:cxn ang="0">
                        <a:pos x="409" y="50"/>
                      </a:cxn>
                      <a:cxn ang="0">
                        <a:pos x="439" y="56"/>
                      </a:cxn>
                      <a:cxn ang="0">
                        <a:pos x="455" y="50"/>
                      </a:cxn>
                      <a:cxn ang="0">
                        <a:pos x="431" y="44"/>
                      </a:cxn>
                      <a:cxn ang="0">
                        <a:pos x="474" y="35"/>
                      </a:cxn>
                      <a:cxn ang="0">
                        <a:pos x="544" y="54"/>
                      </a:cxn>
                      <a:cxn ang="0">
                        <a:pos x="581" y="42"/>
                      </a:cxn>
                      <a:cxn ang="0">
                        <a:pos x="584" y="63"/>
                      </a:cxn>
                      <a:cxn ang="0">
                        <a:pos x="568" y="101"/>
                      </a:cxn>
                      <a:cxn ang="0">
                        <a:pos x="611" y="88"/>
                      </a:cxn>
                      <a:cxn ang="0">
                        <a:pos x="624" y="80"/>
                      </a:cxn>
                      <a:cxn ang="0">
                        <a:pos x="648" y="61"/>
                      </a:cxn>
                      <a:cxn ang="0">
                        <a:pos x="794" y="84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122" name="Freeform 106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/>
                    <a:ahLst/>
                    <a:cxnLst>
                      <a:cxn ang="0">
                        <a:pos x="3" y="28"/>
                      </a:cxn>
                      <a:cxn ang="0">
                        <a:pos x="31" y="0"/>
                      </a:cxn>
                      <a:cxn ang="0">
                        <a:pos x="19" y="24"/>
                      </a:cxn>
                      <a:cxn ang="0">
                        <a:pos x="3" y="28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123" name="Freeform 107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/>
                    <a:ahLst/>
                    <a:cxnLst>
                      <a:cxn ang="0">
                        <a:pos x="6" y="32"/>
                      </a:cxn>
                      <a:cxn ang="0">
                        <a:pos x="22" y="0"/>
                      </a:cxn>
                      <a:cxn ang="0">
                        <a:pos x="38" y="4"/>
                      </a:cxn>
                      <a:cxn ang="0">
                        <a:pos x="6" y="32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124" name="Freeform 108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/>
                    <a:ahLst/>
                    <a:cxnLst>
                      <a:cxn ang="0">
                        <a:pos x="37" y="18"/>
                      </a:cxn>
                      <a:cxn ang="0">
                        <a:pos x="25" y="2"/>
                      </a:cxn>
                      <a:cxn ang="0">
                        <a:pos x="37" y="18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125" name="Freeform 109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/>
                    <a:ahLst/>
                    <a:cxnLst>
                      <a:cxn ang="0">
                        <a:pos x="0" y="21"/>
                      </a:cxn>
                      <a:cxn ang="0">
                        <a:pos x="12" y="9"/>
                      </a:cxn>
                      <a:cxn ang="0">
                        <a:pos x="0" y="21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  <p:sp>
                <p:nvSpPr>
                  <p:cNvPr id="86126" name="Freeform 110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/>
                    <a:ahLst/>
                    <a:cxnLst>
                      <a:cxn ang="0">
                        <a:pos x="7" y="22"/>
                      </a:cxn>
                      <a:cxn ang="0">
                        <a:pos x="31" y="10"/>
                      </a:cxn>
                      <a:cxn ang="0">
                        <a:pos x="7" y="22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/>
                  </a:p>
                </p:txBody>
              </p:sp>
            </p:grpSp>
          </p:grpSp>
          <p:grpSp>
            <p:nvGrpSpPr>
              <p:cNvPr id="1036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86128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29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30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31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32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33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34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35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36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37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38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39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40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41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42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43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44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45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46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47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48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</p:grpSp>
          <p:grpSp>
            <p:nvGrpSpPr>
              <p:cNvPr id="1037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86150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51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52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53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54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55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56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57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58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59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60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61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62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63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64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65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66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67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68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69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70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71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72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73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  <p:sp>
              <p:nvSpPr>
                <p:cNvPr id="86174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/>
                </a:p>
              </p:txBody>
            </p:sp>
          </p:grpSp>
        </p:grpSp>
        <p:pic>
          <p:nvPicPr>
            <p:cNvPr id="1033" name="Picture 159" descr="earth"/>
            <p:cNvPicPr>
              <a:picLocks noChangeAspect="1" noChangeArrowheads="1"/>
            </p:cNvPicPr>
            <p:nvPr userDrawn="1"/>
          </p:nvPicPr>
          <p:blipFill>
            <a:blip r:embed="rId13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5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1905000"/>
            <a:ext cx="7620000" cy="2133600"/>
          </a:xfrm>
        </p:spPr>
        <p:txBody>
          <a:bodyPr/>
          <a:lstStyle/>
          <a:p>
            <a:pPr algn="ctr"/>
            <a:r>
              <a:rPr lang="en-US" i="0" dirty="0">
                <a:latin typeface="Arial Narrow" panose="020B0606020202030204" pitchFamily="34" charset="0"/>
              </a:rPr>
              <a:t>What Do We Know About Base Erosion and Profit Shifting? A Review of the Empirical Literature</a:t>
            </a:r>
            <a:endParaRPr lang="en-US" i="0" dirty="0" smtClean="0">
              <a:latin typeface="Arial Narrow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4191000"/>
            <a:ext cx="9525000" cy="25146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 Narrow" pitchFamily="34" charset="0"/>
              </a:rPr>
              <a:t>ITPF/AEI Conference: </a:t>
            </a:r>
            <a:r>
              <a:rPr lang="en-US" sz="2800" b="1" dirty="0" smtClean="0">
                <a:latin typeface="Arial Narrow" pitchFamily="34" charset="0"/>
              </a:rPr>
              <a:t>“Economic Effects of Territorial Taxation”</a:t>
            </a:r>
          </a:p>
          <a:p>
            <a:pPr algn="ctr" eaLnBrk="1" hangingPunct="1"/>
            <a:r>
              <a:rPr lang="en-US" sz="2800" b="1" dirty="0" smtClean="0">
                <a:latin typeface="Arial Narrow" pitchFamily="34" charset="0"/>
              </a:rPr>
              <a:t>Washington, DC</a:t>
            </a:r>
          </a:p>
          <a:p>
            <a:pPr algn="ctr" eaLnBrk="1" hangingPunct="1"/>
            <a:r>
              <a:rPr lang="en-US" sz="2800" b="1" dirty="0" smtClean="0">
                <a:latin typeface="Arial Narrow" pitchFamily="34" charset="0"/>
              </a:rPr>
              <a:t>March 31, 2014</a:t>
            </a:r>
          </a:p>
          <a:p>
            <a:pPr algn="ctr" eaLnBrk="1" hangingPunct="1"/>
            <a:r>
              <a:rPr lang="en-US" sz="2800" dirty="0" smtClean="0">
                <a:latin typeface="Arial Narrow" pitchFamily="34" charset="0"/>
              </a:rPr>
              <a:t>Dhammika Dharmapala</a:t>
            </a:r>
            <a:endParaRPr lang="en-US" sz="2800" dirty="0">
              <a:latin typeface="Arial Narrow" pitchFamily="34" charset="0"/>
            </a:endParaRPr>
          </a:p>
          <a:p>
            <a:pPr algn="ctr" eaLnBrk="1" hangingPunct="1"/>
            <a:r>
              <a:rPr lang="en-US" sz="2800" dirty="0" smtClean="0">
                <a:latin typeface="Arial Narrow" pitchFamily="34" charset="0"/>
              </a:rPr>
              <a:t>University of Illinois at Urbana-Champaign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D2A123-376F-4E0D-9AEE-BEBE114B4C1F}" type="slidenum">
              <a:rPr lang="en-US"/>
              <a:pPr/>
              <a:t>10</a:t>
            </a:fld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838200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en-US" sz="4000" b="0" i="0" dirty="0" smtClean="0">
                <a:cs typeface="Arial" charset="0"/>
              </a:rPr>
              <a:t>Location of US MNCs’ FDI, 2011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873218"/>
              </p:ext>
            </p:extLst>
          </p:nvPr>
        </p:nvGraphicFramePr>
        <p:xfrm>
          <a:off x="304800" y="1600200"/>
          <a:ext cx="8458200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  <a:gridCol w="838200"/>
                <a:gridCol w="708660"/>
                <a:gridCol w="845820"/>
                <a:gridCol w="845820"/>
                <a:gridCol w="845820"/>
                <a:gridCol w="845820"/>
                <a:gridCol w="845820"/>
                <a:gridCol w="845820"/>
                <a:gridCol w="845820"/>
              </a:tblGrid>
              <a:tr h="812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Total Assets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Net PPE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Cap. Exp.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Sales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 Narrow" panose="020B0606020202030204" pitchFamily="34" charset="0"/>
                        </a:rPr>
                        <a:t>Net Income</a:t>
                      </a:r>
                      <a:endParaRPr lang="en-US" sz="200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 Narrow" panose="020B0606020202030204" pitchFamily="34" charset="0"/>
                        </a:rPr>
                        <a:t>Value Added</a:t>
                      </a:r>
                      <a:endParaRPr lang="en-US" sz="200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 Narrow" panose="020B0606020202030204" pitchFamily="34" charset="0"/>
                        </a:rPr>
                        <a:t>R&amp;D</a:t>
                      </a:r>
                      <a:endParaRPr lang="en-US" sz="200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 Narrow" panose="020B0606020202030204" pitchFamily="34" charset="0"/>
                        </a:rPr>
                        <a:t>Empl. Comp.</a:t>
                      </a:r>
                      <a:endParaRPr lang="en-US" sz="200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No. of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</a:rPr>
                        <a:t>Empl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2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 Narrow" panose="020B0606020202030204" pitchFamily="34" charset="0"/>
                        </a:rPr>
                        <a:t>All countries</a:t>
                      </a:r>
                      <a:endParaRPr lang="en-US" sz="200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20699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1202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 Narrow" panose="020B0606020202030204" pitchFamily="34" charset="0"/>
                        </a:rPr>
                        <a:t>190</a:t>
                      </a:r>
                      <a:endParaRPr lang="en-US" sz="200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5969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1115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1445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46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 Narrow" panose="020B0606020202030204" pitchFamily="34" charset="0"/>
                        </a:rPr>
                        <a:t>536</a:t>
                      </a:r>
                      <a:endParaRPr lang="en-US" sz="200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en-US" sz="2000" dirty="0" smtClean="0">
                          <a:effectLst/>
                          <a:latin typeface="Arial Narrow" panose="020B0606020202030204" pitchFamily="34" charset="0"/>
                        </a:rPr>
                        <a:t>11,785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12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 Narrow" panose="020B0606020202030204" pitchFamily="34" charset="0"/>
                        </a:rPr>
                        <a:t>% in Havens</a:t>
                      </a:r>
                      <a:endParaRPr lang="en-US" sz="200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 Narrow" panose="020B0606020202030204" pitchFamily="34" charset="0"/>
                        </a:rPr>
                        <a:t>32.2</a:t>
                      </a:r>
                      <a:endParaRPr lang="en-US" sz="200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11.1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8.8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21.8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42.6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14.5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10.1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7.3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4.9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0" name="Oval 19"/>
          <p:cNvSpPr/>
          <p:nvPr/>
        </p:nvSpPr>
        <p:spPr bwMode="auto">
          <a:xfrm>
            <a:off x="4343400" y="3657600"/>
            <a:ext cx="1143000" cy="533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 Narrow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84135" y="5029200"/>
            <a:ext cx="71753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0" dirty="0" smtClean="0">
                <a:solidFill>
                  <a:schemeClr val="tx1"/>
                </a:solidFill>
              </a:rPr>
              <a:t>“</a:t>
            </a:r>
            <a:r>
              <a:rPr lang="en-US" dirty="0" smtClean="0">
                <a:solidFill>
                  <a:schemeClr val="tx1"/>
                </a:solidFill>
              </a:rPr>
              <a:t>Ipso facto</a:t>
            </a:r>
            <a:r>
              <a:rPr lang="en-US" i="0" dirty="0" smtClean="0">
                <a:solidFill>
                  <a:schemeClr val="tx1"/>
                </a:solidFill>
              </a:rPr>
              <a:t>”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0" dirty="0" smtClean="0">
                <a:solidFill>
                  <a:schemeClr val="tx1"/>
                </a:solidFill>
              </a:rPr>
              <a:t>argument for BEPS being large</a:t>
            </a:r>
            <a:endParaRPr lang="en-US" i="0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flipV="1">
            <a:off x="3676650" y="4191000"/>
            <a:ext cx="1238251" cy="838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457200" y="5613975"/>
            <a:ext cx="8305800" cy="111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b="0" i="0" kern="0" dirty="0" smtClean="0">
                <a:solidFill>
                  <a:schemeClr val="tx1"/>
                </a:solidFill>
              </a:rPr>
              <a:t>How do we reconcile this with the relatively small </a:t>
            </a:r>
            <a:r>
              <a:rPr lang="en-US" sz="2800" b="0" i="0" kern="0" dirty="0" smtClean="0">
                <a:solidFill>
                  <a:schemeClr val="tx1"/>
                </a:solidFill>
              </a:rPr>
              <a:t>estimated (marginal) </a:t>
            </a:r>
            <a:r>
              <a:rPr lang="en-US" sz="2800" b="0" i="0" kern="0" dirty="0" smtClean="0">
                <a:solidFill>
                  <a:schemeClr val="tx1"/>
                </a:solidFill>
              </a:rPr>
              <a:t>magnitude of </a:t>
            </a:r>
            <a:r>
              <a:rPr lang="en-US" sz="2800" b="0" i="0" kern="0" dirty="0" smtClean="0">
                <a:solidFill>
                  <a:schemeClr val="tx1"/>
                </a:solidFill>
              </a:rPr>
              <a:t>BEPS? </a:t>
            </a:r>
            <a:endParaRPr lang="en-US" sz="2800" b="0" i="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31198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D2A123-376F-4E0D-9AEE-BEBE114B4C1F}" type="slidenum">
              <a:rPr lang="en-US"/>
              <a:pPr/>
              <a:t>11</a:t>
            </a:fld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838200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en-US" sz="4000" b="0" i="0" dirty="0" smtClean="0">
                <a:cs typeface="Arial" charset="0"/>
              </a:rPr>
              <a:t>Location of US MNCs’ FDI, 2011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02269"/>
              </p:ext>
            </p:extLst>
          </p:nvPr>
        </p:nvGraphicFramePr>
        <p:xfrm>
          <a:off x="304800" y="1600200"/>
          <a:ext cx="845820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  <a:gridCol w="838200"/>
                <a:gridCol w="708660"/>
                <a:gridCol w="845820"/>
                <a:gridCol w="845820"/>
                <a:gridCol w="845820"/>
                <a:gridCol w="868680"/>
                <a:gridCol w="822960"/>
                <a:gridCol w="845820"/>
                <a:gridCol w="845820"/>
              </a:tblGrid>
              <a:tr h="812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Total Assets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Net PPE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Cap. Exp.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Sales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 Narrow" panose="020B0606020202030204" pitchFamily="34" charset="0"/>
                        </a:rPr>
                        <a:t>Net Income</a:t>
                      </a:r>
                      <a:endParaRPr lang="en-US" sz="200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 Narrow" panose="020B0606020202030204" pitchFamily="34" charset="0"/>
                        </a:rPr>
                        <a:t>Value Added</a:t>
                      </a:r>
                      <a:endParaRPr lang="en-US" sz="200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 Narrow" panose="020B0606020202030204" pitchFamily="34" charset="0"/>
                        </a:rPr>
                        <a:t>R&amp;D</a:t>
                      </a:r>
                      <a:endParaRPr lang="en-US" sz="200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 Narrow" panose="020B0606020202030204" pitchFamily="34" charset="0"/>
                        </a:rPr>
                        <a:t>Empl. Comp.</a:t>
                      </a:r>
                      <a:endParaRPr lang="en-US" sz="200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No. of </a:t>
                      </a:r>
                      <a:r>
                        <a:rPr lang="en-US" sz="2000" dirty="0" err="1">
                          <a:effectLst/>
                          <a:latin typeface="Arial Narrow" panose="020B0606020202030204" pitchFamily="34" charset="0"/>
                        </a:rPr>
                        <a:t>Empl</a:t>
                      </a: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2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 Narrow" panose="020B0606020202030204" pitchFamily="34" charset="0"/>
                        </a:rPr>
                        <a:t>All countries</a:t>
                      </a:r>
                      <a:endParaRPr lang="en-US" sz="200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20699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1202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 Narrow" panose="020B0606020202030204" pitchFamily="34" charset="0"/>
                        </a:rPr>
                        <a:t>190</a:t>
                      </a:r>
                      <a:endParaRPr lang="en-US" sz="200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5969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1115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1445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46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 Narrow" panose="020B0606020202030204" pitchFamily="34" charset="0"/>
                        </a:rPr>
                        <a:t>536</a:t>
                      </a:r>
                      <a:endParaRPr lang="en-US" sz="200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en-US" sz="2000" dirty="0" smtClean="0">
                          <a:effectLst/>
                          <a:latin typeface="Arial Narrow" panose="020B0606020202030204" pitchFamily="34" charset="0"/>
                        </a:rPr>
                        <a:t>11,785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12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 Narrow" panose="020B0606020202030204" pitchFamily="34" charset="0"/>
                        </a:rPr>
                        <a:t>% in Havens</a:t>
                      </a:r>
                      <a:endParaRPr lang="en-US" sz="200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 Narrow" panose="020B0606020202030204" pitchFamily="34" charset="0"/>
                        </a:rPr>
                        <a:t>32.2</a:t>
                      </a:r>
                      <a:endParaRPr lang="en-US" sz="200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11.1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8.8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21.8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42.6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14.5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10.1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7.3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 Narrow" panose="020B0606020202030204" pitchFamily="34" charset="0"/>
                        </a:rPr>
                        <a:t>4.9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12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/>
                          <a:cs typeface="Times New Roman"/>
                        </a:rPr>
                        <a:t>% in the 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/>
                          <a:cs typeface="Times New Roman"/>
                        </a:rPr>
                        <a:t>Neth.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8.6</a:t>
                      </a:r>
                      <a:endParaRPr lang="en-US" sz="200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1.6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2.1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3.8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13.4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2.4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3.1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3.2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1.9</a:t>
                      </a:r>
                      <a:endParaRPr lang="en-US" sz="2000" dirty="0">
                        <a:effectLst/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0" name="Oval 19"/>
          <p:cNvSpPr/>
          <p:nvPr/>
        </p:nvSpPr>
        <p:spPr bwMode="auto">
          <a:xfrm>
            <a:off x="4343401" y="4563605"/>
            <a:ext cx="1143000" cy="533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 Narrow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flipV="1">
            <a:off x="3263022" y="4977539"/>
            <a:ext cx="1238251" cy="838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304800" y="5613975"/>
            <a:ext cx="8610600" cy="111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b="0" i="0" kern="0" dirty="0" smtClean="0">
                <a:solidFill>
                  <a:schemeClr val="tx1"/>
                </a:solidFill>
              </a:rPr>
              <a:t>Alternatively, this pattern may be attributable to the use of holding companies based in havens, as the fairly similar pattern for the Netherlands suggests </a:t>
            </a:r>
            <a:endParaRPr lang="en-US" sz="2800" b="0" i="0" kern="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343400" y="3657600"/>
            <a:ext cx="1143000" cy="533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2634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371095"/>
            <a:ext cx="2895600" cy="457200"/>
          </a:xfrm>
        </p:spPr>
        <p:txBody>
          <a:bodyPr/>
          <a:lstStyle/>
          <a:p>
            <a:fld id="{76D2A123-376F-4E0D-9AEE-BEBE114B4C1F}" type="slidenum">
              <a:rPr lang="en-US"/>
              <a:pPr/>
              <a:t>12</a:t>
            </a:fld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838200"/>
            <a:ext cx="861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en-US" sz="4000" b="0" i="0" dirty="0" smtClean="0">
                <a:cs typeface="Arial" charset="0"/>
              </a:rPr>
              <a:t>Conclusion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457200" y="1524000"/>
            <a:ext cx="8229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US" b="0" i="0" kern="0" dirty="0" smtClean="0">
                <a:solidFill>
                  <a:schemeClr val="tx1"/>
                </a:solidFill>
              </a:rPr>
              <a:t>It is important that international tax reform and multilateral initiatives are informed by current academic research</a:t>
            </a:r>
            <a:endParaRPr lang="en-US" sz="2800" b="0" i="0" kern="0" dirty="0" smtClean="0">
              <a:solidFill>
                <a:schemeClr val="tx1"/>
              </a:solidFill>
            </a:endParaRPr>
          </a:p>
          <a:p>
            <a:pPr lvl="1"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lang="en-US" sz="1000" b="0" i="0" kern="0" dirty="0" smtClean="0">
              <a:solidFill>
                <a:schemeClr val="tx1"/>
              </a:solidFill>
            </a:endParaRPr>
          </a:p>
          <a:p>
            <a:pPr marL="457200" lvl="0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b="0" i="0" dirty="0" smtClean="0">
                <a:solidFill>
                  <a:schemeClr val="tx1"/>
                </a:solidFill>
              </a:rPr>
              <a:t>An extensive empirical literature seeks to estimate the </a:t>
            </a:r>
            <a:r>
              <a:rPr lang="en-US" b="0" i="0" dirty="0" smtClean="0">
                <a:solidFill>
                  <a:schemeClr val="tx1"/>
                </a:solidFill>
              </a:rPr>
              <a:t>existence</a:t>
            </a:r>
            <a:r>
              <a:rPr lang="en-US" b="0" i="0" dirty="0" smtClean="0">
                <a:solidFill>
                  <a:schemeClr val="tx1"/>
                </a:solidFill>
              </a:rPr>
              <a:t> </a:t>
            </a:r>
            <a:r>
              <a:rPr lang="en-US" b="0" i="0" dirty="0" smtClean="0">
                <a:solidFill>
                  <a:schemeClr val="tx1"/>
                </a:solidFill>
              </a:rPr>
              <a:t>and magnitude of BEPS using a variety of different approaches</a:t>
            </a:r>
            <a:endParaRPr lang="en-US" sz="2800" b="0" i="0" dirty="0" smtClean="0">
              <a:solidFill>
                <a:schemeClr val="tx1"/>
              </a:solidFill>
            </a:endParaRPr>
          </a:p>
          <a:p>
            <a:pPr lvl="2"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lang="en-US" sz="1000" b="0" i="0" dirty="0" smtClean="0">
              <a:solidFill>
                <a:schemeClr val="tx1"/>
              </a:solidFill>
            </a:endParaRPr>
          </a:p>
          <a:p>
            <a:pPr marL="457200" lvl="0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b="0" i="0" dirty="0">
                <a:solidFill>
                  <a:schemeClr val="tx1"/>
                </a:solidFill>
              </a:rPr>
              <a:t>T</a:t>
            </a:r>
            <a:r>
              <a:rPr lang="en-US" b="0" i="0" dirty="0" smtClean="0">
                <a:solidFill>
                  <a:schemeClr val="tx1"/>
                </a:solidFill>
              </a:rPr>
              <a:t>he </a:t>
            </a:r>
            <a:r>
              <a:rPr lang="en-US" b="0" i="0" dirty="0">
                <a:solidFill>
                  <a:schemeClr val="tx1"/>
                </a:solidFill>
              </a:rPr>
              <a:t>more recent empirical </a:t>
            </a:r>
            <a:r>
              <a:rPr lang="en-US" b="0" i="0" dirty="0" smtClean="0">
                <a:solidFill>
                  <a:schemeClr val="tx1"/>
                </a:solidFill>
              </a:rPr>
              <a:t>literature</a:t>
            </a:r>
            <a:r>
              <a:rPr lang="en-US" b="0" i="0" dirty="0" smtClean="0">
                <a:solidFill>
                  <a:schemeClr val="tx1"/>
                </a:solidFill>
              </a:rPr>
              <a:t>:</a:t>
            </a:r>
          </a:p>
          <a:p>
            <a:pPr marL="914400" lvl="1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2800" b="0" i="0" dirty="0">
                <a:solidFill>
                  <a:schemeClr val="tx1"/>
                </a:solidFill>
              </a:rPr>
              <a:t>U</a:t>
            </a:r>
            <a:r>
              <a:rPr lang="en-US" sz="2800" b="0" i="0" dirty="0" smtClean="0">
                <a:solidFill>
                  <a:schemeClr val="tx1"/>
                </a:solidFill>
              </a:rPr>
              <a:t>ses </a:t>
            </a:r>
            <a:r>
              <a:rPr lang="en-US" sz="2800" b="0" i="0" dirty="0">
                <a:solidFill>
                  <a:schemeClr val="tx1"/>
                </a:solidFill>
              </a:rPr>
              <a:t>new and richer sources of </a:t>
            </a:r>
            <a:r>
              <a:rPr lang="en-US" sz="2800" b="0" i="0" dirty="0" smtClean="0">
                <a:solidFill>
                  <a:schemeClr val="tx1"/>
                </a:solidFill>
              </a:rPr>
              <a:t>data </a:t>
            </a:r>
          </a:p>
          <a:p>
            <a:pPr marL="914400" lvl="1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2800" b="0" i="0" dirty="0" smtClean="0">
                <a:solidFill>
                  <a:schemeClr val="tx1"/>
                </a:solidFill>
              </a:rPr>
              <a:t>F</a:t>
            </a:r>
            <a:r>
              <a:rPr lang="en-US" sz="2800" b="0" i="0" dirty="0" smtClean="0">
                <a:solidFill>
                  <a:schemeClr val="tx1"/>
                </a:solidFill>
              </a:rPr>
              <a:t>inds </a:t>
            </a:r>
            <a:r>
              <a:rPr lang="en-US" sz="2800" b="0" i="0" dirty="0" smtClean="0">
                <a:solidFill>
                  <a:schemeClr val="tx1"/>
                </a:solidFill>
              </a:rPr>
              <a:t>an </a:t>
            </a:r>
            <a:r>
              <a:rPr lang="en-US" sz="2800" b="0" i="0" dirty="0">
                <a:solidFill>
                  <a:schemeClr val="tx1"/>
                </a:solidFill>
              </a:rPr>
              <a:t>estimated magnitude of BEPS </a:t>
            </a:r>
            <a:r>
              <a:rPr lang="en-US" sz="2800" b="0" i="0" dirty="0" smtClean="0">
                <a:solidFill>
                  <a:schemeClr val="tx1"/>
                </a:solidFill>
              </a:rPr>
              <a:t>that is much </a:t>
            </a:r>
            <a:r>
              <a:rPr lang="en-US" sz="2800" b="0" i="0" dirty="0">
                <a:solidFill>
                  <a:schemeClr val="tx1"/>
                </a:solidFill>
              </a:rPr>
              <a:t>smaller than that found in earlier studies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6142122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D2A123-376F-4E0D-9AEE-BEBE114B4C1F}" type="slidenum">
              <a:rPr lang="en-US"/>
              <a:pPr/>
              <a:t>2</a:t>
            </a:fld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838200"/>
            <a:ext cx="861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en-US" sz="4000" b="0" i="0" dirty="0" smtClean="0">
                <a:cs typeface="Arial" charset="0"/>
              </a:rPr>
              <a:t>Background and Motivation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457200" y="1524000"/>
            <a:ext cx="8305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0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GB" i="0" u="sng" dirty="0" smtClean="0">
                <a:solidFill>
                  <a:srgbClr val="000000"/>
                </a:solidFill>
              </a:rPr>
              <a:t>BEPS initiative </a:t>
            </a:r>
          </a:p>
          <a:p>
            <a:pPr marL="914400" lvl="1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2800" b="0" i="0" kern="0" dirty="0" smtClean="0">
                <a:solidFill>
                  <a:schemeClr val="tx1"/>
                </a:solidFill>
              </a:rPr>
              <a:t>G-20 communiqué, OECD </a:t>
            </a:r>
            <a:r>
              <a:rPr lang="en-US" sz="2800" b="0" i="0" kern="0" dirty="0" smtClean="0">
                <a:solidFill>
                  <a:schemeClr val="tx1"/>
                </a:solidFill>
              </a:rPr>
              <a:t>Report (2013</a:t>
            </a:r>
            <a:r>
              <a:rPr lang="en-US" sz="2800" b="0" i="0" kern="0" dirty="0" smtClean="0">
                <a:solidFill>
                  <a:schemeClr val="tx1"/>
                </a:solidFill>
              </a:rPr>
              <a:t>)</a:t>
            </a:r>
          </a:p>
          <a:p>
            <a:pPr marL="457200" marR="0" lvl="0" indent="-4572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lang="en-US" sz="1200" b="0" i="0" kern="0" dirty="0" smtClean="0">
              <a:solidFill>
                <a:schemeClr val="tx1"/>
              </a:solidFill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US" i="0" u="sng" kern="0" dirty="0" smtClean="0">
                <a:solidFill>
                  <a:schemeClr val="tx1"/>
                </a:solidFill>
              </a:rPr>
              <a:t>US reform debate</a:t>
            </a:r>
          </a:p>
          <a:p>
            <a:pPr marR="0" lvl="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1200" i="0" u="sng" kern="0" dirty="0" smtClean="0">
              <a:solidFill>
                <a:schemeClr val="tx1"/>
              </a:solidFill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US" b="0" i="0" kern="0" dirty="0" smtClean="0">
                <a:solidFill>
                  <a:schemeClr val="tx1"/>
                </a:solidFill>
              </a:rPr>
              <a:t>The m</a:t>
            </a:r>
            <a:r>
              <a:rPr lang="en-US" b="0" i="0" kern="0" dirty="0" smtClean="0">
                <a:solidFill>
                  <a:schemeClr val="tx1"/>
                </a:solidFill>
              </a:rPr>
              <a:t>agnitude </a:t>
            </a:r>
            <a:r>
              <a:rPr lang="en-US" b="0" i="0" kern="0" dirty="0" smtClean="0">
                <a:solidFill>
                  <a:schemeClr val="tx1"/>
                </a:solidFill>
              </a:rPr>
              <a:t>of BEPS is crucial for formulating policy </a:t>
            </a:r>
            <a:r>
              <a:rPr lang="en-US" b="0" i="0" kern="0" dirty="0" smtClean="0">
                <a:solidFill>
                  <a:schemeClr val="tx1"/>
                </a:solidFill>
              </a:rPr>
              <a:t>responses</a:t>
            </a:r>
          </a:p>
          <a:p>
            <a:pPr marL="457200" marR="0" lvl="0" indent="-4572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lang="en-US" sz="1200" b="0" i="0" kern="0" dirty="0" smtClean="0">
              <a:solidFill>
                <a:schemeClr val="tx1"/>
              </a:solidFill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US" b="0" i="0" kern="0" dirty="0" smtClean="0">
                <a:solidFill>
                  <a:schemeClr val="tx1"/>
                </a:solidFill>
              </a:rPr>
              <a:t>This paper provides a guide to the empirical evidence on the magnitude of BEPS</a:t>
            </a:r>
          </a:p>
          <a:p>
            <a:pPr marL="914400" lvl="1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2800" b="0" i="0" kern="0" dirty="0" smtClean="0">
                <a:solidFill>
                  <a:schemeClr val="tx1"/>
                </a:solidFill>
              </a:rPr>
              <a:t>Highlights how these estimates have changed as new and richer datasets have become available</a:t>
            </a:r>
          </a:p>
        </p:txBody>
      </p:sp>
    </p:spTree>
    <p:extLst>
      <p:ext uri="{BB962C8B-B14F-4D97-AF65-F5344CB8AC3E}">
        <p14:creationId xmlns:p14="http://schemas.microsoft.com/office/powerpoint/2010/main" val="316630763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302A81-F07A-417D-8ACC-48CC9F1D861A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3" y="914400"/>
            <a:ext cx="9278937" cy="609600"/>
          </a:xfrm>
        </p:spPr>
        <p:txBody>
          <a:bodyPr/>
          <a:lstStyle/>
          <a:p>
            <a:pPr marL="3175" indent="-3175" eaLnBrk="1" hangingPunct="1">
              <a:lnSpc>
                <a:spcPct val="90000"/>
              </a:lnSpc>
              <a:tabLst>
                <a:tab pos="228600" algn="l"/>
              </a:tabLst>
            </a:pPr>
            <a:r>
              <a:rPr lang="en-US" sz="4000" i="0" dirty="0" smtClean="0">
                <a:latin typeface="Arial Narrow" pitchFamily="34" charset="0"/>
                <a:cs typeface="Arial" charset="0"/>
              </a:rPr>
              <a:t>Hines and Rice (1994)</a:t>
            </a:r>
            <a:endParaRPr lang="en-US" sz="3600" i="0" dirty="0" smtClean="0">
              <a:latin typeface="Arial Narrow" pitchFamily="34" charset="0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8600" y="3200400"/>
            <a:ext cx="1981200" cy="1143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90000"/>
                  <a:tint val="66000"/>
                  <a:satMod val="160000"/>
                </a:schemeClr>
              </a:gs>
              <a:gs pos="50000">
                <a:schemeClr val="accent2">
                  <a:lumMod val="90000"/>
                  <a:tint val="44500"/>
                  <a:satMod val="160000"/>
                </a:schemeClr>
              </a:gs>
              <a:gs pos="100000">
                <a:schemeClr val="accent2">
                  <a:lumMod val="90000"/>
                  <a:tint val="23500"/>
                  <a:satMod val="160000"/>
                </a:schemeClr>
              </a:gs>
            </a:gsLst>
            <a:lin ang="27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en-US" sz="2800" i="0" dirty="0" smtClean="0">
                <a:solidFill>
                  <a:schemeClr val="tx1"/>
                </a:solidFill>
              </a:rPr>
              <a:t>     Parent</a:t>
            </a:r>
          </a:p>
          <a:p>
            <a:pPr algn="ctr">
              <a:defRPr/>
            </a:pPr>
            <a:r>
              <a:rPr lang="en-US" sz="2800" i="0" dirty="0" smtClean="0">
                <a:solidFill>
                  <a:schemeClr val="tx1"/>
                </a:solidFill>
              </a:rPr>
              <a:t>(High-tax)</a:t>
            </a:r>
            <a:endParaRPr lang="en-US" sz="2800" i="0" dirty="0">
              <a:solidFill>
                <a:schemeClr val="tx1"/>
              </a:solidFill>
            </a:endParaRPr>
          </a:p>
        </p:txBody>
      </p:sp>
      <p:sp>
        <p:nvSpPr>
          <p:cNvPr id="13" name="Rectangle 11"/>
          <p:cNvSpPr/>
          <p:nvPr/>
        </p:nvSpPr>
        <p:spPr bwMode="auto">
          <a:xfrm>
            <a:off x="7239000" y="1905000"/>
            <a:ext cx="1447800" cy="10668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2800" i="0" dirty="0" smtClean="0">
                <a:solidFill>
                  <a:schemeClr val="tx1"/>
                </a:solidFill>
              </a:rPr>
              <a:t>Affiliate</a:t>
            </a:r>
          </a:p>
          <a:p>
            <a:pPr algn="ctr">
              <a:defRPr/>
            </a:pPr>
            <a:r>
              <a:rPr lang="en-US" sz="2800" i="0" dirty="0" smtClean="0">
                <a:solidFill>
                  <a:schemeClr val="tx1"/>
                </a:solidFill>
              </a:rPr>
              <a:t>(Low-tax)</a:t>
            </a:r>
            <a:endParaRPr lang="en-US" sz="2800" i="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12" idx="3"/>
            <a:endCxn id="13" idx="1"/>
          </p:cNvCxnSpPr>
          <p:nvPr/>
        </p:nvCxnSpPr>
        <p:spPr bwMode="auto">
          <a:xfrm flipV="1">
            <a:off x="2209800" y="2438400"/>
            <a:ext cx="5029200" cy="13335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8"/>
          <p:cNvSpPr txBox="1">
            <a:spLocks noChangeArrowheads="1"/>
          </p:cNvSpPr>
          <p:nvPr/>
        </p:nvSpPr>
        <p:spPr bwMode="auto">
          <a:xfrm>
            <a:off x="5410200" y="2971800"/>
            <a:ext cx="35814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0" dirty="0" smtClean="0">
                <a:solidFill>
                  <a:schemeClr val="tx1"/>
                </a:solidFill>
              </a:rPr>
              <a:t>Income-shifting:</a:t>
            </a:r>
          </a:p>
          <a:p>
            <a:r>
              <a:rPr lang="en-US" sz="2400" b="0" i="0" dirty="0">
                <a:solidFill>
                  <a:schemeClr val="tx1"/>
                </a:solidFill>
              </a:rPr>
              <a:t>Suppose that </a:t>
            </a:r>
            <a:r>
              <a:rPr lang="en-US" sz="2400" b="0" i="0" dirty="0" smtClean="0">
                <a:solidFill>
                  <a:schemeClr val="tx1"/>
                </a:solidFill>
              </a:rPr>
              <a:t>the </a:t>
            </a:r>
            <a:r>
              <a:rPr lang="en-US" sz="2400" b="0" i="0" dirty="0">
                <a:solidFill>
                  <a:schemeClr val="tx1"/>
                </a:solidFill>
              </a:rPr>
              <a:t>tax rate </a:t>
            </a:r>
            <a:r>
              <a:rPr lang="en-US" sz="2400" b="0" i="0" dirty="0" smtClean="0">
                <a:solidFill>
                  <a:schemeClr val="tx1"/>
                </a:solidFill>
              </a:rPr>
              <a:t>falls by </a:t>
            </a:r>
            <a:r>
              <a:rPr lang="en-US" sz="2400" b="0" i="0" dirty="0">
                <a:solidFill>
                  <a:schemeClr val="tx1"/>
                </a:solidFill>
              </a:rPr>
              <a:t>1 % point; how much more income will be reported by this affiliate</a:t>
            </a:r>
            <a:r>
              <a:rPr lang="en-US" sz="2400" b="0" i="0" dirty="0" smtClean="0">
                <a:solidFill>
                  <a:schemeClr val="tx1"/>
                </a:solidFill>
              </a:rPr>
              <a:t>?</a:t>
            </a:r>
          </a:p>
          <a:p>
            <a:r>
              <a:rPr lang="en-GB" sz="2400" i="0" dirty="0">
                <a:solidFill>
                  <a:srgbClr val="000000"/>
                </a:solidFill>
              </a:rPr>
              <a:t>Semi-elasticity</a:t>
            </a:r>
            <a:r>
              <a:rPr lang="en-GB" sz="2400" i="0" dirty="0" smtClean="0">
                <a:solidFill>
                  <a:srgbClr val="000000"/>
                </a:solidFill>
              </a:rPr>
              <a:t>: </a:t>
            </a:r>
          </a:p>
          <a:p>
            <a:r>
              <a:rPr lang="en-GB" sz="2400" i="0" dirty="0" smtClean="0">
                <a:solidFill>
                  <a:srgbClr val="000000"/>
                </a:solidFill>
              </a:rPr>
              <a:t>% change in reported income attributable to a 1 % point change in the tax rate (or tax differential)</a:t>
            </a:r>
            <a:endParaRPr lang="en-GB" sz="2400" i="0" dirty="0">
              <a:solidFill>
                <a:srgbClr val="000000"/>
              </a:solidFill>
            </a:endParaRPr>
          </a:p>
        </p:txBody>
      </p:sp>
      <p:sp>
        <p:nvSpPr>
          <p:cNvPr id="15" name="TextBox 18"/>
          <p:cNvSpPr txBox="1">
            <a:spLocks noChangeArrowheads="1"/>
          </p:cNvSpPr>
          <p:nvPr/>
        </p:nvSpPr>
        <p:spPr bwMode="auto">
          <a:xfrm flipH="1">
            <a:off x="7620000" y="847635"/>
            <a:ext cx="914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7200" i="0" dirty="0" smtClean="0">
                <a:solidFill>
                  <a:schemeClr val="tx1"/>
                </a:solidFill>
              </a:rPr>
              <a:t>$</a:t>
            </a:r>
            <a:endParaRPr lang="en-US" sz="7200" i="0" dirty="0">
              <a:solidFill>
                <a:schemeClr val="tx1"/>
              </a:solidFill>
            </a:endParaRPr>
          </a:p>
        </p:txBody>
      </p:sp>
      <p:sp>
        <p:nvSpPr>
          <p:cNvPr id="34" name="Rectangle 3"/>
          <p:cNvSpPr txBox="1">
            <a:spLocks noChangeArrowheads="1"/>
          </p:cNvSpPr>
          <p:nvPr/>
        </p:nvSpPr>
        <p:spPr bwMode="auto">
          <a:xfrm>
            <a:off x="0" y="4648200"/>
            <a:ext cx="5410199" cy="2109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b="0" i="0" kern="0" dirty="0" smtClean="0">
                <a:solidFill>
                  <a:srgbClr val="FF0000"/>
                </a:solidFill>
              </a:rPr>
              <a:t>Assume observed </a:t>
            </a:r>
            <a:r>
              <a:rPr lang="en-US" sz="2400" b="0" i="0" kern="0" dirty="0">
                <a:solidFill>
                  <a:srgbClr val="FF0000"/>
                </a:solidFill>
              </a:rPr>
              <a:t>pretax income is the sum of</a:t>
            </a:r>
            <a:r>
              <a:rPr lang="en-US" sz="2400" b="0" i="0" kern="0" dirty="0" smtClean="0">
                <a:solidFill>
                  <a:srgbClr val="FF0000"/>
                </a:solidFill>
              </a:rPr>
              <a:t>:</a:t>
            </a:r>
          </a:p>
          <a:p>
            <a:pPr marL="914400" lvl="1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2400" b="0" i="0" kern="0" dirty="0">
                <a:solidFill>
                  <a:srgbClr val="FF0000"/>
                </a:solidFill>
              </a:rPr>
              <a:t>“True” income</a:t>
            </a:r>
          </a:p>
          <a:p>
            <a:pPr marL="914400" lvl="1" indent="-457200" eaLnBrk="0" hangingPunct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2400" b="0" i="0" kern="0" dirty="0">
                <a:solidFill>
                  <a:srgbClr val="FF0000"/>
                </a:solidFill>
              </a:rPr>
              <a:t>“Shifted” </a:t>
            </a:r>
            <a:r>
              <a:rPr lang="en-US" sz="2400" b="0" i="0" kern="0" dirty="0" smtClean="0">
                <a:solidFill>
                  <a:srgbClr val="FF0000"/>
                </a:solidFill>
              </a:rPr>
              <a:t>income</a:t>
            </a:r>
          </a:p>
          <a:p>
            <a:pPr lvl="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b="0" i="0" kern="0" dirty="0" smtClean="0">
                <a:solidFill>
                  <a:srgbClr val="FF0000"/>
                </a:solidFill>
              </a:rPr>
              <a:t>→ a</a:t>
            </a:r>
            <a:r>
              <a:rPr lang="en-US" sz="2400" b="0" i="0" kern="0" dirty="0" smtClean="0">
                <a:solidFill>
                  <a:srgbClr val="FF0000"/>
                </a:solidFill>
              </a:rPr>
              <a:t>ttribute </a:t>
            </a:r>
            <a:r>
              <a:rPr lang="en-US" sz="2400" b="0" i="0" kern="0" dirty="0" smtClean="0">
                <a:solidFill>
                  <a:srgbClr val="FF0000"/>
                </a:solidFill>
              </a:rPr>
              <a:t>unexplained income to BEPS</a:t>
            </a:r>
            <a:endParaRPr lang="en-US" sz="2400" b="0" i="0" kern="0" dirty="0">
              <a:solidFill>
                <a:srgbClr val="FF0000"/>
              </a:solidFill>
            </a:endParaRPr>
          </a:p>
        </p:txBody>
      </p:sp>
      <p:sp>
        <p:nvSpPr>
          <p:cNvPr id="24" name="Action Button: Help 23">
            <a:hlinkClick r:id="" action="ppaction://noaction" highlightClick="1"/>
          </p:cNvPr>
          <p:cNvSpPr/>
          <p:nvPr/>
        </p:nvSpPr>
        <p:spPr bwMode="auto">
          <a:xfrm>
            <a:off x="5867400" y="1447800"/>
            <a:ext cx="1042416" cy="1042416"/>
          </a:xfrm>
          <a:prstGeom prst="actionButtonHelp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7591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34" grpId="0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302A81-F07A-417D-8ACC-48CC9F1D861A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3" y="914400"/>
            <a:ext cx="9278937" cy="609600"/>
          </a:xfrm>
        </p:spPr>
        <p:txBody>
          <a:bodyPr/>
          <a:lstStyle/>
          <a:p>
            <a:pPr marL="3175" indent="-3175" eaLnBrk="1" hangingPunct="1">
              <a:lnSpc>
                <a:spcPct val="90000"/>
              </a:lnSpc>
              <a:tabLst>
                <a:tab pos="228600" algn="l"/>
              </a:tabLst>
            </a:pPr>
            <a:r>
              <a:rPr lang="en-US" sz="4000" i="0" dirty="0" smtClean="0">
                <a:latin typeface="Arial Narrow" pitchFamily="34" charset="0"/>
                <a:cs typeface="Arial" charset="0"/>
              </a:rPr>
              <a:t>Hines and Rice (1994)</a:t>
            </a:r>
            <a:endParaRPr lang="en-US" sz="3600" i="0" dirty="0" smtClean="0">
              <a:latin typeface="Arial Narrow" pitchFamily="34" charset="0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8600" y="3200400"/>
            <a:ext cx="1981200" cy="1143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90000"/>
                  <a:tint val="66000"/>
                  <a:satMod val="160000"/>
                </a:schemeClr>
              </a:gs>
              <a:gs pos="50000">
                <a:schemeClr val="accent2">
                  <a:lumMod val="90000"/>
                  <a:tint val="44500"/>
                  <a:satMod val="160000"/>
                </a:schemeClr>
              </a:gs>
              <a:gs pos="100000">
                <a:schemeClr val="accent2">
                  <a:lumMod val="90000"/>
                  <a:tint val="23500"/>
                  <a:satMod val="160000"/>
                </a:schemeClr>
              </a:gs>
            </a:gsLst>
            <a:lin ang="27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en-US" sz="2800" i="0" dirty="0" smtClean="0">
                <a:solidFill>
                  <a:schemeClr val="tx1"/>
                </a:solidFill>
              </a:rPr>
              <a:t>     Parent</a:t>
            </a:r>
          </a:p>
          <a:p>
            <a:pPr algn="ctr">
              <a:defRPr/>
            </a:pPr>
            <a:r>
              <a:rPr lang="en-US" sz="2800" i="0" dirty="0" smtClean="0">
                <a:solidFill>
                  <a:schemeClr val="tx1"/>
                </a:solidFill>
              </a:rPr>
              <a:t>(High-tax)</a:t>
            </a:r>
            <a:endParaRPr lang="en-US" sz="2800" i="0" dirty="0">
              <a:solidFill>
                <a:schemeClr val="tx1"/>
              </a:solidFill>
            </a:endParaRPr>
          </a:p>
        </p:txBody>
      </p:sp>
      <p:sp>
        <p:nvSpPr>
          <p:cNvPr id="13" name="Rectangle 11"/>
          <p:cNvSpPr/>
          <p:nvPr/>
        </p:nvSpPr>
        <p:spPr bwMode="auto">
          <a:xfrm>
            <a:off x="7239000" y="1905000"/>
            <a:ext cx="1447800" cy="10668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2800" i="0" dirty="0" smtClean="0">
                <a:solidFill>
                  <a:schemeClr val="tx1"/>
                </a:solidFill>
              </a:rPr>
              <a:t>Affiliate</a:t>
            </a:r>
          </a:p>
          <a:p>
            <a:pPr algn="ctr">
              <a:defRPr/>
            </a:pPr>
            <a:r>
              <a:rPr lang="en-US" sz="2800" i="0" dirty="0" smtClean="0">
                <a:solidFill>
                  <a:schemeClr val="tx1"/>
                </a:solidFill>
              </a:rPr>
              <a:t>(Low-tax)</a:t>
            </a:r>
            <a:endParaRPr lang="en-US" sz="2800" i="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12" idx="3"/>
            <a:endCxn id="13" idx="1"/>
          </p:cNvCxnSpPr>
          <p:nvPr/>
        </p:nvCxnSpPr>
        <p:spPr bwMode="auto">
          <a:xfrm flipV="1">
            <a:off x="2209800" y="2438400"/>
            <a:ext cx="5029200" cy="13335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Action Button: Help 26">
            <a:hlinkClick r:id="" action="ppaction://noaction" highlightClick="1"/>
          </p:cNvPr>
          <p:cNvSpPr/>
          <p:nvPr/>
        </p:nvSpPr>
        <p:spPr bwMode="auto">
          <a:xfrm>
            <a:off x="5867400" y="1447800"/>
            <a:ext cx="1042416" cy="1042416"/>
          </a:xfrm>
          <a:prstGeom prst="actionButtonHelp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 Narrow" pitchFamily="34" charset="0"/>
            </a:endParaRPr>
          </a:p>
        </p:txBody>
      </p:sp>
      <p:sp>
        <p:nvSpPr>
          <p:cNvPr id="14" name="TextBox 18"/>
          <p:cNvSpPr txBox="1">
            <a:spLocks noChangeArrowheads="1"/>
          </p:cNvSpPr>
          <p:nvPr/>
        </p:nvSpPr>
        <p:spPr bwMode="auto">
          <a:xfrm>
            <a:off x="5410200" y="2971800"/>
            <a:ext cx="3733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0" dirty="0" smtClean="0">
                <a:solidFill>
                  <a:schemeClr val="tx1"/>
                </a:solidFill>
              </a:rPr>
              <a:t>Income-shifting:</a:t>
            </a:r>
          </a:p>
          <a:p>
            <a:r>
              <a:rPr lang="en-US" sz="2400" b="0" i="0" dirty="0">
                <a:solidFill>
                  <a:schemeClr val="tx1"/>
                </a:solidFill>
              </a:rPr>
              <a:t>Suppose that the tax rate falls by 1 % point; how much more income will be reported by this affiliate?</a:t>
            </a:r>
          </a:p>
        </p:txBody>
      </p:sp>
      <p:sp>
        <p:nvSpPr>
          <p:cNvPr id="15" name="TextBox 18"/>
          <p:cNvSpPr txBox="1">
            <a:spLocks noChangeArrowheads="1"/>
          </p:cNvSpPr>
          <p:nvPr/>
        </p:nvSpPr>
        <p:spPr bwMode="auto">
          <a:xfrm flipH="1">
            <a:off x="7620000" y="847635"/>
            <a:ext cx="914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7200" i="0" dirty="0" smtClean="0">
                <a:solidFill>
                  <a:schemeClr val="tx1"/>
                </a:solidFill>
              </a:rPr>
              <a:t>$</a:t>
            </a:r>
            <a:endParaRPr lang="en-US" sz="7200" i="0" dirty="0">
              <a:solidFill>
                <a:schemeClr val="tx1"/>
              </a:solidFill>
            </a:endParaRPr>
          </a:p>
        </p:txBody>
      </p:sp>
      <p:sp>
        <p:nvSpPr>
          <p:cNvPr id="35" name="Rectangle 3"/>
          <p:cNvSpPr txBox="1">
            <a:spLocks noChangeArrowheads="1"/>
          </p:cNvSpPr>
          <p:nvPr/>
        </p:nvSpPr>
        <p:spPr bwMode="auto">
          <a:xfrm>
            <a:off x="457200" y="4495800"/>
            <a:ext cx="8382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b="0" i="0" kern="0" dirty="0">
                <a:solidFill>
                  <a:srgbClr val="FF0000"/>
                </a:solidFill>
              </a:rPr>
              <a:t>U</a:t>
            </a:r>
            <a:r>
              <a:rPr lang="en-US" sz="2800" b="0" i="0" kern="0" dirty="0" smtClean="0">
                <a:solidFill>
                  <a:srgbClr val="FF0000"/>
                </a:solidFill>
              </a:rPr>
              <a:t>sed </a:t>
            </a:r>
            <a:r>
              <a:rPr lang="en-US" sz="2800" b="0" i="0" kern="0" dirty="0">
                <a:solidFill>
                  <a:srgbClr val="FF0000"/>
                </a:solidFill>
              </a:rPr>
              <a:t>aggregate country-level </a:t>
            </a:r>
            <a:endParaRPr lang="en-US" sz="2800" b="0" i="0" kern="0" dirty="0" smtClean="0">
              <a:solidFill>
                <a:srgbClr val="FF0000"/>
              </a:solidFill>
            </a:endParaRPr>
          </a:p>
          <a:p>
            <a:pPr lvl="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b="0" i="0" kern="0" dirty="0" smtClean="0">
                <a:solidFill>
                  <a:srgbClr val="FF0000"/>
                </a:solidFill>
              </a:rPr>
              <a:t>Bureau </a:t>
            </a:r>
            <a:r>
              <a:rPr lang="en-US" sz="2800" b="0" i="0" kern="0" dirty="0">
                <a:solidFill>
                  <a:srgbClr val="FF0000"/>
                </a:solidFill>
              </a:rPr>
              <a:t>of Economic Analysis (BEA) data</a:t>
            </a:r>
          </a:p>
          <a:p>
            <a:pPr lvl="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b="0" i="0" kern="0" dirty="0">
                <a:solidFill>
                  <a:srgbClr val="FF0000"/>
                </a:solidFill>
              </a:rPr>
              <a:t>Magnitude: </a:t>
            </a:r>
            <a:r>
              <a:rPr lang="en-US" sz="2800" b="0" i="0" kern="0" dirty="0" smtClean="0">
                <a:solidFill>
                  <a:srgbClr val="FF0000"/>
                </a:solidFill>
              </a:rPr>
              <a:t>semi-elasticity ≈ 2.25 </a:t>
            </a:r>
            <a:r>
              <a:rPr lang="en-US" sz="2800" b="0" i="0" kern="0" dirty="0" smtClean="0">
                <a:solidFill>
                  <a:srgbClr val="FF0000"/>
                </a:solidFill>
              </a:rPr>
              <a:t>(</a:t>
            </a:r>
            <a:r>
              <a:rPr lang="en-US" sz="2400" b="0" i="0" kern="0" dirty="0" smtClean="0">
                <a:solidFill>
                  <a:srgbClr val="FF0000"/>
                </a:solidFill>
              </a:rPr>
              <a:t>i.e. a </a:t>
            </a:r>
            <a:r>
              <a:rPr lang="en-US" sz="2400" b="0" i="0" kern="0" dirty="0" smtClean="0">
                <a:solidFill>
                  <a:srgbClr val="FF0000"/>
                </a:solidFill>
              </a:rPr>
              <a:t>10 % point decrease in </a:t>
            </a:r>
            <a:r>
              <a:rPr lang="en-US" sz="2400" b="0" i="0" kern="0" dirty="0" smtClean="0">
                <a:solidFill>
                  <a:srgbClr val="FF0000"/>
                </a:solidFill>
              </a:rPr>
              <a:t>the</a:t>
            </a:r>
            <a:r>
              <a:rPr lang="en-US" sz="2400" b="0" i="0" kern="0" dirty="0" smtClean="0">
                <a:solidFill>
                  <a:srgbClr val="FF0000"/>
                </a:solidFill>
              </a:rPr>
              <a:t> </a:t>
            </a:r>
            <a:r>
              <a:rPr lang="en-US" sz="2400" b="0" i="0" kern="0" dirty="0" smtClean="0">
                <a:solidFill>
                  <a:srgbClr val="FF0000"/>
                </a:solidFill>
              </a:rPr>
              <a:t>tax rate (e.g. from 35% to 25%) is associated with a 22.5% increase in reported income (e.g. from $100,000 to $122,500))</a:t>
            </a:r>
            <a:endParaRPr lang="en-US" sz="2400" b="0" i="0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648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D2A123-376F-4E0D-9AEE-BEBE114B4C1F}" type="slidenum">
              <a:rPr lang="en-US"/>
              <a:pPr/>
              <a:t>5</a:t>
            </a:fld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838200"/>
            <a:ext cx="861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en-US" sz="4000" b="0" i="0" dirty="0" smtClean="0">
                <a:cs typeface="Arial" charset="0"/>
              </a:rPr>
              <a:t>New Affiliate-Level Datasets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457200" y="1524000"/>
            <a:ext cx="8458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GB" i="0" u="sng" dirty="0" smtClean="0">
                <a:solidFill>
                  <a:srgbClr val="000000"/>
                </a:solidFill>
              </a:rPr>
              <a:t>Confidential Firm-Level Panel Data:</a:t>
            </a:r>
            <a:endParaRPr lang="en-US" i="0" u="sng" dirty="0">
              <a:solidFill>
                <a:schemeClr val="tx1"/>
              </a:solidFill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US" b="0" i="0" kern="0" dirty="0" smtClean="0">
                <a:solidFill>
                  <a:schemeClr val="tx1"/>
                </a:solidFill>
              </a:rPr>
              <a:t>Firm-level BEA data on affiliates of US MNCs </a:t>
            </a:r>
          </a:p>
          <a:p>
            <a:pPr marL="457200" marR="0" lvl="0" indent="-4572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US" b="0" i="0" kern="0" noProof="0" dirty="0" err="1" smtClean="0">
                <a:solidFill>
                  <a:schemeClr val="tx1"/>
                </a:solidFill>
              </a:rPr>
              <a:t>MiDi</a:t>
            </a:r>
            <a:r>
              <a:rPr lang="en-US" b="0" i="0" kern="0" noProof="0" dirty="0" smtClean="0">
                <a:solidFill>
                  <a:schemeClr val="tx1"/>
                </a:solidFill>
              </a:rPr>
              <a:t> data on affiliates of German MNCs and German affiliates of non-German MNCs</a:t>
            </a:r>
            <a:endParaRPr kumimoji="0" lang="en-US" sz="1200" i="0" u="sng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Unconsolidated Panel Datasets (Bureau</a:t>
            </a:r>
            <a:r>
              <a:rPr kumimoji="0" lang="en-US" i="0" u="sng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van </a:t>
            </a:r>
            <a:r>
              <a:rPr kumimoji="0" lang="en-US" i="0" u="sng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Dijk</a:t>
            </a:r>
            <a:r>
              <a:rPr kumimoji="0" lang="en-US" i="0" u="sng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)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: </a:t>
            </a:r>
          </a:p>
          <a:p>
            <a:pPr marL="457200" marR="0" lvl="0" indent="-4572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AMADEUS: European affiliates</a:t>
            </a:r>
          </a:p>
          <a:p>
            <a:pPr marL="457200" marR="0" lvl="0" indent="-4572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b="0" i="0" kern="0" dirty="0" smtClean="0">
                <a:solidFill>
                  <a:schemeClr val="tx1"/>
                </a:solidFill>
              </a:rPr>
              <a:t>ORBIS: Global</a:t>
            </a:r>
          </a:p>
          <a:p>
            <a:pPr lvl="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b="0" i="0" kern="0" dirty="0">
                <a:solidFill>
                  <a:schemeClr val="tx1"/>
                </a:solidFill>
              </a:rPr>
              <a:t>Estimates of the magnitude of BEPS </a:t>
            </a:r>
            <a:r>
              <a:rPr lang="en-US" b="0" i="0" kern="0" dirty="0" smtClean="0">
                <a:solidFill>
                  <a:schemeClr val="tx1"/>
                </a:solidFill>
              </a:rPr>
              <a:t>are substantially smaller using these richer and more detailed datasets</a:t>
            </a:r>
            <a:endParaRPr lang="en-US" b="0" i="0" kern="0" dirty="0">
              <a:solidFill>
                <a:schemeClr val="tx1"/>
              </a:solidFill>
            </a:endParaRPr>
          </a:p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en-US" sz="2400" b="0" i="0" kern="0" dirty="0" smtClean="0">
                <a:solidFill>
                  <a:schemeClr val="tx1"/>
                </a:solidFill>
              </a:rPr>
              <a:t>Enable </a:t>
            </a:r>
            <a:r>
              <a:rPr lang="en-US" sz="2400" b="0" i="0" kern="0" dirty="0">
                <a:solidFill>
                  <a:schemeClr val="tx1"/>
                </a:solidFill>
              </a:rPr>
              <a:t>researchers to </a:t>
            </a:r>
            <a:r>
              <a:rPr lang="en-US" sz="2400" b="0" i="0" kern="0" dirty="0" smtClean="0">
                <a:solidFill>
                  <a:schemeClr val="tx1"/>
                </a:solidFill>
              </a:rPr>
              <a:t>rule </a:t>
            </a:r>
            <a:r>
              <a:rPr lang="en-US" sz="2400" b="0" i="0" kern="0" dirty="0">
                <a:solidFill>
                  <a:schemeClr val="tx1"/>
                </a:solidFill>
              </a:rPr>
              <a:t>out many potential </a:t>
            </a:r>
            <a:r>
              <a:rPr lang="en-US" sz="2400" b="0" i="0" kern="0" dirty="0" smtClean="0">
                <a:solidFill>
                  <a:schemeClr val="tx1"/>
                </a:solidFill>
              </a:rPr>
              <a:t>(nontax) alternative </a:t>
            </a:r>
            <a:r>
              <a:rPr lang="en-US" sz="2400" b="0" i="0" kern="0" dirty="0">
                <a:solidFill>
                  <a:schemeClr val="tx1"/>
                </a:solidFill>
              </a:rPr>
              <a:t>explanations</a:t>
            </a:r>
          </a:p>
          <a:p>
            <a:pPr lvl="0"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lang="en-US" b="0" i="0" kern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9692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302A81-F07A-417D-8ACC-48CC9F1D861A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3" y="914400"/>
            <a:ext cx="9278937" cy="609600"/>
          </a:xfrm>
        </p:spPr>
        <p:txBody>
          <a:bodyPr/>
          <a:lstStyle/>
          <a:p>
            <a:pPr marL="3175" indent="-3175" eaLnBrk="1" hangingPunct="1">
              <a:lnSpc>
                <a:spcPct val="90000"/>
              </a:lnSpc>
              <a:tabLst>
                <a:tab pos="228600" algn="l"/>
              </a:tabLst>
            </a:pPr>
            <a:r>
              <a:rPr lang="en-US" sz="4000" i="0" dirty="0" smtClean="0">
                <a:latin typeface="Arial Narrow" pitchFamily="34" charset="0"/>
                <a:cs typeface="Arial" charset="0"/>
              </a:rPr>
              <a:t>Huizinga and </a:t>
            </a:r>
            <a:r>
              <a:rPr lang="en-US" sz="4000" i="0" dirty="0" err="1" smtClean="0">
                <a:latin typeface="Arial Narrow" pitchFamily="34" charset="0"/>
                <a:cs typeface="Arial" charset="0"/>
              </a:rPr>
              <a:t>Laeven</a:t>
            </a:r>
            <a:r>
              <a:rPr lang="en-US" sz="4000" i="0" dirty="0" smtClean="0">
                <a:latin typeface="Arial Narrow" pitchFamily="34" charset="0"/>
                <a:cs typeface="Arial" charset="0"/>
              </a:rPr>
              <a:t> (2008)</a:t>
            </a:r>
            <a:endParaRPr lang="en-US" sz="3600" i="0" dirty="0" smtClean="0">
              <a:latin typeface="Arial Narrow" pitchFamily="34" charset="0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8600" y="3200400"/>
            <a:ext cx="1981200" cy="1143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90000"/>
                  <a:tint val="66000"/>
                  <a:satMod val="160000"/>
                </a:schemeClr>
              </a:gs>
              <a:gs pos="50000">
                <a:schemeClr val="accent2">
                  <a:lumMod val="90000"/>
                  <a:tint val="44500"/>
                  <a:satMod val="160000"/>
                </a:schemeClr>
              </a:gs>
              <a:gs pos="100000">
                <a:schemeClr val="accent2">
                  <a:lumMod val="90000"/>
                  <a:tint val="23500"/>
                  <a:satMod val="160000"/>
                </a:schemeClr>
              </a:gs>
            </a:gsLst>
            <a:lin ang="27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en-US" sz="2800" i="0" dirty="0" smtClean="0">
                <a:solidFill>
                  <a:schemeClr val="tx1"/>
                </a:solidFill>
              </a:rPr>
              <a:t>     Parent</a:t>
            </a:r>
          </a:p>
          <a:p>
            <a:pPr algn="ctr">
              <a:defRPr/>
            </a:pPr>
            <a:r>
              <a:rPr lang="en-US" sz="2800" i="0" dirty="0" smtClean="0">
                <a:solidFill>
                  <a:schemeClr val="tx1"/>
                </a:solidFill>
              </a:rPr>
              <a:t>(High-tax)</a:t>
            </a:r>
            <a:endParaRPr lang="en-US" sz="2800" i="0" dirty="0">
              <a:solidFill>
                <a:schemeClr val="tx1"/>
              </a:solidFill>
            </a:endParaRPr>
          </a:p>
        </p:txBody>
      </p:sp>
      <p:sp>
        <p:nvSpPr>
          <p:cNvPr id="13" name="Rectangle 11"/>
          <p:cNvSpPr/>
          <p:nvPr/>
        </p:nvSpPr>
        <p:spPr bwMode="auto">
          <a:xfrm>
            <a:off x="7239000" y="1905000"/>
            <a:ext cx="1447800" cy="10668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2800" i="0" dirty="0" smtClean="0">
                <a:solidFill>
                  <a:schemeClr val="tx1"/>
                </a:solidFill>
              </a:rPr>
              <a:t>Affiliate</a:t>
            </a:r>
          </a:p>
          <a:p>
            <a:pPr algn="ctr">
              <a:defRPr/>
            </a:pPr>
            <a:r>
              <a:rPr lang="en-US" sz="2800" i="0" dirty="0" smtClean="0">
                <a:solidFill>
                  <a:schemeClr val="tx1"/>
                </a:solidFill>
              </a:rPr>
              <a:t>(Low-tax)</a:t>
            </a:r>
            <a:endParaRPr lang="en-US" sz="2800" i="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12" idx="3"/>
            <a:endCxn id="13" idx="1"/>
          </p:cNvCxnSpPr>
          <p:nvPr/>
        </p:nvCxnSpPr>
        <p:spPr bwMode="auto">
          <a:xfrm flipV="1">
            <a:off x="2209800" y="2438400"/>
            <a:ext cx="5029200" cy="13335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Action Button: Help 26">
            <a:hlinkClick r:id="" action="ppaction://noaction" highlightClick="1"/>
          </p:cNvPr>
          <p:cNvSpPr/>
          <p:nvPr/>
        </p:nvSpPr>
        <p:spPr bwMode="auto">
          <a:xfrm>
            <a:off x="5867400" y="1447800"/>
            <a:ext cx="1042416" cy="1042416"/>
          </a:xfrm>
          <a:prstGeom prst="actionButtonHelp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 Narrow" pitchFamily="34" charset="0"/>
            </a:endParaRPr>
          </a:p>
        </p:txBody>
      </p:sp>
      <p:sp>
        <p:nvSpPr>
          <p:cNvPr id="14" name="TextBox 18"/>
          <p:cNvSpPr txBox="1">
            <a:spLocks noChangeArrowheads="1"/>
          </p:cNvSpPr>
          <p:nvPr/>
        </p:nvSpPr>
        <p:spPr bwMode="auto">
          <a:xfrm>
            <a:off x="5410200" y="2971800"/>
            <a:ext cx="3733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0" dirty="0" smtClean="0">
                <a:solidFill>
                  <a:schemeClr val="tx1"/>
                </a:solidFill>
              </a:rPr>
              <a:t>Income-shifting:</a:t>
            </a:r>
          </a:p>
          <a:p>
            <a:r>
              <a:rPr lang="en-US" sz="2400" b="0" i="0" dirty="0">
                <a:solidFill>
                  <a:schemeClr val="tx1"/>
                </a:solidFill>
              </a:rPr>
              <a:t>Suppose that the tax rate falls by 1 % point; how much more income will be reported by this affiliate?</a:t>
            </a:r>
          </a:p>
        </p:txBody>
      </p:sp>
      <p:sp>
        <p:nvSpPr>
          <p:cNvPr id="15" name="TextBox 18"/>
          <p:cNvSpPr txBox="1">
            <a:spLocks noChangeArrowheads="1"/>
          </p:cNvSpPr>
          <p:nvPr/>
        </p:nvSpPr>
        <p:spPr bwMode="auto">
          <a:xfrm flipH="1">
            <a:off x="7620000" y="847635"/>
            <a:ext cx="6858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6600" i="0" dirty="0" smtClean="0">
                <a:solidFill>
                  <a:schemeClr val="tx1"/>
                </a:solidFill>
              </a:rPr>
              <a:t>$</a:t>
            </a:r>
            <a:endParaRPr lang="en-US" sz="6600" i="0" dirty="0">
              <a:solidFill>
                <a:schemeClr val="tx1"/>
              </a:solidFill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457200" y="4648200"/>
            <a:ext cx="8715214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b="0" i="0" kern="0" dirty="0" smtClean="0">
                <a:solidFill>
                  <a:srgbClr val="FF0000"/>
                </a:solidFill>
              </a:rPr>
              <a:t>Use AMADEUS data for 1999</a:t>
            </a:r>
          </a:p>
          <a:p>
            <a:pPr lvl="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b="0" i="0" kern="0" dirty="0" smtClean="0">
                <a:solidFill>
                  <a:srgbClr val="FF0000"/>
                </a:solidFill>
              </a:rPr>
              <a:t>Magnitude</a:t>
            </a:r>
            <a:r>
              <a:rPr lang="en-US" sz="2800" b="0" i="0" kern="0" dirty="0">
                <a:solidFill>
                  <a:srgbClr val="FF0000"/>
                </a:solidFill>
              </a:rPr>
              <a:t>: </a:t>
            </a:r>
            <a:r>
              <a:rPr lang="en-US" sz="2800" b="0" i="0" kern="0" dirty="0" smtClean="0">
                <a:solidFill>
                  <a:srgbClr val="FF0000"/>
                </a:solidFill>
              </a:rPr>
              <a:t>semi-elasticity ≈ 1.3 </a:t>
            </a:r>
          </a:p>
          <a:p>
            <a:pPr lvl="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b="0" i="0" kern="0" dirty="0" smtClean="0">
                <a:solidFill>
                  <a:srgbClr val="FF0000"/>
                </a:solidFill>
              </a:rPr>
              <a:t>i.e. a 10 % point decrease in </a:t>
            </a:r>
            <a:r>
              <a:rPr lang="en-US" sz="2400" b="0" i="0" kern="0" dirty="0" smtClean="0">
                <a:solidFill>
                  <a:srgbClr val="FF0000"/>
                </a:solidFill>
              </a:rPr>
              <a:t>the tax </a:t>
            </a:r>
            <a:r>
              <a:rPr lang="en-US" sz="2400" b="0" i="0" kern="0" dirty="0" smtClean="0">
                <a:solidFill>
                  <a:srgbClr val="FF0000"/>
                </a:solidFill>
              </a:rPr>
              <a:t>rate (e.g. from 35% to 25%) is associated with a 13% increase in reported income (e.g. from $100,000 to $113,000)</a:t>
            </a:r>
            <a:endParaRPr lang="en-US" sz="2400" b="0" i="0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6231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302A81-F07A-417D-8ACC-48CC9F1D861A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3" y="914400"/>
            <a:ext cx="9278937" cy="609600"/>
          </a:xfrm>
        </p:spPr>
        <p:txBody>
          <a:bodyPr/>
          <a:lstStyle/>
          <a:p>
            <a:pPr marL="3175" indent="-3175" eaLnBrk="1" hangingPunct="1">
              <a:lnSpc>
                <a:spcPct val="90000"/>
              </a:lnSpc>
              <a:tabLst>
                <a:tab pos="228600" algn="l"/>
              </a:tabLst>
            </a:pPr>
            <a:r>
              <a:rPr lang="en-US" sz="4000" i="0" dirty="0" smtClean="0">
                <a:latin typeface="Arial Narrow" pitchFamily="34" charset="0"/>
                <a:cs typeface="Arial" charset="0"/>
              </a:rPr>
              <a:t>“Consensus” Estimate</a:t>
            </a:r>
            <a:endParaRPr lang="en-US" sz="3600" i="0" dirty="0" smtClean="0">
              <a:latin typeface="Arial Narrow" pitchFamily="34" charset="0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8600" y="3200400"/>
            <a:ext cx="1981200" cy="1143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90000"/>
                  <a:tint val="66000"/>
                  <a:satMod val="160000"/>
                </a:schemeClr>
              </a:gs>
              <a:gs pos="50000">
                <a:schemeClr val="accent2">
                  <a:lumMod val="90000"/>
                  <a:tint val="44500"/>
                  <a:satMod val="160000"/>
                </a:schemeClr>
              </a:gs>
              <a:gs pos="100000">
                <a:schemeClr val="accent2">
                  <a:lumMod val="90000"/>
                  <a:tint val="23500"/>
                  <a:satMod val="160000"/>
                </a:schemeClr>
              </a:gs>
            </a:gsLst>
            <a:lin ang="27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en-US" sz="2800" i="0" dirty="0" smtClean="0">
                <a:solidFill>
                  <a:schemeClr val="tx1"/>
                </a:solidFill>
              </a:rPr>
              <a:t>     Parent</a:t>
            </a:r>
          </a:p>
          <a:p>
            <a:pPr algn="ctr">
              <a:defRPr/>
            </a:pPr>
            <a:r>
              <a:rPr lang="en-US" sz="2800" i="0" dirty="0" smtClean="0">
                <a:solidFill>
                  <a:schemeClr val="tx1"/>
                </a:solidFill>
              </a:rPr>
              <a:t>(High-tax)</a:t>
            </a:r>
            <a:endParaRPr lang="en-US" sz="2800" i="0" dirty="0">
              <a:solidFill>
                <a:schemeClr val="tx1"/>
              </a:solidFill>
            </a:endParaRPr>
          </a:p>
        </p:txBody>
      </p:sp>
      <p:sp>
        <p:nvSpPr>
          <p:cNvPr id="13" name="Rectangle 11"/>
          <p:cNvSpPr/>
          <p:nvPr/>
        </p:nvSpPr>
        <p:spPr bwMode="auto">
          <a:xfrm>
            <a:off x="7239000" y="1905000"/>
            <a:ext cx="1447800" cy="10668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2800" i="0" dirty="0" smtClean="0">
                <a:solidFill>
                  <a:schemeClr val="tx1"/>
                </a:solidFill>
              </a:rPr>
              <a:t>Affiliate</a:t>
            </a:r>
          </a:p>
          <a:p>
            <a:pPr algn="ctr">
              <a:defRPr/>
            </a:pPr>
            <a:r>
              <a:rPr lang="en-US" sz="2800" i="0" dirty="0" smtClean="0">
                <a:solidFill>
                  <a:schemeClr val="tx1"/>
                </a:solidFill>
              </a:rPr>
              <a:t>(Low-tax)</a:t>
            </a:r>
            <a:endParaRPr lang="en-US" sz="2800" i="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12" idx="3"/>
            <a:endCxn id="13" idx="1"/>
          </p:cNvCxnSpPr>
          <p:nvPr/>
        </p:nvCxnSpPr>
        <p:spPr bwMode="auto">
          <a:xfrm flipV="1">
            <a:off x="2209800" y="2438400"/>
            <a:ext cx="5029200" cy="13335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Action Button: Help 26">
            <a:hlinkClick r:id="" action="ppaction://noaction" highlightClick="1"/>
          </p:cNvPr>
          <p:cNvSpPr/>
          <p:nvPr/>
        </p:nvSpPr>
        <p:spPr bwMode="auto">
          <a:xfrm>
            <a:off x="5867400" y="1447800"/>
            <a:ext cx="1042416" cy="1042416"/>
          </a:xfrm>
          <a:prstGeom prst="actionButtonHelp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 Narrow" pitchFamily="34" charset="0"/>
            </a:endParaRPr>
          </a:p>
        </p:txBody>
      </p:sp>
      <p:sp>
        <p:nvSpPr>
          <p:cNvPr id="14" name="TextBox 18"/>
          <p:cNvSpPr txBox="1">
            <a:spLocks noChangeArrowheads="1"/>
          </p:cNvSpPr>
          <p:nvPr/>
        </p:nvSpPr>
        <p:spPr bwMode="auto">
          <a:xfrm>
            <a:off x="5410200" y="2971800"/>
            <a:ext cx="3733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0" dirty="0" smtClean="0">
                <a:solidFill>
                  <a:schemeClr val="tx1"/>
                </a:solidFill>
              </a:rPr>
              <a:t>Income-shifting:</a:t>
            </a:r>
          </a:p>
          <a:p>
            <a:r>
              <a:rPr lang="en-US" sz="2400" b="0" i="0" dirty="0">
                <a:solidFill>
                  <a:schemeClr val="tx1"/>
                </a:solidFill>
              </a:rPr>
              <a:t>Suppose that the tax rate falls by 1 % point; how much more income will be reported by this affiliate?</a:t>
            </a:r>
          </a:p>
        </p:txBody>
      </p:sp>
      <p:sp>
        <p:nvSpPr>
          <p:cNvPr id="15" name="TextBox 18"/>
          <p:cNvSpPr txBox="1">
            <a:spLocks noChangeArrowheads="1"/>
          </p:cNvSpPr>
          <p:nvPr/>
        </p:nvSpPr>
        <p:spPr bwMode="auto">
          <a:xfrm flipH="1">
            <a:off x="7620000" y="847635"/>
            <a:ext cx="914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5400" i="0" dirty="0" smtClean="0">
                <a:solidFill>
                  <a:schemeClr val="tx1"/>
                </a:solidFill>
              </a:rPr>
              <a:t>$</a:t>
            </a:r>
            <a:endParaRPr lang="en-US" sz="5400" i="0" dirty="0">
              <a:solidFill>
                <a:schemeClr val="tx1"/>
              </a:solidFill>
            </a:endParaRPr>
          </a:p>
        </p:txBody>
      </p:sp>
      <p:sp>
        <p:nvSpPr>
          <p:cNvPr id="34" name="Rectangle 3"/>
          <p:cNvSpPr txBox="1">
            <a:spLocks noChangeArrowheads="1"/>
          </p:cNvSpPr>
          <p:nvPr/>
        </p:nvSpPr>
        <p:spPr bwMode="auto">
          <a:xfrm>
            <a:off x="241515" y="1509147"/>
            <a:ext cx="539728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b="0" i="0" kern="0" dirty="0">
                <a:solidFill>
                  <a:srgbClr val="FF0000"/>
                </a:solidFill>
              </a:rPr>
              <a:t>Most recent </a:t>
            </a:r>
            <a:r>
              <a:rPr lang="en-US" sz="2400" b="0" i="0" kern="0" dirty="0" smtClean="0">
                <a:solidFill>
                  <a:srgbClr val="FF0000"/>
                </a:solidFill>
              </a:rPr>
              <a:t>studies (AMADEUS data for 1999-2009): </a:t>
            </a:r>
            <a:r>
              <a:rPr lang="en-US" sz="2400" b="0" i="0" kern="0" dirty="0">
                <a:solidFill>
                  <a:srgbClr val="FF0000"/>
                </a:solidFill>
              </a:rPr>
              <a:t>semi-elasticity of </a:t>
            </a:r>
            <a:r>
              <a:rPr lang="en-US" sz="2400" b="0" i="0" kern="0" dirty="0" smtClean="0">
                <a:solidFill>
                  <a:srgbClr val="FF0000"/>
                </a:solidFill>
              </a:rPr>
              <a:t>0.4</a:t>
            </a:r>
            <a:r>
              <a:rPr lang="en-US" sz="2400" b="0" i="0" kern="0" dirty="0">
                <a:solidFill>
                  <a:srgbClr val="FF0000"/>
                </a:solidFill>
              </a:rPr>
              <a:t>;</a:t>
            </a:r>
            <a:r>
              <a:rPr lang="en-US" sz="2400" b="0" i="0" kern="0" dirty="0" smtClean="0">
                <a:solidFill>
                  <a:srgbClr val="FF0000"/>
                </a:solidFill>
              </a:rPr>
              <a:t> </a:t>
            </a:r>
            <a:r>
              <a:rPr lang="en-US" sz="2400" b="0" i="0" kern="0" dirty="0" smtClean="0">
                <a:solidFill>
                  <a:srgbClr val="FF0000"/>
                </a:solidFill>
              </a:rPr>
              <a:t>BEPS appears to be </a:t>
            </a:r>
            <a:r>
              <a:rPr lang="en-US" sz="2400" b="0" kern="0" dirty="0" smtClean="0">
                <a:solidFill>
                  <a:srgbClr val="FF0000"/>
                </a:solidFill>
              </a:rPr>
              <a:t>decreasing</a:t>
            </a:r>
            <a:r>
              <a:rPr lang="en-US" sz="2400" b="0" i="0" kern="0" dirty="0" smtClean="0">
                <a:solidFill>
                  <a:srgbClr val="FF0000"/>
                </a:solidFill>
              </a:rPr>
              <a:t> over time </a:t>
            </a:r>
          </a:p>
          <a:p>
            <a:pPr lvl="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b="0" i="0" kern="0" dirty="0" smtClean="0">
                <a:solidFill>
                  <a:srgbClr val="FF0000"/>
                </a:solidFill>
              </a:rPr>
              <a:t>(</a:t>
            </a:r>
            <a:r>
              <a:rPr lang="en-US" sz="2400" b="0" i="0" kern="0" dirty="0" err="1" smtClean="0">
                <a:solidFill>
                  <a:srgbClr val="FF0000"/>
                </a:solidFill>
              </a:rPr>
              <a:t>Lohse</a:t>
            </a:r>
            <a:r>
              <a:rPr lang="en-US" sz="2400" b="0" i="0" kern="0" dirty="0" smtClean="0">
                <a:solidFill>
                  <a:srgbClr val="FF0000"/>
                </a:solidFill>
              </a:rPr>
              <a:t> </a:t>
            </a:r>
            <a:r>
              <a:rPr lang="en-US" sz="2400" b="0" i="0" kern="0" dirty="0">
                <a:solidFill>
                  <a:srgbClr val="FF0000"/>
                </a:solidFill>
              </a:rPr>
              <a:t>and Riedel, 2013)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457200" y="4648200"/>
            <a:ext cx="8715214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b="0" i="0" kern="0" dirty="0" smtClean="0">
                <a:solidFill>
                  <a:srgbClr val="FF0000"/>
                </a:solidFill>
              </a:rPr>
              <a:t>e.g. AMADEUS data for 1995-2005</a:t>
            </a:r>
          </a:p>
          <a:p>
            <a:pPr lvl="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b="0" i="0" kern="0" dirty="0" smtClean="0">
                <a:solidFill>
                  <a:srgbClr val="FF0000"/>
                </a:solidFill>
              </a:rPr>
              <a:t>“Consensus” estimate: semi-elasticity ≈ 0.8 </a:t>
            </a:r>
          </a:p>
          <a:p>
            <a:pPr lvl="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b="0" i="0" kern="0" dirty="0" smtClean="0">
                <a:solidFill>
                  <a:srgbClr val="FF0000"/>
                </a:solidFill>
              </a:rPr>
              <a:t>i.e. a 10 % point decrease in </a:t>
            </a:r>
            <a:r>
              <a:rPr lang="en-US" sz="2400" b="0" i="0" kern="0" dirty="0" smtClean="0">
                <a:solidFill>
                  <a:srgbClr val="FF0000"/>
                </a:solidFill>
              </a:rPr>
              <a:t>the</a:t>
            </a:r>
            <a:r>
              <a:rPr lang="en-US" sz="2400" b="0" i="0" kern="0" dirty="0" smtClean="0">
                <a:solidFill>
                  <a:srgbClr val="FF0000"/>
                </a:solidFill>
              </a:rPr>
              <a:t> </a:t>
            </a:r>
            <a:r>
              <a:rPr lang="en-US" sz="2400" b="0" i="0" kern="0" dirty="0" smtClean="0">
                <a:solidFill>
                  <a:srgbClr val="FF0000"/>
                </a:solidFill>
              </a:rPr>
              <a:t>tax rate (e.g. from 35% to 25%) is associated with an 8% increase in reported income (e.g. from $100,000 to $108,000)</a:t>
            </a:r>
            <a:endParaRPr lang="en-US" sz="2400" b="0" i="0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92211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302A81-F07A-417D-8ACC-48CC9F1D861A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3" y="914400"/>
            <a:ext cx="9278937" cy="609600"/>
          </a:xfrm>
        </p:spPr>
        <p:txBody>
          <a:bodyPr/>
          <a:lstStyle/>
          <a:p>
            <a:pPr marL="3175" indent="-3175" eaLnBrk="1" hangingPunct="1">
              <a:lnSpc>
                <a:spcPct val="90000"/>
              </a:lnSpc>
              <a:tabLst>
                <a:tab pos="228600" algn="l"/>
              </a:tabLst>
            </a:pPr>
            <a:r>
              <a:rPr lang="en-US" sz="4000" i="0" dirty="0" smtClean="0">
                <a:latin typeface="Arial Narrow" pitchFamily="34" charset="0"/>
                <a:cs typeface="Arial" charset="0"/>
              </a:rPr>
              <a:t>Other Approaches: </a:t>
            </a:r>
            <a:r>
              <a:rPr lang="en-US" sz="3600" i="0" dirty="0" smtClean="0">
                <a:latin typeface="Arial Narrow" pitchFamily="34" charset="0"/>
                <a:cs typeface="Arial" charset="0"/>
              </a:rPr>
              <a:t>Dharmapala and Riedel (2013)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28600" y="3200400"/>
            <a:ext cx="1981200" cy="1143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90000"/>
                  <a:tint val="66000"/>
                  <a:satMod val="160000"/>
                </a:schemeClr>
              </a:gs>
              <a:gs pos="50000">
                <a:schemeClr val="accent2">
                  <a:lumMod val="90000"/>
                  <a:tint val="44500"/>
                  <a:satMod val="160000"/>
                </a:schemeClr>
              </a:gs>
              <a:gs pos="100000">
                <a:schemeClr val="accent2">
                  <a:lumMod val="90000"/>
                  <a:tint val="23500"/>
                  <a:satMod val="160000"/>
                </a:schemeClr>
              </a:gs>
            </a:gsLst>
            <a:lin ang="27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en-US" sz="2800" i="0" dirty="0" smtClean="0">
                <a:solidFill>
                  <a:schemeClr val="tx1"/>
                </a:solidFill>
              </a:rPr>
              <a:t>        Parent</a:t>
            </a:r>
          </a:p>
          <a:p>
            <a:pPr algn="r">
              <a:defRPr/>
            </a:pPr>
            <a:r>
              <a:rPr lang="en-US" sz="2800" i="0" dirty="0" smtClean="0">
                <a:solidFill>
                  <a:schemeClr val="tx1"/>
                </a:solidFill>
              </a:rPr>
              <a:t>(High-tax)</a:t>
            </a:r>
            <a:endParaRPr lang="en-US" sz="2800" i="0" dirty="0">
              <a:solidFill>
                <a:schemeClr val="tx1"/>
              </a:solidFill>
            </a:endParaRPr>
          </a:p>
        </p:txBody>
      </p:sp>
      <p:sp>
        <p:nvSpPr>
          <p:cNvPr id="13" name="Rectangle 11"/>
          <p:cNvSpPr/>
          <p:nvPr/>
        </p:nvSpPr>
        <p:spPr bwMode="auto">
          <a:xfrm>
            <a:off x="7239000" y="1905000"/>
            <a:ext cx="1447800" cy="1066800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2800" i="0" dirty="0" smtClean="0">
                <a:solidFill>
                  <a:schemeClr val="tx1"/>
                </a:solidFill>
              </a:rPr>
              <a:t>Affiliate</a:t>
            </a:r>
          </a:p>
          <a:p>
            <a:pPr algn="ctr">
              <a:defRPr/>
            </a:pPr>
            <a:r>
              <a:rPr lang="en-US" sz="2800" i="0" dirty="0" smtClean="0">
                <a:solidFill>
                  <a:schemeClr val="tx1"/>
                </a:solidFill>
              </a:rPr>
              <a:t>(Low-tax)</a:t>
            </a:r>
            <a:endParaRPr lang="en-US" sz="2800" i="0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>
            <a:stCxn id="12" idx="3"/>
            <a:endCxn id="13" idx="1"/>
          </p:cNvCxnSpPr>
          <p:nvPr/>
        </p:nvCxnSpPr>
        <p:spPr bwMode="auto">
          <a:xfrm flipV="1">
            <a:off x="2209800" y="2438400"/>
            <a:ext cx="5029200" cy="13335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Rectangle 11"/>
          <p:cNvSpPr/>
          <p:nvPr/>
        </p:nvSpPr>
        <p:spPr bwMode="auto">
          <a:xfrm>
            <a:off x="7239000" y="4495800"/>
            <a:ext cx="1447800" cy="1066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2800" i="0" dirty="0" smtClean="0">
                <a:solidFill>
                  <a:schemeClr val="tx1"/>
                </a:solidFill>
              </a:rPr>
              <a:t>Affiliate</a:t>
            </a:r>
          </a:p>
          <a:p>
            <a:pPr algn="ctr">
              <a:defRPr/>
            </a:pPr>
            <a:r>
              <a:rPr lang="en-US" sz="2800" i="0" dirty="0" smtClean="0">
                <a:solidFill>
                  <a:schemeClr val="tx1"/>
                </a:solidFill>
              </a:rPr>
              <a:t>(High-tax)</a:t>
            </a:r>
            <a:endParaRPr lang="en-US" sz="2800" i="0" dirty="0">
              <a:solidFill>
                <a:schemeClr val="tx1"/>
              </a:solidFill>
            </a:endParaRPr>
          </a:p>
        </p:txBody>
      </p:sp>
      <p:sp>
        <p:nvSpPr>
          <p:cNvPr id="26" name="TextBox 18"/>
          <p:cNvSpPr txBox="1">
            <a:spLocks noChangeArrowheads="1"/>
          </p:cNvSpPr>
          <p:nvPr/>
        </p:nvSpPr>
        <p:spPr bwMode="auto">
          <a:xfrm>
            <a:off x="304800" y="1600200"/>
            <a:ext cx="5410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0" i="0" dirty="0" smtClean="0">
                <a:solidFill>
                  <a:srgbClr val="000000"/>
                </a:solidFill>
              </a:rPr>
              <a:t>How do earnings shocks to the parent firm propagate differentially to low-tax and high-tax affiliates?</a:t>
            </a:r>
            <a:endParaRPr lang="en-US" sz="2400" b="0" i="0" dirty="0">
              <a:solidFill>
                <a:schemeClr val="tx1"/>
              </a:solidFill>
            </a:endParaRPr>
          </a:p>
        </p:txBody>
      </p:sp>
      <p:sp>
        <p:nvSpPr>
          <p:cNvPr id="27" name="Action Button: Help 26">
            <a:hlinkClick r:id="" action="ppaction://noaction" highlightClick="1"/>
          </p:cNvPr>
          <p:cNvSpPr/>
          <p:nvPr/>
        </p:nvSpPr>
        <p:spPr bwMode="auto">
          <a:xfrm>
            <a:off x="5867400" y="1447800"/>
            <a:ext cx="1042416" cy="1042416"/>
          </a:xfrm>
          <a:prstGeom prst="actionButtonHelp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 Narrow" pitchFamily="34" charset="0"/>
            </a:endParaRPr>
          </a:p>
        </p:txBody>
      </p:sp>
      <p:sp>
        <p:nvSpPr>
          <p:cNvPr id="30" name="TextBox 18"/>
          <p:cNvSpPr txBox="1">
            <a:spLocks noChangeArrowheads="1"/>
          </p:cNvSpPr>
          <p:nvPr/>
        </p:nvSpPr>
        <p:spPr bwMode="auto">
          <a:xfrm flipH="1">
            <a:off x="228600" y="3200400"/>
            <a:ext cx="914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7200" i="0" dirty="0" smtClean="0">
                <a:solidFill>
                  <a:schemeClr val="tx1"/>
                </a:solidFill>
              </a:rPr>
              <a:t>$</a:t>
            </a:r>
            <a:endParaRPr lang="en-US" sz="7200" i="0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>
            <a:stCxn id="12" idx="3"/>
            <a:endCxn id="25" idx="1"/>
          </p:cNvCxnSpPr>
          <p:nvPr/>
        </p:nvCxnSpPr>
        <p:spPr bwMode="auto">
          <a:xfrm>
            <a:off x="2209800" y="3771900"/>
            <a:ext cx="5029200" cy="12573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Action Button: Help 36">
            <a:hlinkClick r:id="" action="ppaction://noaction" highlightClick="1"/>
          </p:cNvPr>
          <p:cNvSpPr/>
          <p:nvPr/>
        </p:nvSpPr>
        <p:spPr bwMode="auto">
          <a:xfrm>
            <a:off x="6019800" y="4953000"/>
            <a:ext cx="685800" cy="533400"/>
          </a:xfrm>
          <a:prstGeom prst="actionButtonHelp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 Narrow" pitchFamily="34" charset="0"/>
            </a:endParaRPr>
          </a:p>
        </p:txBody>
      </p:sp>
      <p:sp>
        <p:nvSpPr>
          <p:cNvPr id="14" name="TextBox 18"/>
          <p:cNvSpPr txBox="1">
            <a:spLocks noChangeArrowheads="1"/>
          </p:cNvSpPr>
          <p:nvPr/>
        </p:nvSpPr>
        <p:spPr bwMode="auto">
          <a:xfrm>
            <a:off x="6557962" y="2971800"/>
            <a:ext cx="258603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i="0" dirty="0" smtClean="0">
                <a:solidFill>
                  <a:schemeClr val="tx1"/>
                </a:solidFill>
              </a:rPr>
              <a:t>Income-shifting:</a:t>
            </a:r>
          </a:p>
          <a:p>
            <a:pPr>
              <a:buFontTx/>
              <a:buChar char="-"/>
            </a:pPr>
            <a:r>
              <a:rPr lang="en-US" sz="2000" b="0" i="0" dirty="0" smtClean="0">
                <a:solidFill>
                  <a:schemeClr val="tx1"/>
                </a:solidFill>
              </a:rPr>
              <a:t>Tax-motivated?</a:t>
            </a:r>
          </a:p>
          <a:p>
            <a:pPr>
              <a:buFontTx/>
              <a:buChar char="-"/>
            </a:pPr>
            <a:r>
              <a:rPr lang="en-US" sz="2000" b="0" i="0" dirty="0" smtClean="0">
                <a:solidFill>
                  <a:schemeClr val="tx1"/>
                </a:solidFill>
              </a:rPr>
              <a:t> Other motivations?</a:t>
            </a:r>
          </a:p>
          <a:p>
            <a:r>
              <a:rPr lang="en-US" sz="1800" b="0" i="0" dirty="0" smtClean="0">
                <a:solidFill>
                  <a:schemeClr val="tx1"/>
                </a:solidFill>
              </a:rPr>
              <a:t>e.g. internal capital markets, risk-sharing </a:t>
            </a:r>
            <a:endParaRPr lang="en-US" sz="1800" b="0" i="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0298" y="4603016"/>
            <a:ext cx="5547102" cy="1495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b="0" i="0" kern="0" dirty="0">
                <a:solidFill>
                  <a:srgbClr val="FF0000"/>
                </a:solidFill>
              </a:rPr>
              <a:t>AMADEUS data for 1995-2005</a:t>
            </a:r>
          </a:p>
          <a:p>
            <a:pPr lvl="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b="0" i="0" kern="0" dirty="0">
                <a:solidFill>
                  <a:srgbClr val="FF0000"/>
                </a:solidFill>
              </a:rPr>
              <a:t>Magnitude: 2% of “unexpected” income is shifted to low-tax affiliates, relative to high-tax </a:t>
            </a:r>
            <a:r>
              <a:rPr lang="en-US" sz="2400" b="0" i="0" kern="0" dirty="0" smtClean="0">
                <a:solidFill>
                  <a:srgbClr val="FF0000"/>
                </a:solidFill>
              </a:rPr>
              <a:t>affiliates</a:t>
            </a:r>
            <a:endParaRPr lang="en-US" sz="2400" b="0" i="0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9323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allAtOnce"/>
      <p:bldP spid="27" grpId="0" animBg="1"/>
      <p:bldP spid="30" grpId="0" build="allAtOnce"/>
      <p:bldP spid="37" grpId="0" animBg="1"/>
      <p:bldP spid="14" grpId="0" build="allAtOnce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D2A123-376F-4E0D-9AEE-BEBE114B4C1F}" type="slidenum">
              <a:rPr lang="en-US"/>
              <a:pPr/>
              <a:t>9</a:t>
            </a:fld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838200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en-US" sz="4000" b="0" i="0" dirty="0" smtClean="0">
                <a:cs typeface="Arial" charset="0"/>
              </a:rPr>
              <a:t>Summary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457200" y="1407763"/>
            <a:ext cx="845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b="0" i="0" dirty="0" smtClean="0">
                <a:solidFill>
                  <a:srgbClr val="000000"/>
                </a:solidFill>
              </a:rPr>
              <a:t>A 10% point decrease in a country’s tax rate (e.g. 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b="0" i="0" dirty="0" smtClean="0">
                <a:solidFill>
                  <a:srgbClr val="000000"/>
                </a:solidFill>
              </a:rPr>
              <a:t>35% → 25%) → an increase in reported income of:</a:t>
            </a:r>
            <a:endParaRPr lang="en-US" b="0" i="0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222310"/>
              </p:ext>
            </p:extLst>
          </p:nvPr>
        </p:nvGraphicFramePr>
        <p:xfrm>
          <a:off x="609600" y="2514600"/>
          <a:ext cx="8077200" cy="3261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9300"/>
                <a:gridCol w="2019300"/>
                <a:gridCol w="2019300"/>
                <a:gridCol w="20193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Study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e.g. from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Hines and Rice (1994)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22.5%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$100,000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$122,500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532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Huizinga and </a:t>
                      </a:r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Laeven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(2008)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$100,000</a:t>
                      </a:r>
                    </a:p>
                    <a:p>
                      <a:pPr algn="ctr"/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$113,000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“Consensus” 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$100,000</a:t>
                      </a:r>
                    </a:p>
                    <a:p>
                      <a:pPr algn="ctr"/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$108,000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Lohse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Riedel (2013)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4%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$100,000</a:t>
                      </a:r>
                    </a:p>
                    <a:p>
                      <a:pPr algn="ctr"/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$104,000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371600" y="6019800"/>
            <a:ext cx="60596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0" dirty="0" smtClean="0">
                <a:solidFill>
                  <a:schemeClr val="tx1"/>
                </a:solidFill>
              </a:rPr>
              <a:t>Are these effects “large” or “small”?</a:t>
            </a:r>
            <a:endParaRPr lang="en-US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5506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" grpId="0"/>
    </p:bldLst>
  </p:timing>
</p:sld>
</file>

<file path=ppt/theme/theme1.xml><?xml version="1.0" encoding="utf-8"?>
<a:theme xmlns:a="http://schemas.openxmlformats.org/drawingml/2006/main" name="Global">
  <a:themeElements>
    <a:clrScheme name="Global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Global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Global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Designs\Global.pot</Template>
  <TotalTime>15398</TotalTime>
  <Words>963</Words>
  <Application>Microsoft Office PowerPoint</Application>
  <PresentationFormat>On-screen Show (4:3)</PresentationFormat>
  <Paragraphs>220</Paragraphs>
  <Slides>12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Global</vt:lpstr>
      <vt:lpstr>What Do We Know About Base Erosion and Profit Shifting? A Review of the Empirical Literature</vt:lpstr>
      <vt:lpstr>PowerPoint Presentation</vt:lpstr>
      <vt:lpstr>Hines and Rice (1994)</vt:lpstr>
      <vt:lpstr>Hines and Rice (1994)</vt:lpstr>
      <vt:lpstr>PowerPoint Presentation</vt:lpstr>
      <vt:lpstr>Huizinga and Laeven (2008)</vt:lpstr>
      <vt:lpstr>“Consensus” Estimate</vt:lpstr>
      <vt:lpstr>Other Approaches: Dharmapala and Riedel (2013)</vt:lpstr>
      <vt:lpstr>PowerPoint Presentation</vt:lpstr>
      <vt:lpstr>PowerPoint Presentation</vt:lpstr>
      <vt:lpstr>PowerPoint Presentation</vt:lpstr>
      <vt:lpstr>PowerPoint Presentation</vt:lpstr>
    </vt:vector>
  </TitlesOfParts>
  <Company>Harvard Business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Tax Avoidance</dc:title>
  <dc:creator>Dhammika Dharmapala</dc:creator>
  <cp:lastModifiedBy>Dharmapala, Dhammika</cp:lastModifiedBy>
  <cp:revision>1345</cp:revision>
  <cp:lastPrinted>1601-01-01T00:00:00Z</cp:lastPrinted>
  <dcterms:created xsi:type="dcterms:W3CDTF">2003-05-28T16:02:47Z</dcterms:created>
  <dcterms:modified xsi:type="dcterms:W3CDTF">2014-03-28T16:11:46Z</dcterms:modified>
</cp:coreProperties>
</file>