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74" r:id="rId2"/>
  </p:sldMasterIdLst>
  <p:notesMasterIdLst>
    <p:notesMasterId r:id="rId19"/>
  </p:notesMasterIdLst>
  <p:handoutMasterIdLst>
    <p:handoutMasterId r:id="rId20"/>
  </p:handoutMasterIdLst>
  <p:sldIdLst>
    <p:sldId id="257" r:id="rId3"/>
    <p:sldId id="336" r:id="rId4"/>
    <p:sldId id="296" r:id="rId5"/>
    <p:sldId id="328" r:id="rId6"/>
    <p:sldId id="329" r:id="rId7"/>
    <p:sldId id="330" r:id="rId8"/>
    <p:sldId id="269" r:id="rId9"/>
    <p:sldId id="333" r:id="rId10"/>
    <p:sldId id="334" r:id="rId11"/>
    <p:sldId id="340" r:id="rId12"/>
    <p:sldId id="335" r:id="rId13"/>
    <p:sldId id="337" r:id="rId14"/>
    <p:sldId id="338" r:id="rId15"/>
    <p:sldId id="322" r:id="rId16"/>
    <p:sldId id="331" r:id="rId17"/>
    <p:sldId id="339" r:id="rId18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F168"/>
    <a:srgbClr val="8E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2634" autoAdjust="0"/>
  </p:normalViewPr>
  <p:slideViewPr>
    <p:cSldViewPr>
      <p:cViewPr varScale="1">
        <p:scale>
          <a:sx n="52" d="100"/>
          <a:sy n="52" d="100"/>
        </p:scale>
        <p:origin x="-189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4" d="100"/>
          <a:sy n="64" d="100"/>
        </p:scale>
        <p:origin x="-1642" y="-67"/>
      </p:cViewPr>
      <p:guideLst>
        <p:guide orient="horz" pos="2928"/>
        <p:guide pos="216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D591B814-562F-44AC-B3D8-28191BFABBE5}" type="datetimeFigureOut">
              <a:rPr lang="en-US" smtClean="0"/>
              <a:pPr/>
              <a:t>3/31/2014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E7BBEA39-5A85-4C2A-87ED-FBDDB7A264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7045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D499C1BB-0018-4F91-BF83-7408753661FD}" type="datetimeFigureOut">
              <a:rPr lang="en-US" smtClean="0"/>
              <a:pPr/>
              <a:t>3/31/2014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2446" tIns="46223" rIns="92446" bIns="4622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F87CD2B5-3E30-4A7D-A75B-223A7BDDAE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175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81331B57-0BE5-4F82-AA58-76F53EFF3ADA}" type="datetime8">
              <a:rPr lang="en-US" smtClean="0"/>
              <a:pPr/>
              <a:t>3/31/2014 6:30 AM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6193631" y="8829967"/>
            <a:ext cx="686589" cy="464820"/>
          </a:xfrm>
        </p:spPr>
        <p:txBody>
          <a:bodyPr/>
          <a:lstStyle/>
          <a:p>
            <a:fld id="{EC87E0CF-87F6-4B58-B8B8-DCAB2DAAF3CA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81331B57-0BE5-4F82-AA58-76F53EFF3ADA}" type="datetime8">
              <a:rPr lang="en-US" smtClean="0"/>
              <a:pPr/>
              <a:t>3/31/2014 6:30 AM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EC87E0CF-87F6-4B58-B8B8-DCAB2DAAF3CA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81331B57-0BE5-4F82-AA58-76F53EFF3ADA}" type="datetime8">
              <a:rPr lang="en-US" smtClean="0"/>
              <a:pPr/>
              <a:t>3/31/2014 6:30 AM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EC87E0CF-87F6-4B58-B8B8-DCAB2DAAF3CA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Pharmaceutical</a:t>
            </a:r>
            <a:r>
              <a:rPr lang="en-US" baseline="0" dirty="0" smtClean="0"/>
              <a:t> and high-tech lobbyists sought tax breaks on repatriations as early as 2002. Proposal only started to gain momentum in spring of 2003 when several members of Congress supported including it in a tax-cut bill (especially after realizing it could initially increase revenues). Key factor was weaker economy in first half of 2004. Also a key motivation for AJCA was to offset the effects of the repeal of a tax subsidy for US exporters that was illegal by the WTO.</a:t>
            </a:r>
          </a:p>
          <a:p>
            <a:endParaRPr lang="en-US" baseline="0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81331B57-0BE5-4F82-AA58-76F53EFF3ADA}" type="datetime8">
              <a:rPr lang="en-US" smtClean="0"/>
              <a:pPr/>
              <a:t>3/31/2014 6:30 AM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EC87E0CF-87F6-4B58-B8B8-DCAB2DAAF3CA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81331B57-0BE5-4F82-AA58-76F53EFF3ADA}" type="datetime8">
              <a:rPr lang="en-US" smtClean="0"/>
              <a:pPr/>
              <a:t>3/31/2014 6:30 AM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EC87E0CF-87F6-4B58-B8B8-DCAB2DAAF3CA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24458">
              <a:defRPr/>
            </a:pPr>
            <a:r>
              <a:rPr lang="en-US" dirty="0" smtClean="0"/>
              <a:t>Go over</a:t>
            </a:r>
            <a:r>
              <a:rPr lang="en-US" baseline="0" dirty="0" smtClean="0"/>
              <a:t> very quickly….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81331B57-0BE5-4F82-AA58-76F53EFF3ADA}" type="datetime8">
              <a:rPr lang="en-US" smtClean="0"/>
              <a:pPr/>
              <a:t>3/31/2014 6:30 AM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EC87E0CF-87F6-4B58-B8B8-DCAB2DAAF3CA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81331B57-0BE5-4F82-AA58-76F53EFF3ADA}" type="datetime8">
              <a:rPr lang="en-US" smtClean="0"/>
              <a:pPr/>
              <a:t>3/31/2014 6:30 AM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EC87E0CF-87F6-4B58-B8B8-DCAB2DAAF3CA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24458">
              <a:defRPr/>
            </a:pPr>
            <a:r>
              <a:rPr lang="en-US" dirty="0" smtClean="0"/>
              <a:t>Go over</a:t>
            </a:r>
            <a:r>
              <a:rPr lang="en-US" baseline="0" dirty="0" smtClean="0"/>
              <a:t> very quickly….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81331B57-0BE5-4F82-AA58-76F53EFF3ADA}" type="datetime8">
              <a:rPr lang="en-US" smtClean="0"/>
              <a:pPr/>
              <a:t>3/31/2014 6:30 AM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EC87E0CF-87F6-4B58-B8B8-DCAB2DAAF3CA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81331B57-0BE5-4F82-AA58-76F53EFF3ADA}" type="datetime8">
              <a:rPr lang="en-US" smtClean="0"/>
              <a:pPr/>
              <a:t>3/31/2014 6:30 AM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EC87E0CF-87F6-4B58-B8B8-DCAB2DAAF3CA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81331B57-0BE5-4F82-AA58-76F53EFF3ADA}" type="datetime8">
              <a:rPr lang="en-US" smtClean="0"/>
              <a:pPr/>
              <a:t>3/31/2014 6:30 AM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EC87E0CF-87F6-4B58-B8B8-DCAB2DAAF3CA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81331B57-0BE5-4F82-AA58-76F53EFF3ADA}" type="datetime8">
              <a:rPr lang="en-US" smtClean="0"/>
              <a:pPr/>
              <a:t>3/31/2014 6:30 AM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EC87E0CF-87F6-4B58-B8B8-DCAB2DAAF3CA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81331B57-0BE5-4F82-AA58-76F53EFF3ADA}" type="datetime8">
              <a:rPr lang="en-US" smtClean="0"/>
              <a:pPr/>
              <a:t>3/31/2014 6:30 AM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EC87E0CF-87F6-4B58-B8B8-DCAB2DAAF3CA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81331B57-0BE5-4F82-AA58-76F53EFF3ADA}" type="datetime8">
              <a:rPr lang="en-US" smtClean="0"/>
              <a:pPr/>
              <a:t>3/31/2014 6:30 AM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EC87E0CF-87F6-4B58-B8B8-DCAB2DAAF3CA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81331B57-0BE5-4F82-AA58-76F53EFF3ADA}" type="datetime8">
              <a:rPr lang="en-US" smtClean="0"/>
              <a:pPr/>
              <a:t>3/31/2014 6:30 AM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EC87E0CF-87F6-4B58-B8B8-DCAB2DAAF3CA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81331B57-0BE5-4F82-AA58-76F53EFF3ADA}" type="datetime8">
              <a:rPr lang="en-US" smtClean="0"/>
              <a:pPr/>
              <a:t>3/31/2014 6:30 AM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EC87E0CF-87F6-4B58-B8B8-DCAB2DAAF3CA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81331B57-0BE5-4F82-AA58-76F53EFF3ADA}" type="datetime8">
              <a:rPr lang="en-US" smtClean="0"/>
              <a:pPr/>
              <a:t>3/31/2014 6:30 AM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EC87E0CF-87F6-4B58-B8B8-DCAB2DAAF3CA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4344988"/>
            <a:ext cx="5211762" cy="608012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1026" name="Picture 2" descr="C:\Documents and Settings\kjforbes\Local Settings\Temporary Internet Files\Content.IE5\I7K3MTUV\MPj04387670000[1]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399" y="3352800"/>
            <a:ext cx="3011119" cy="2569214"/>
          </a:xfrm>
          <a:prstGeom prst="rect">
            <a:avLst/>
          </a:prstGeom>
          <a:noFill/>
        </p:spPr>
      </p:pic>
      <p:sp>
        <p:nvSpPr>
          <p:cNvPr id="5" name="Rounded Rectangle 4"/>
          <p:cNvSpPr/>
          <p:nvPr userDrawn="1"/>
        </p:nvSpPr>
        <p:spPr bwMode="auto">
          <a:xfrm>
            <a:off x="304800" y="3276600"/>
            <a:ext cx="8458200" cy="228600"/>
          </a:xfrm>
          <a:prstGeom prst="roundRect">
            <a:avLst/>
          </a:prstGeom>
          <a:solidFill>
            <a:srgbClr val="C00000"/>
          </a:solidFill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en-US" sz="2300" dirty="0" smtClean="0">
              <a:solidFill>
                <a:schemeClr val="tx1"/>
              </a:solidFill>
              <a:latin typeface="Segoe" pitchFamily="34" charset="0"/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 - Prints in GRAYS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and Content">
    <p:bg bwMode="black"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1pPr>
            <a:lvl2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2pPr>
            <a:lvl3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3pPr>
            <a:lvl4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4pPr>
            <a:lvl5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le and Content">
    <p:bg bwMode="black"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1pPr>
            <a:lvl2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2pPr>
            <a:lvl3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3pPr>
            <a:lvl4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4pPr>
            <a:lvl5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0" y="6238875"/>
            <a:ext cx="9144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0066FF"/>
                    </a:gs>
                    <a:gs pos="28000">
                      <a:srgbClr val="2E59B0"/>
                    </a:gs>
                    <a:gs pos="62000">
                      <a:srgbClr val="2B395F"/>
                    </a:gs>
                    <a:gs pos="88000">
                      <a:srgbClr val="000000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to…</a:t>
            </a:r>
          </a:p>
        </p:txBody>
      </p:sp>
    </p:spTree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e for slides with Software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2209800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04800" y="1219200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buFont typeface="Wingdings" pitchFamily="2" charset="2"/>
              <a:buChar char="§"/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2" descr="C:\Documents and Settings\kjforbes\Local Settings\Temporary Internet Files\Content.IE5\I7K3MTUV\MPj04387670000[1]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52400"/>
            <a:ext cx="893064" cy="762000"/>
          </a:xfrm>
          <a:prstGeom prst="rect">
            <a:avLst/>
          </a:prstGeom>
          <a:noFill/>
        </p:spPr>
      </p:pic>
      <p:sp>
        <p:nvSpPr>
          <p:cNvPr id="5" name="Rounded Rectangle 4"/>
          <p:cNvSpPr/>
          <p:nvPr userDrawn="1"/>
        </p:nvSpPr>
        <p:spPr bwMode="auto">
          <a:xfrm>
            <a:off x="304800" y="838200"/>
            <a:ext cx="8458200" cy="228600"/>
          </a:xfrm>
          <a:prstGeom prst="roundRect">
            <a:avLst/>
          </a:prstGeom>
          <a:solidFill>
            <a:srgbClr val="C00000"/>
          </a:solidFill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en-US" sz="2300" dirty="0" smtClean="0">
              <a:solidFill>
                <a:schemeClr val="tx1"/>
              </a:solidFill>
              <a:latin typeface="Segoe" pitchFamily="34" charset="0"/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0066FF"/>
                    </a:gs>
                    <a:gs pos="28000">
                      <a:srgbClr val="2E59B0"/>
                    </a:gs>
                    <a:gs pos="62000">
                      <a:srgbClr val="2B395F"/>
                    </a:gs>
                    <a:gs pos="88000">
                      <a:srgbClr val="000000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to…</a:t>
            </a:r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2129814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2129814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1553"/>
            <a:ext cx="4114800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537344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981" y="1411553"/>
            <a:ext cx="4117019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537344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gi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8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5" descr="7-00029_BAK_v03TOP"/>
          <p:cNvPicPr>
            <a:picLocks noChangeAspect="1" noChangeArrowheads="1"/>
          </p:cNvPicPr>
          <p:nvPr/>
        </p:nvPicPr>
        <p:blipFill>
          <a:blip r:embed="rId15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-15875" y="6007100"/>
            <a:ext cx="9159875" cy="849313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228600"/>
            <a:ext cx="7391400" cy="66638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4EBED9-609B-4224-BF19-02F9BE739159}" type="datetimeFigureOut">
              <a:rPr lang="en-US" smtClean="0"/>
              <a:pPr/>
              <a:t>3/31/2014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Unintended Consequences: HIA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612E2-74D7-4ADB-A69B-D7EDA69B7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5" r:id="rId2"/>
    <p:sldLayoutId id="2147483676" r:id="rId3"/>
    <p:sldLayoutId id="2147483664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61" r:id="rId13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>
            <a:gsLst>
              <a:gs pos="0">
                <a:srgbClr val="2E59B0"/>
              </a:gs>
              <a:gs pos="49000">
                <a:srgbClr val="161D32"/>
              </a:gs>
              <a:gs pos="100000">
                <a:srgbClr val="000000"/>
              </a:gs>
            </a:gsLst>
            <a:lin ang="5400000" scaled="0"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hite rectangle.png"/>
          <p:cNvPicPr>
            <a:picLocks noChangeAspect="1"/>
          </p:cNvPicPr>
          <p:nvPr/>
        </p:nvPicPr>
        <p:blipFill>
          <a:blip r:embed="rId4" cstate="print"/>
          <a:srcRect b="10453"/>
          <a:stretch>
            <a:fillRect/>
          </a:stretch>
        </p:blipFill>
        <p:spPr>
          <a:xfrm>
            <a:off x="0" y="1299706"/>
            <a:ext cx="9144000" cy="555829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2" y="1905000"/>
            <a:ext cx="8040688" cy="21082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>
            <a:gsLst>
              <a:gs pos="0">
                <a:srgbClr val="2E59B0"/>
              </a:gs>
              <a:gs pos="49000">
                <a:srgbClr val="161D32"/>
              </a:gs>
              <a:gs pos="100000">
                <a:srgbClr val="000000"/>
              </a:gs>
            </a:gsLst>
            <a:lin ang="5400000" scaled="0"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Documents%20and%20Settings\kjforbes\My%20Documents\HIA\Presentations\Billy_Meineke-The_Star_Spangled_Banner.mp3" TargetMode="External"/><Relationship Id="rId4" Type="http://schemas.openxmlformats.org/officeDocument/2006/relationships/image" Target="../media/image9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371600"/>
            <a:ext cx="7848600" cy="2057400"/>
          </a:xfrm>
        </p:spPr>
        <p:txBody>
          <a:bodyPr/>
          <a:lstStyle/>
          <a:p>
            <a:pPr algn="ctr"/>
            <a:r>
              <a:rPr lang="en-US" sz="4400" dirty="0" smtClean="0"/>
              <a:t>Repatriation of Foreign Profits: </a:t>
            </a:r>
            <a:br>
              <a:rPr lang="en-US" sz="4400" dirty="0" smtClean="0"/>
            </a:br>
            <a:r>
              <a:rPr lang="en-US" sz="4400" dirty="0" smtClean="0"/>
              <a:t>The U.S. Multinational Experience</a:t>
            </a:r>
            <a:endParaRPr lang="en-US" sz="400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3733800"/>
            <a:ext cx="5257800" cy="2057400"/>
          </a:xfrm>
        </p:spPr>
        <p:txBody>
          <a:bodyPr>
            <a:normAutofit/>
          </a:bodyPr>
          <a:lstStyle/>
          <a:p>
            <a:pPr algn="r"/>
            <a:endParaRPr lang="en-US" dirty="0" smtClean="0"/>
          </a:p>
          <a:p>
            <a:pPr algn="ctr"/>
            <a:r>
              <a:rPr lang="en-US" dirty="0" smtClean="0"/>
              <a:t> C. Fritz Foley   </a:t>
            </a:r>
          </a:p>
          <a:p>
            <a:pPr algn="ctr"/>
            <a:r>
              <a:rPr lang="en-US" dirty="0" smtClean="0"/>
              <a:t>Harvard Business School</a:t>
            </a:r>
          </a:p>
          <a:p>
            <a:pPr algn="r"/>
            <a:endParaRPr lang="en-US" dirty="0" smtClean="0"/>
          </a:p>
          <a:p>
            <a:pPr algn="r"/>
            <a:endParaRPr lang="en-US" dirty="0" smtClean="0"/>
          </a:p>
          <a:p>
            <a:pPr algn="r"/>
            <a:endParaRPr lang="en-US" dirty="0" smtClean="0"/>
          </a:p>
          <a:p>
            <a:pPr algn="r"/>
            <a:endParaRPr lang="en-US" dirty="0" smtClean="0"/>
          </a:p>
          <a:p>
            <a:pPr algn="r"/>
            <a:endParaRPr lang="en-US" dirty="0" smtClean="0"/>
          </a:p>
        </p:txBody>
      </p:sp>
      <p:pic>
        <p:nvPicPr>
          <p:cNvPr id="4" name="Billy_Meineke-The_Star_Spangled_Banner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2895600" y="5257800"/>
            <a:ext cx="244475" cy="244475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5234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30189"/>
            <a:ext cx="7620000" cy="60801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What are the Current Burdens?</a:t>
            </a:r>
            <a:br>
              <a:rPr lang="en-US" dirty="0" smtClean="0"/>
            </a:b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04800" y="1219200"/>
            <a:ext cx="8382000" cy="4648200"/>
          </a:xfrm>
        </p:spPr>
        <p:txBody>
          <a:bodyPr>
            <a:normAutofit fontScale="85000" lnSpcReduction="20000"/>
          </a:bodyPr>
          <a:lstStyle/>
          <a:p>
            <a:pPr marL="517525" lvl="1" indent="0">
              <a:buNone/>
            </a:pPr>
            <a:endParaRPr lang="en-US" sz="1200" dirty="0" smtClean="0"/>
          </a:p>
          <a:p>
            <a:r>
              <a:rPr lang="en-US" dirty="0"/>
              <a:t>Repatriation taxes reduce competitiveness in market for corporate </a:t>
            </a:r>
            <a:r>
              <a:rPr lang="en-US" dirty="0" smtClean="0"/>
              <a:t>control</a:t>
            </a:r>
          </a:p>
          <a:p>
            <a:endParaRPr lang="en-US" sz="1400" dirty="0"/>
          </a:p>
          <a:p>
            <a:r>
              <a:rPr lang="en-US" dirty="0" smtClean="0"/>
              <a:t>Complexities in organizational structures create inefficiencies</a:t>
            </a:r>
          </a:p>
          <a:p>
            <a:pPr marL="517525" lvl="1" indent="0">
              <a:buNone/>
            </a:pPr>
            <a:endParaRPr lang="en-US" dirty="0" smtClean="0"/>
          </a:p>
          <a:p>
            <a:pPr marL="517525" lvl="1" indent="0">
              <a:buNone/>
            </a:pPr>
            <a:r>
              <a:rPr lang="en-US" dirty="0"/>
              <a:t> </a:t>
            </a:r>
            <a:endParaRPr lang="en-US" dirty="0" smtClean="0"/>
          </a:p>
          <a:p>
            <a:pPr marL="517525" lvl="1" indent="0">
              <a:buNone/>
            </a:pPr>
            <a:endParaRPr lang="en-US" dirty="0"/>
          </a:p>
          <a:p>
            <a:pPr marL="517525" lvl="1" indent="0">
              <a:buNone/>
            </a:pPr>
            <a:r>
              <a:rPr lang="en-US" dirty="0" smtClean="0"/>
              <a:t> </a:t>
            </a:r>
          </a:p>
          <a:p>
            <a:pPr marL="517525" lvl="1" indent="0">
              <a:buNone/>
            </a:pPr>
            <a:r>
              <a:rPr lang="en-US" dirty="0"/>
              <a:t> </a:t>
            </a:r>
            <a:endParaRPr lang="en-US" dirty="0" smtClean="0"/>
          </a:p>
          <a:p>
            <a:pPr marL="517525" lvl="1" indent="0">
              <a:buNone/>
            </a:pPr>
            <a:r>
              <a:rPr lang="en-US" dirty="0"/>
              <a:t> </a:t>
            </a:r>
            <a:endParaRPr lang="en-US" dirty="0" smtClean="0"/>
          </a:p>
          <a:p>
            <a:pPr marL="517525" lvl="1" indent="0">
              <a:buNone/>
            </a:pPr>
            <a:r>
              <a:rPr lang="en-US" dirty="0"/>
              <a:t> </a:t>
            </a:r>
            <a:endParaRPr lang="en-US" dirty="0" smtClean="0"/>
          </a:p>
          <a:p>
            <a:pPr marL="517525" lvl="1" indent="0">
              <a:buNone/>
            </a:pPr>
            <a:r>
              <a:rPr lang="en-US" dirty="0"/>
              <a:t> </a:t>
            </a:r>
            <a:endParaRPr lang="en-US" dirty="0" smtClean="0"/>
          </a:p>
          <a:p>
            <a:pPr marL="517525" lvl="1" indent="0">
              <a:buNone/>
            </a:pPr>
            <a:r>
              <a:rPr lang="en-US" dirty="0"/>
              <a:t> </a:t>
            </a:r>
            <a:endParaRPr lang="en-US" dirty="0" smtClean="0"/>
          </a:p>
          <a:p>
            <a:pPr lvl="1"/>
            <a:endParaRPr lang="en-US" dirty="0" smtClean="0"/>
          </a:p>
          <a:p>
            <a:pPr marL="517525" lvl="1" indent="0">
              <a:buNone/>
            </a:pPr>
            <a:endParaRPr lang="en-US" sz="1100" dirty="0" smtClean="0"/>
          </a:p>
          <a:p>
            <a:pPr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2878271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30189"/>
            <a:ext cx="7620000" cy="60801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Organizational Complexity</a:t>
            </a:r>
            <a:br>
              <a:rPr lang="en-US" dirty="0" smtClean="0"/>
            </a:br>
            <a:endParaRPr lang="en-US" dirty="0">
              <a:solidFill>
                <a:schemeClr val="tx2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3063" y="1814513"/>
            <a:ext cx="5857875" cy="322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8268278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30189"/>
            <a:ext cx="7620000" cy="60801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How Did Firms Respond to HIA?</a:t>
            </a:r>
            <a:br>
              <a:rPr lang="en-US" dirty="0" smtClean="0"/>
            </a:b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762000" y="1524000"/>
            <a:ext cx="7924800" cy="4572000"/>
          </a:xfrm>
        </p:spPr>
        <p:txBody>
          <a:bodyPr>
            <a:normAutofit/>
          </a:bodyPr>
          <a:lstStyle/>
          <a:p>
            <a:r>
              <a:rPr lang="en-US" dirty="0" smtClean="0"/>
              <a:t>HIA Passed Oct. 22, 2004 as part of AJCA</a:t>
            </a:r>
          </a:p>
          <a:p>
            <a:pPr lvl="1"/>
            <a:endParaRPr lang="en-US" sz="1400" dirty="0" smtClean="0"/>
          </a:p>
          <a:p>
            <a:r>
              <a:rPr lang="en-US" dirty="0" smtClean="0"/>
              <a:t>Allowed companies to deduct 85% of their repatriations from US taxes for one year</a:t>
            </a:r>
          </a:p>
          <a:p>
            <a:pPr lvl="1"/>
            <a:r>
              <a:rPr lang="en-US" dirty="0" smtClean="0"/>
              <a:t>Aim to bring cash and passive investments held abroad back to US</a:t>
            </a:r>
          </a:p>
          <a:p>
            <a:pPr lvl="1"/>
            <a:r>
              <a:rPr lang="en-US" dirty="0" smtClean="0"/>
              <a:t>Focus: create jobs and raise investment </a:t>
            </a:r>
          </a:p>
          <a:p>
            <a:pPr lvl="2"/>
            <a:r>
              <a:rPr lang="en-US" dirty="0" smtClean="0"/>
              <a:t>Period of “jobless recovery”</a:t>
            </a:r>
          </a:p>
          <a:p>
            <a:pPr lvl="1"/>
            <a:r>
              <a:rPr lang="en-US" dirty="0" smtClean="0"/>
              <a:t>Also linked to WTO case</a:t>
            </a:r>
          </a:p>
          <a:p>
            <a:pPr lvl="1"/>
            <a:endParaRPr lang="en-US" sz="900" dirty="0" smtClean="0"/>
          </a:p>
          <a:p>
            <a:pPr lvl="1">
              <a:buNone/>
            </a:pPr>
            <a:endParaRPr lang="en-US" sz="600" dirty="0" smtClean="0"/>
          </a:p>
        </p:txBody>
      </p:sp>
    </p:spTree>
    <p:extLst>
      <p:ext uri="{BB962C8B-B14F-4D97-AF65-F5344CB8AC3E}">
        <p14:creationId xmlns:p14="http://schemas.microsoft.com/office/powerpoint/2010/main" val="354059519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30189"/>
            <a:ext cx="7620000" cy="608012"/>
          </a:xfrm>
        </p:spPr>
        <p:txBody>
          <a:bodyPr>
            <a:normAutofit fontScale="90000"/>
          </a:bodyPr>
          <a:lstStyle/>
          <a:p>
            <a:r>
              <a:rPr smtClean="0"/>
              <a:t>Taxes Under HIA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381000" y="2971800"/>
            <a:ext cx="1600200" cy="1066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/>
          <a:lstStyle/>
          <a:p>
            <a:pPr algn="ctr">
              <a:defRPr/>
            </a:pPr>
            <a:r>
              <a:rPr lang="en-US" sz="2800" dirty="0">
                <a:solidFill>
                  <a:schemeClr val="bg1"/>
                </a:solidFill>
              </a:rPr>
              <a:t>US </a:t>
            </a:r>
          </a:p>
          <a:p>
            <a:pPr algn="ctr">
              <a:defRPr/>
            </a:pPr>
            <a:r>
              <a:rPr lang="en-US" sz="2800" dirty="0" smtClean="0">
                <a:solidFill>
                  <a:schemeClr val="bg1"/>
                </a:solidFill>
              </a:rPr>
              <a:t>MNE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7" name="Rectangle 11"/>
          <p:cNvSpPr/>
          <p:nvPr/>
        </p:nvSpPr>
        <p:spPr bwMode="auto">
          <a:xfrm>
            <a:off x="6629400" y="2209800"/>
            <a:ext cx="1304925" cy="1066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/>
          <a:lstStyle/>
          <a:p>
            <a:pPr algn="ctr">
              <a:defRPr/>
            </a:pPr>
            <a:r>
              <a:rPr lang="en-US" sz="2800" dirty="0" smtClean="0">
                <a:solidFill>
                  <a:schemeClr val="bg1"/>
                </a:solidFill>
              </a:rPr>
              <a:t>Foreign </a:t>
            </a:r>
            <a:endParaRPr lang="en-US" sz="2800" dirty="0">
              <a:solidFill>
                <a:schemeClr val="bg1"/>
              </a:solidFill>
            </a:endParaRPr>
          </a:p>
          <a:p>
            <a:pPr algn="ctr">
              <a:defRPr/>
            </a:pPr>
            <a:r>
              <a:rPr lang="en-US" sz="2800" dirty="0">
                <a:solidFill>
                  <a:schemeClr val="bg1"/>
                </a:solidFill>
              </a:rPr>
              <a:t>Sub</a:t>
            </a:r>
          </a:p>
        </p:txBody>
      </p:sp>
      <p:sp>
        <p:nvSpPr>
          <p:cNvPr id="10" name="TextBox 17"/>
          <p:cNvSpPr txBox="1">
            <a:spLocks noChangeArrowheads="1"/>
          </p:cNvSpPr>
          <p:nvPr/>
        </p:nvSpPr>
        <p:spPr bwMode="auto">
          <a:xfrm>
            <a:off x="1447800" y="3962400"/>
            <a:ext cx="63246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Repatriates $80</a:t>
            </a:r>
          </a:p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US taxable income is ($100 x 15%)=$15</a:t>
            </a:r>
          </a:p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Owes </a:t>
            </a:r>
            <a:r>
              <a:rPr lang="en-US" sz="2000" dirty="0">
                <a:solidFill>
                  <a:schemeClr val="tx1"/>
                </a:solidFill>
              </a:rPr>
              <a:t>US tax of </a:t>
            </a:r>
            <a:r>
              <a:rPr lang="en-US" sz="2000" dirty="0" smtClean="0">
                <a:solidFill>
                  <a:schemeClr val="tx1"/>
                </a:solidFill>
              </a:rPr>
              <a:t>($15 x 35%)=$5.25,</a:t>
            </a:r>
            <a:endParaRPr lang="en-US" sz="2000" dirty="0">
              <a:solidFill>
                <a:schemeClr val="tx1"/>
              </a:solidFill>
            </a:endParaRPr>
          </a:p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less </a:t>
            </a:r>
            <a:r>
              <a:rPr lang="en-US" sz="2000" dirty="0">
                <a:solidFill>
                  <a:schemeClr val="tx1"/>
                </a:solidFill>
              </a:rPr>
              <a:t>foreign tax credit of </a:t>
            </a:r>
            <a:r>
              <a:rPr lang="en-US" sz="2000" dirty="0" smtClean="0">
                <a:solidFill>
                  <a:schemeClr val="tx1"/>
                </a:solidFill>
              </a:rPr>
              <a:t>($15 x 20%)=$3</a:t>
            </a:r>
            <a:endParaRPr lang="en-US" sz="2000" dirty="0">
              <a:solidFill>
                <a:schemeClr val="tx1"/>
              </a:solidFill>
            </a:endParaRPr>
          </a:p>
          <a:p>
            <a:pPr algn="ctr"/>
            <a:r>
              <a:rPr lang="en-US" sz="2800" b="1" u="sng" dirty="0">
                <a:solidFill>
                  <a:schemeClr val="tx2">
                    <a:lumMod val="50000"/>
                  </a:schemeClr>
                </a:solidFill>
              </a:rPr>
              <a:t>→ additional US tax = </a:t>
            </a:r>
            <a:r>
              <a:rPr lang="en-US" sz="2800" b="1" u="sng" dirty="0" smtClean="0">
                <a:solidFill>
                  <a:schemeClr val="tx2">
                    <a:lumMod val="50000"/>
                  </a:schemeClr>
                </a:solidFill>
              </a:rPr>
              <a:t>$2.25 (versus $15)</a:t>
            </a:r>
            <a:endParaRPr lang="en-US" sz="2800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1" name="TextBox 22"/>
          <p:cNvSpPr txBox="1">
            <a:spLocks noChangeArrowheads="1"/>
          </p:cNvSpPr>
          <p:nvPr/>
        </p:nvSpPr>
        <p:spPr bwMode="auto">
          <a:xfrm>
            <a:off x="5562600" y="1524000"/>
            <a:ext cx="3048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0070C0"/>
                </a:solidFill>
                <a:cs typeface="Arial" charset="0"/>
              </a:rPr>
              <a:t>Earns $</a:t>
            </a:r>
            <a:r>
              <a:rPr lang="en-US" sz="2000" dirty="0" smtClean="0">
                <a:solidFill>
                  <a:srgbClr val="0070C0"/>
                </a:solidFill>
                <a:cs typeface="Arial" charset="0"/>
              </a:rPr>
              <a:t>100,</a:t>
            </a:r>
            <a:endParaRPr lang="en-US" sz="2000" dirty="0">
              <a:solidFill>
                <a:srgbClr val="0070C0"/>
              </a:solidFill>
              <a:cs typeface="Arial" charset="0"/>
            </a:endParaRPr>
          </a:p>
          <a:p>
            <a:pPr algn="ctr"/>
            <a:r>
              <a:rPr lang="en-US" sz="2000" dirty="0">
                <a:solidFill>
                  <a:srgbClr val="0070C0"/>
                </a:solidFill>
                <a:cs typeface="Arial" charset="0"/>
              </a:rPr>
              <a:t>Pays $20 to </a:t>
            </a:r>
            <a:r>
              <a:rPr lang="en-US" sz="2000" dirty="0" smtClean="0">
                <a:solidFill>
                  <a:srgbClr val="0070C0"/>
                </a:solidFill>
                <a:cs typeface="Arial" charset="0"/>
              </a:rPr>
              <a:t>foreign govt. </a:t>
            </a:r>
            <a:endParaRPr lang="en-US" sz="2000" dirty="0">
              <a:solidFill>
                <a:srgbClr val="0070C0"/>
              </a:solidFill>
            </a:endParaRPr>
          </a:p>
        </p:txBody>
      </p:sp>
      <p:sp>
        <p:nvSpPr>
          <p:cNvPr id="13" name="TextBox 18"/>
          <p:cNvSpPr txBox="1">
            <a:spLocks noChangeArrowheads="1"/>
          </p:cNvSpPr>
          <p:nvPr/>
        </p:nvSpPr>
        <p:spPr bwMode="auto">
          <a:xfrm>
            <a:off x="2438400" y="2438400"/>
            <a:ext cx="28146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>
                <a:solidFill>
                  <a:srgbClr val="C00000"/>
                </a:solidFill>
              </a:rPr>
              <a:t>Controlling stake</a:t>
            </a: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304800" y="1066800"/>
            <a:ext cx="8534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175" indent="-3175">
              <a:spcBef>
                <a:spcPct val="20000"/>
              </a:spcBef>
              <a:tabLst>
                <a:tab pos="228600" algn="l"/>
              </a:tabLst>
              <a:defRPr/>
            </a:pPr>
            <a:r>
              <a:rPr lang="en-US" sz="2400" dirty="0">
                <a:solidFill>
                  <a:schemeClr val="tx1"/>
                </a:solidFill>
                <a:cs typeface="Arial" charset="0"/>
              </a:rPr>
              <a:t>Assume tax rates are: </a:t>
            </a:r>
            <a:r>
              <a:rPr lang="en-US" sz="2400" dirty="0" err="1" smtClean="0">
                <a:solidFill>
                  <a:schemeClr val="tx1"/>
                </a:solidFill>
                <a:cs typeface="Arial" charset="0"/>
              </a:rPr>
              <a:t>t</a:t>
            </a:r>
            <a:r>
              <a:rPr lang="en-US" sz="2400" baseline="30000" dirty="0" err="1" smtClean="0">
                <a:solidFill>
                  <a:schemeClr val="tx1"/>
                </a:solidFill>
                <a:cs typeface="Arial" charset="0"/>
              </a:rPr>
              <a:t>F</a:t>
            </a:r>
            <a:r>
              <a:rPr lang="en-US" sz="2400" baseline="-25000" dirty="0" smtClean="0">
                <a:solidFill>
                  <a:schemeClr val="tx1"/>
                </a:solidFill>
                <a:cs typeface="Arial" charset="0"/>
              </a:rPr>
              <a:t>  </a:t>
            </a:r>
            <a:r>
              <a:rPr lang="en-US" sz="2400" b="0" dirty="0">
                <a:solidFill>
                  <a:schemeClr val="tx1"/>
                </a:solidFill>
                <a:cs typeface="Arial" charset="0"/>
              </a:rPr>
              <a:t>= 20%; </a:t>
            </a:r>
            <a:r>
              <a:rPr lang="en-US" sz="2400" dirty="0" err="1" smtClean="0">
                <a:solidFill>
                  <a:schemeClr val="tx1"/>
                </a:solidFill>
                <a:cs typeface="Arial" charset="0"/>
              </a:rPr>
              <a:t>t</a:t>
            </a:r>
            <a:r>
              <a:rPr lang="en-US" sz="2400" baseline="30000" dirty="0" err="1" smtClean="0">
                <a:solidFill>
                  <a:schemeClr val="tx1"/>
                </a:solidFill>
                <a:cs typeface="Arial" charset="0"/>
              </a:rPr>
              <a:t>US</a:t>
            </a:r>
            <a:r>
              <a:rPr lang="en-US" sz="2400" baseline="-25000" dirty="0" smtClean="0">
                <a:solidFill>
                  <a:schemeClr val="tx1"/>
                </a:solidFill>
                <a:cs typeface="Arial" charset="0"/>
              </a:rPr>
              <a:t>  </a:t>
            </a:r>
            <a:r>
              <a:rPr lang="en-US" sz="2400" b="0" dirty="0" smtClean="0">
                <a:solidFill>
                  <a:schemeClr val="tx1"/>
                </a:solidFill>
                <a:cs typeface="Arial" charset="0"/>
              </a:rPr>
              <a:t>= </a:t>
            </a:r>
            <a:r>
              <a:rPr lang="en-US" sz="2400" b="0" dirty="0">
                <a:solidFill>
                  <a:schemeClr val="tx1"/>
                </a:solidFill>
                <a:cs typeface="Arial" charset="0"/>
              </a:rPr>
              <a:t>35%</a:t>
            </a:r>
            <a:endParaRPr lang="en-US" sz="2400" b="0" kern="0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15" name="Right Arrow 14"/>
          <p:cNvSpPr/>
          <p:nvPr/>
        </p:nvSpPr>
        <p:spPr bwMode="auto">
          <a:xfrm rot="21166640">
            <a:off x="1986551" y="2754812"/>
            <a:ext cx="4640057" cy="377977"/>
          </a:xfrm>
          <a:prstGeom prst="rightArrow">
            <a:avLst>
              <a:gd name="adj1" fmla="val 50000"/>
              <a:gd name="adj2" fmla="val 33537"/>
            </a:avLst>
          </a:prstGeom>
          <a:solidFill>
            <a:srgbClr val="8E0000"/>
          </a:solidFill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en-US" sz="2300" dirty="0" smtClean="0">
              <a:solidFill>
                <a:schemeClr val="tx1"/>
              </a:solidFill>
              <a:latin typeface="Segoe" pitchFamily="34" charset="0"/>
            </a:endParaRPr>
          </a:p>
        </p:txBody>
      </p:sp>
      <p:sp>
        <p:nvSpPr>
          <p:cNvPr id="16" name="Bent Arrow 15"/>
          <p:cNvSpPr/>
          <p:nvPr/>
        </p:nvSpPr>
        <p:spPr bwMode="auto">
          <a:xfrm rot="10800000">
            <a:off x="1981200" y="3276600"/>
            <a:ext cx="5410200" cy="762000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41089"/>
            </a:avLst>
          </a:prstGeom>
          <a:solidFill>
            <a:schemeClr val="tx2">
              <a:lumMod val="75000"/>
            </a:schemeClr>
          </a:solidFill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en-US" sz="2300" dirty="0" smtClean="0">
              <a:solidFill>
                <a:schemeClr val="tx1"/>
              </a:solidFill>
              <a:latin typeface="Sego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525891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allAtOnce"/>
      <p:bldP spid="10" grpId="1" build="allAtOnce"/>
      <p:bldP spid="11" grpId="0"/>
      <p:bldP spid="11" grpId="1"/>
      <p:bldP spid="13" grpId="0"/>
      <p:bldP spid="1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30189"/>
            <a:ext cx="7620000" cy="60801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How Did Firms Respond to HIA?</a:t>
            </a:r>
            <a:br>
              <a:rPr lang="en-US" dirty="0" smtClean="0"/>
            </a:b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04800" y="1219200"/>
            <a:ext cx="8458200" cy="4800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Significant increase in repatriations after HIA</a:t>
            </a:r>
          </a:p>
          <a:p>
            <a:pPr lvl="1"/>
            <a:endParaRPr lang="en-US" sz="600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No association </a:t>
            </a:r>
            <a:r>
              <a:rPr lang="en-US" dirty="0" smtClean="0"/>
              <a:t>with increased US capital expenditures, US employment, or R&amp;D</a:t>
            </a:r>
          </a:p>
          <a:p>
            <a:pPr lvl="1"/>
            <a:r>
              <a:rPr lang="en-US" dirty="0" smtClean="0"/>
              <a:t>Even for firms that lobbied for the Act or appear to be more financially constrained</a:t>
            </a:r>
          </a:p>
          <a:p>
            <a:endParaRPr lang="en-US" sz="600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Significant association </a:t>
            </a:r>
            <a:r>
              <a:rPr lang="en-US" dirty="0" smtClean="0"/>
              <a:t>with higher payouts to shareholders</a:t>
            </a:r>
          </a:p>
          <a:p>
            <a:pPr lvl="1"/>
            <a:r>
              <a:rPr lang="en-US" dirty="0"/>
              <a:t>One study: $1 increase in repatriations associated with $0.79 increase in share repurchases and $0.15 increase in dividends</a:t>
            </a:r>
          </a:p>
          <a:p>
            <a:pPr lvl="1"/>
            <a:r>
              <a:rPr lang="en-US" dirty="0"/>
              <a:t>Another study: for each $1 in repatriations, $0.54 went to cash </a:t>
            </a:r>
            <a:r>
              <a:rPr lang="en-US" dirty="0" smtClean="0"/>
              <a:t>acquisitions</a:t>
            </a:r>
          </a:p>
          <a:p>
            <a:pPr lvl="1"/>
            <a:endParaRPr lang="en-US" sz="1100" dirty="0" smtClean="0"/>
          </a:p>
          <a:p>
            <a:pPr marL="517525" lvl="1" indent="0">
              <a:buNone/>
            </a:pPr>
            <a:endParaRPr lang="en-US" dirty="0" smtClean="0"/>
          </a:p>
          <a:p>
            <a:pPr lvl="1"/>
            <a:endParaRPr lang="en-US" sz="600" dirty="0" smtClean="0"/>
          </a:p>
          <a:p>
            <a:pPr lvl="1"/>
            <a:endParaRPr lang="en-US" sz="600" dirty="0" smtClean="0"/>
          </a:p>
          <a:p>
            <a:endParaRPr lang="en-US" dirty="0" smtClean="0"/>
          </a:p>
          <a:p>
            <a:pPr>
              <a:buNone/>
            </a:pPr>
            <a:endParaRPr lang="en-US" sz="6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30189"/>
            <a:ext cx="7620000" cy="60801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Are the Responses Sensible?</a:t>
            </a:r>
            <a:br>
              <a:rPr lang="en-US" dirty="0" smtClean="0"/>
            </a:b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04800" y="1219200"/>
            <a:ext cx="8382000" cy="4648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US MNCs are unlikely to be financially constrained</a:t>
            </a:r>
          </a:p>
          <a:p>
            <a:pPr lvl="1"/>
            <a:r>
              <a:rPr lang="en-US" dirty="0" smtClean="0"/>
              <a:t>MNCs have lower measures of constraints</a:t>
            </a:r>
          </a:p>
          <a:p>
            <a:pPr lvl="1"/>
            <a:r>
              <a:rPr lang="en-US" dirty="0" smtClean="0"/>
              <a:t>Such firms are likely to be able to obtain funding for domestic growth opportunities </a:t>
            </a:r>
          </a:p>
          <a:p>
            <a:pPr lvl="1"/>
            <a:r>
              <a:rPr lang="en-US" dirty="0" smtClean="0"/>
              <a:t>Reduced cost of accessing one type of internal liquidity unlikely to spur investment</a:t>
            </a:r>
          </a:p>
          <a:p>
            <a:pPr lvl="1"/>
            <a:endParaRPr lang="en-US" dirty="0" smtClean="0"/>
          </a:p>
          <a:p>
            <a:pPr lvl="1"/>
            <a:endParaRPr lang="en-US" sz="1100" dirty="0" smtClean="0"/>
          </a:p>
          <a:p>
            <a:r>
              <a:rPr lang="en-US" dirty="0" smtClean="0"/>
              <a:t>US MNCs are likely to be well governed</a:t>
            </a:r>
          </a:p>
          <a:p>
            <a:pPr lvl="1"/>
            <a:r>
              <a:rPr lang="en-US" dirty="0" smtClean="0"/>
              <a:t>Return capital to shareholders when opportunity arises</a:t>
            </a:r>
          </a:p>
          <a:p>
            <a:pPr marL="517525" lvl="1" indent="0">
              <a:buNone/>
            </a:pPr>
            <a:endParaRPr lang="en-US" sz="1100" dirty="0" smtClean="0"/>
          </a:p>
          <a:p>
            <a:pPr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8820754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30189"/>
            <a:ext cx="7620000" cy="60801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What are the Implications?</a:t>
            </a:r>
            <a:br>
              <a:rPr lang="en-US" dirty="0" smtClean="0"/>
            </a:b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04800" y="1219200"/>
            <a:ext cx="8458200" cy="4800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Many burdens of current policy could be reduced</a:t>
            </a:r>
          </a:p>
          <a:p>
            <a:pPr lvl="1"/>
            <a:r>
              <a:rPr lang="en-US" dirty="0" smtClean="0"/>
              <a:t>Firms likely to have higher repatriation payout ratios</a:t>
            </a:r>
          </a:p>
          <a:p>
            <a:pPr lvl="1"/>
            <a:r>
              <a:rPr lang="en-US" dirty="0" smtClean="0"/>
              <a:t>Capital likely to be invested more efficiently</a:t>
            </a:r>
          </a:p>
          <a:p>
            <a:pPr lvl="2"/>
            <a:r>
              <a:rPr lang="en-US" dirty="0"/>
              <a:t>Firms will not have an incentive to stockpile cash in low tax locations</a:t>
            </a:r>
          </a:p>
          <a:p>
            <a:pPr lvl="2"/>
            <a:r>
              <a:rPr lang="en-US" dirty="0"/>
              <a:t>Money returned to shareholders would be consumed or </a:t>
            </a:r>
            <a:r>
              <a:rPr lang="en-US" dirty="0" smtClean="0"/>
              <a:t>reinvested</a:t>
            </a:r>
          </a:p>
          <a:p>
            <a:pPr lvl="1"/>
            <a:r>
              <a:rPr lang="en-US" dirty="0" smtClean="0"/>
              <a:t>Organizational forms could be simplified</a:t>
            </a:r>
          </a:p>
          <a:p>
            <a:pPr lvl="1"/>
            <a:endParaRPr lang="en-US" sz="600" dirty="0" smtClean="0"/>
          </a:p>
          <a:p>
            <a:r>
              <a:rPr lang="en-US" dirty="0" smtClean="0"/>
              <a:t>Potential concerns</a:t>
            </a:r>
          </a:p>
          <a:p>
            <a:pPr lvl="1"/>
            <a:r>
              <a:rPr lang="en-US" dirty="0" smtClean="0"/>
              <a:t>Firms would have stronger incentives to engage in transfer pricing</a:t>
            </a:r>
          </a:p>
          <a:p>
            <a:pPr lvl="2"/>
            <a:r>
              <a:rPr lang="en-US" dirty="0" smtClean="0"/>
              <a:t>Effects of HIA on income shifting appear to be modest</a:t>
            </a:r>
          </a:p>
          <a:p>
            <a:pPr lvl="2"/>
            <a:r>
              <a:rPr lang="en-US" dirty="0" smtClean="0"/>
              <a:t>But effects might be larger if policy reform were permanent</a:t>
            </a:r>
          </a:p>
          <a:p>
            <a:endParaRPr lang="en-US" sz="600" dirty="0" smtClean="0"/>
          </a:p>
          <a:p>
            <a:pPr marL="517525" lvl="1" indent="0">
              <a:buNone/>
            </a:pPr>
            <a:endParaRPr lang="en-US" dirty="0" smtClean="0"/>
          </a:p>
          <a:p>
            <a:pPr lvl="1"/>
            <a:endParaRPr lang="en-US" sz="600" dirty="0" smtClean="0"/>
          </a:p>
          <a:p>
            <a:pPr lvl="1"/>
            <a:endParaRPr lang="en-US" sz="600" dirty="0" smtClean="0"/>
          </a:p>
          <a:p>
            <a:endParaRPr lang="en-US" dirty="0" smtClean="0"/>
          </a:p>
          <a:p>
            <a:pPr>
              <a:buNone/>
            </a:pPr>
            <a:endParaRPr lang="en-US" sz="600" dirty="0" smtClean="0"/>
          </a:p>
        </p:txBody>
      </p:sp>
    </p:spTree>
    <p:extLst>
      <p:ext uri="{BB962C8B-B14F-4D97-AF65-F5344CB8AC3E}">
        <p14:creationId xmlns:p14="http://schemas.microsoft.com/office/powerpoint/2010/main" val="112280083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30189"/>
            <a:ext cx="7620000" cy="608012"/>
          </a:xfrm>
        </p:spPr>
        <p:txBody>
          <a:bodyPr>
            <a:normAutofit fontScale="90000"/>
          </a:bodyPr>
          <a:lstStyle/>
          <a:p>
            <a:r>
              <a:rPr smtClean="0"/>
              <a:t>US International Tax System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381000" y="2971800"/>
            <a:ext cx="1600200" cy="1066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/>
          <a:lstStyle/>
          <a:p>
            <a:pPr algn="ctr">
              <a:defRPr/>
            </a:pPr>
            <a:r>
              <a:rPr lang="en-US" sz="2800" dirty="0">
                <a:solidFill>
                  <a:schemeClr val="bg1"/>
                </a:solidFill>
              </a:rPr>
              <a:t>US </a:t>
            </a:r>
          </a:p>
          <a:p>
            <a:pPr algn="ctr">
              <a:defRPr/>
            </a:pPr>
            <a:r>
              <a:rPr lang="en-US" sz="2800" dirty="0" smtClean="0">
                <a:solidFill>
                  <a:schemeClr val="bg1"/>
                </a:solidFill>
              </a:rPr>
              <a:t>MNE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7" name="Rectangle 11"/>
          <p:cNvSpPr/>
          <p:nvPr/>
        </p:nvSpPr>
        <p:spPr bwMode="auto">
          <a:xfrm>
            <a:off x="6629400" y="2209800"/>
            <a:ext cx="1304925" cy="1066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/>
          <a:lstStyle/>
          <a:p>
            <a:pPr algn="ctr">
              <a:defRPr/>
            </a:pPr>
            <a:r>
              <a:rPr lang="en-US" sz="2800" dirty="0" smtClean="0">
                <a:solidFill>
                  <a:schemeClr val="bg1"/>
                </a:solidFill>
              </a:rPr>
              <a:t>Foreign</a:t>
            </a:r>
            <a:endParaRPr lang="en-US" sz="2800" dirty="0">
              <a:solidFill>
                <a:schemeClr val="bg1"/>
              </a:solidFill>
            </a:endParaRPr>
          </a:p>
          <a:p>
            <a:pPr algn="ctr">
              <a:defRPr/>
            </a:pPr>
            <a:r>
              <a:rPr lang="en-US" sz="2800" dirty="0">
                <a:solidFill>
                  <a:schemeClr val="bg1"/>
                </a:solidFill>
              </a:rPr>
              <a:t>Sub</a:t>
            </a:r>
          </a:p>
        </p:txBody>
      </p:sp>
      <p:sp>
        <p:nvSpPr>
          <p:cNvPr id="10" name="TextBox 17"/>
          <p:cNvSpPr txBox="1">
            <a:spLocks noChangeArrowheads="1"/>
          </p:cNvSpPr>
          <p:nvPr/>
        </p:nvSpPr>
        <p:spPr bwMode="auto">
          <a:xfrm>
            <a:off x="2209800" y="4038600"/>
            <a:ext cx="480060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Repatriates $80</a:t>
            </a:r>
          </a:p>
          <a:p>
            <a:pPr algn="ctr"/>
            <a:r>
              <a:rPr lang="en-US" sz="2000" dirty="0">
                <a:solidFill>
                  <a:schemeClr val="tx1"/>
                </a:solidFill>
              </a:rPr>
              <a:t>Owes US tax of </a:t>
            </a:r>
            <a:r>
              <a:rPr lang="en-US" sz="2000" dirty="0" smtClean="0">
                <a:solidFill>
                  <a:schemeClr val="tx1"/>
                </a:solidFill>
              </a:rPr>
              <a:t>($100 x 35%)=$35</a:t>
            </a:r>
            <a:r>
              <a:rPr lang="en-US" sz="2000" dirty="0">
                <a:solidFill>
                  <a:schemeClr val="tx1"/>
                </a:solidFill>
              </a:rPr>
              <a:t>,</a:t>
            </a:r>
          </a:p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less </a:t>
            </a:r>
            <a:r>
              <a:rPr lang="en-US" sz="2000" dirty="0">
                <a:solidFill>
                  <a:schemeClr val="tx1"/>
                </a:solidFill>
              </a:rPr>
              <a:t>foreign tax credit </a:t>
            </a:r>
            <a:r>
              <a:rPr lang="en-US" sz="2000" dirty="0" smtClean="0">
                <a:solidFill>
                  <a:schemeClr val="tx1"/>
                </a:solidFill>
              </a:rPr>
              <a:t>of </a:t>
            </a:r>
            <a:r>
              <a:rPr lang="en-US" sz="2000" dirty="0" smtClean="0"/>
              <a:t>($100 x 20%)=$</a:t>
            </a:r>
            <a:r>
              <a:rPr lang="en-US" sz="2000" dirty="0" smtClean="0">
                <a:solidFill>
                  <a:schemeClr val="tx1"/>
                </a:solidFill>
              </a:rPr>
              <a:t>20</a:t>
            </a:r>
            <a:endParaRPr lang="en-US" sz="2000" dirty="0">
              <a:solidFill>
                <a:schemeClr val="tx1"/>
              </a:solidFill>
            </a:endParaRPr>
          </a:p>
          <a:p>
            <a:pPr algn="ctr"/>
            <a:r>
              <a:rPr lang="en-US" sz="2800" b="1" u="sng" dirty="0">
                <a:solidFill>
                  <a:schemeClr val="tx2">
                    <a:lumMod val="50000"/>
                  </a:schemeClr>
                </a:solidFill>
              </a:rPr>
              <a:t>→ additional US tax = $15 </a:t>
            </a:r>
          </a:p>
        </p:txBody>
      </p:sp>
      <p:sp>
        <p:nvSpPr>
          <p:cNvPr id="11" name="TextBox 22"/>
          <p:cNvSpPr txBox="1">
            <a:spLocks noChangeArrowheads="1"/>
          </p:cNvSpPr>
          <p:nvPr/>
        </p:nvSpPr>
        <p:spPr bwMode="auto">
          <a:xfrm>
            <a:off x="5562600" y="1524000"/>
            <a:ext cx="3048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0070C0"/>
                </a:solidFill>
                <a:cs typeface="Arial" charset="0"/>
              </a:rPr>
              <a:t>Earns $</a:t>
            </a:r>
            <a:r>
              <a:rPr lang="en-US" sz="2000" dirty="0" smtClean="0">
                <a:solidFill>
                  <a:srgbClr val="0070C0"/>
                </a:solidFill>
                <a:cs typeface="Arial" charset="0"/>
              </a:rPr>
              <a:t>100,</a:t>
            </a:r>
            <a:endParaRPr lang="en-US" sz="2000" dirty="0">
              <a:solidFill>
                <a:srgbClr val="0070C0"/>
              </a:solidFill>
              <a:cs typeface="Arial" charset="0"/>
            </a:endParaRPr>
          </a:p>
          <a:p>
            <a:pPr algn="ctr"/>
            <a:r>
              <a:rPr lang="en-US" sz="2000" dirty="0">
                <a:solidFill>
                  <a:srgbClr val="0070C0"/>
                </a:solidFill>
                <a:cs typeface="Arial" charset="0"/>
              </a:rPr>
              <a:t>Pays $20 to </a:t>
            </a:r>
            <a:r>
              <a:rPr lang="en-US" sz="2000" dirty="0" smtClean="0">
                <a:solidFill>
                  <a:srgbClr val="0070C0"/>
                </a:solidFill>
                <a:cs typeface="Arial" charset="0"/>
              </a:rPr>
              <a:t>foreign govt. </a:t>
            </a:r>
            <a:endParaRPr lang="en-US" sz="2000" dirty="0">
              <a:solidFill>
                <a:srgbClr val="0070C0"/>
              </a:solidFill>
            </a:endParaRPr>
          </a:p>
        </p:txBody>
      </p:sp>
      <p:sp>
        <p:nvSpPr>
          <p:cNvPr id="13" name="TextBox 18"/>
          <p:cNvSpPr txBox="1">
            <a:spLocks noChangeArrowheads="1"/>
          </p:cNvSpPr>
          <p:nvPr/>
        </p:nvSpPr>
        <p:spPr bwMode="auto">
          <a:xfrm>
            <a:off x="2514600" y="2438400"/>
            <a:ext cx="28146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>
                <a:solidFill>
                  <a:srgbClr val="C00000"/>
                </a:solidFill>
              </a:rPr>
              <a:t>Controlling stake</a:t>
            </a: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304800" y="1066800"/>
            <a:ext cx="8534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175" indent="-3175">
              <a:spcBef>
                <a:spcPct val="20000"/>
              </a:spcBef>
              <a:tabLst>
                <a:tab pos="228600" algn="l"/>
              </a:tabLst>
              <a:defRPr/>
            </a:pPr>
            <a:r>
              <a:rPr lang="en-US" sz="2400" dirty="0">
                <a:solidFill>
                  <a:schemeClr val="tx1"/>
                </a:solidFill>
                <a:cs typeface="Arial" charset="0"/>
              </a:rPr>
              <a:t>Assume tax rates are: </a:t>
            </a:r>
            <a:r>
              <a:rPr lang="en-US" sz="2400" dirty="0" err="1" smtClean="0">
                <a:solidFill>
                  <a:schemeClr val="tx1"/>
                </a:solidFill>
                <a:cs typeface="Arial" charset="0"/>
              </a:rPr>
              <a:t>t</a:t>
            </a:r>
            <a:r>
              <a:rPr lang="en-US" sz="2400" baseline="30000" dirty="0" err="1" smtClean="0">
                <a:solidFill>
                  <a:schemeClr val="tx1"/>
                </a:solidFill>
                <a:cs typeface="Arial" charset="0"/>
              </a:rPr>
              <a:t>F</a:t>
            </a:r>
            <a:r>
              <a:rPr lang="en-US" sz="2400" baseline="-25000" dirty="0" smtClean="0">
                <a:solidFill>
                  <a:schemeClr val="tx1"/>
                </a:solidFill>
                <a:cs typeface="Arial" charset="0"/>
              </a:rPr>
              <a:t>  </a:t>
            </a:r>
            <a:r>
              <a:rPr lang="en-US" sz="2400" b="0" dirty="0">
                <a:solidFill>
                  <a:schemeClr val="tx1"/>
                </a:solidFill>
                <a:cs typeface="Arial" charset="0"/>
              </a:rPr>
              <a:t>= 20%; </a:t>
            </a:r>
            <a:r>
              <a:rPr lang="en-US" sz="2400" dirty="0" err="1" smtClean="0">
                <a:solidFill>
                  <a:schemeClr val="tx1"/>
                </a:solidFill>
                <a:cs typeface="Arial" charset="0"/>
              </a:rPr>
              <a:t>t</a:t>
            </a:r>
            <a:r>
              <a:rPr lang="en-US" sz="2400" baseline="30000" dirty="0" err="1" smtClean="0">
                <a:solidFill>
                  <a:schemeClr val="tx1"/>
                </a:solidFill>
                <a:cs typeface="Arial" charset="0"/>
              </a:rPr>
              <a:t>US</a:t>
            </a:r>
            <a:r>
              <a:rPr lang="en-US" sz="2400" b="0" dirty="0" smtClean="0">
                <a:solidFill>
                  <a:schemeClr val="tx1"/>
                </a:solidFill>
                <a:cs typeface="Arial" charset="0"/>
              </a:rPr>
              <a:t> </a:t>
            </a:r>
            <a:r>
              <a:rPr lang="en-US" sz="2400" b="0" dirty="0">
                <a:solidFill>
                  <a:schemeClr val="tx1"/>
                </a:solidFill>
                <a:cs typeface="Arial" charset="0"/>
              </a:rPr>
              <a:t>= 35%</a:t>
            </a:r>
            <a:endParaRPr lang="en-US" sz="2400" b="0" kern="0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15" name="Right Arrow 14"/>
          <p:cNvSpPr/>
          <p:nvPr/>
        </p:nvSpPr>
        <p:spPr bwMode="auto">
          <a:xfrm rot="21166640">
            <a:off x="1936355" y="2718456"/>
            <a:ext cx="4687959" cy="417502"/>
          </a:xfrm>
          <a:prstGeom prst="rightArrow">
            <a:avLst>
              <a:gd name="adj1" fmla="val 50000"/>
              <a:gd name="adj2" fmla="val 33537"/>
            </a:avLst>
          </a:prstGeom>
          <a:solidFill>
            <a:srgbClr val="8E0000"/>
          </a:solidFill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en-US" sz="2300" dirty="0" smtClean="0">
              <a:solidFill>
                <a:schemeClr val="tx1"/>
              </a:solidFill>
              <a:latin typeface="Segoe" pitchFamily="34" charset="0"/>
            </a:endParaRPr>
          </a:p>
        </p:txBody>
      </p:sp>
      <p:sp>
        <p:nvSpPr>
          <p:cNvPr id="16" name="Bent Arrow 15"/>
          <p:cNvSpPr/>
          <p:nvPr/>
        </p:nvSpPr>
        <p:spPr bwMode="auto">
          <a:xfrm rot="10800000">
            <a:off x="1981200" y="3276600"/>
            <a:ext cx="5410200" cy="762000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41089"/>
            </a:avLst>
          </a:prstGeom>
          <a:solidFill>
            <a:schemeClr val="tx2">
              <a:lumMod val="75000"/>
            </a:schemeClr>
          </a:solidFill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en-US" sz="2300" dirty="0" smtClean="0">
              <a:solidFill>
                <a:schemeClr val="tx1"/>
              </a:solidFill>
              <a:latin typeface="Sego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499911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allAtOnce"/>
      <p:bldP spid="10" grpId="1" build="allAtOnce"/>
      <p:bldP spid="11" grpId="0"/>
      <p:bldP spid="11" grpId="1"/>
      <p:bldP spid="13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30189"/>
            <a:ext cx="7620000" cy="608012"/>
          </a:xfrm>
        </p:spPr>
        <p:txBody>
          <a:bodyPr>
            <a:normAutofit fontScale="90000"/>
          </a:bodyPr>
          <a:lstStyle/>
          <a:p>
            <a:r>
              <a:rPr dirty="0" smtClean="0"/>
              <a:t>U.S. MNC Earnings and Repatriations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>
              <a:solidFill>
                <a:schemeClr val="tx2"/>
              </a:solidFill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584" y="1143000"/>
            <a:ext cx="7489825" cy="4960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30189"/>
            <a:ext cx="7620000" cy="60801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Key Questions</a:t>
            </a:r>
            <a:br>
              <a:rPr lang="en-US" dirty="0" smtClean="0"/>
            </a:b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04800" y="1219200"/>
            <a:ext cx="8382000" cy="4648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What drives dividend repatriation decisions?</a:t>
            </a:r>
          </a:p>
          <a:p>
            <a:endParaRPr lang="en-US" sz="1100" dirty="0"/>
          </a:p>
          <a:p>
            <a:r>
              <a:rPr lang="en-US" dirty="0" smtClean="0"/>
              <a:t>What repatriation related burdens does the current system of taxation create?</a:t>
            </a:r>
          </a:p>
          <a:p>
            <a:endParaRPr lang="en-US" sz="1100" dirty="0"/>
          </a:p>
          <a:p>
            <a:r>
              <a:rPr lang="en-US" dirty="0" smtClean="0"/>
              <a:t>How did firms respond to the temporary reduction in repatriation taxes associated with HIA?</a:t>
            </a:r>
          </a:p>
          <a:p>
            <a:endParaRPr lang="en-US" sz="1100" dirty="0" smtClean="0"/>
          </a:p>
          <a:p>
            <a:r>
              <a:rPr lang="en-US" dirty="0" smtClean="0"/>
              <a:t>What implications does analysis of repatriation behaviors and the response to HIA have for potential policy reform? </a:t>
            </a:r>
          </a:p>
          <a:p>
            <a:pPr lvl="1"/>
            <a:endParaRPr lang="en-US" sz="1100" dirty="0" smtClean="0"/>
          </a:p>
          <a:p>
            <a:pPr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2505650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30189"/>
            <a:ext cx="7620000" cy="60801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What Drives Repatriation Decisions?</a:t>
            </a:r>
            <a:br>
              <a:rPr lang="en-US" dirty="0" smtClean="0"/>
            </a:b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04800" y="1219200"/>
            <a:ext cx="8382000" cy="4648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Dividend repatriations follow process of partial adjustment</a:t>
            </a:r>
          </a:p>
          <a:p>
            <a:pPr lvl="1"/>
            <a:r>
              <a:rPr lang="en-US" dirty="0" smtClean="0"/>
              <a:t>MNCs appear to set target payout ratio for affiliates</a:t>
            </a:r>
          </a:p>
          <a:p>
            <a:pPr lvl="1"/>
            <a:r>
              <a:rPr lang="en-US" dirty="0" smtClean="0"/>
              <a:t>Adjust payouts in response to changes in earnings</a:t>
            </a:r>
          </a:p>
          <a:p>
            <a:pPr lvl="1"/>
            <a:r>
              <a:rPr lang="en-US" dirty="0" smtClean="0"/>
              <a:t>Same process characterizes dividends to shareholders</a:t>
            </a:r>
          </a:p>
          <a:p>
            <a:pPr marL="517525" lvl="1" indent="0">
              <a:buNone/>
            </a:pPr>
            <a:endParaRPr lang="en-US" sz="1100" dirty="0" smtClean="0"/>
          </a:p>
          <a:p>
            <a:r>
              <a:rPr lang="en-US" dirty="0" smtClean="0"/>
              <a:t>Tax considerations are influential</a:t>
            </a:r>
          </a:p>
          <a:p>
            <a:pPr lvl="1"/>
            <a:r>
              <a:rPr lang="en-US" dirty="0" smtClean="0"/>
              <a:t>Evidence from before HIA</a:t>
            </a:r>
          </a:p>
          <a:p>
            <a:pPr lvl="2"/>
            <a:r>
              <a:rPr lang="en-US" dirty="0" smtClean="0"/>
              <a:t>Highly taxed directly owned subsidiaries have higher payout ratios</a:t>
            </a:r>
          </a:p>
          <a:p>
            <a:pPr lvl="2"/>
            <a:r>
              <a:rPr lang="en-US" dirty="0" smtClean="0"/>
              <a:t>The payout ratios of branches do not vary with tax rates</a:t>
            </a:r>
          </a:p>
          <a:p>
            <a:pPr lvl="2"/>
            <a:r>
              <a:rPr lang="en-US" dirty="0" smtClean="0"/>
              <a:t>Neither do the payout ratios of indirectly owned affiliates</a:t>
            </a:r>
          </a:p>
          <a:p>
            <a:pPr lvl="1"/>
            <a:endParaRPr lang="en-US" sz="1300" dirty="0" smtClean="0"/>
          </a:p>
          <a:p>
            <a:pPr lvl="1"/>
            <a:r>
              <a:rPr lang="en-US" dirty="0" smtClean="0"/>
              <a:t>Evidence from HIA</a:t>
            </a:r>
          </a:p>
          <a:p>
            <a:pPr lvl="2"/>
            <a:r>
              <a:rPr lang="en-US" dirty="0" smtClean="0"/>
              <a:t>Repatriations surge during the holiday</a:t>
            </a:r>
          </a:p>
          <a:p>
            <a:pPr lvl="2"/>
            <a:r>
              <a:rPr lang="en-US" dirty="0" smtClean="0"/>
              <a:t>Repatriations from low tax jurisdictions increase the most</a:t>
            </a:r>
          </a:p>
        </p:txBody>
      </p:sp>
    </p:spTree>
    <p:extLst>
      <p:ext uri="{BB962C8B-B14F-4D97-AF65-F5344CB8AC3E}">
        <p14:creationId xmlns:p14="http://schemas.microsoft.com/office/powerpoint/2010/main" val="312505650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30189"/>
            <a:ext cx="7620000" cy="60801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What Drives Repatriation Decisions?</a:t>
            </a:r>
            <a:br>
              <a:rPr lang="en-US" dirty="0" smtClean="0"/>
            </a:b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04800" y="1219200"/>
            <a:ext cx="8382000" cy="46482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Parent financing needs matter</a:t>
            </a:r>
          </a:p>
          <a:p>
            <a:pPr lvl="1"/>
            <a:r>
              <a:rPr lang="en-US" dirty="0" smtClean="0"/>
              <a:t>A portion of dividends to shareholders appears to be funded with repatriations</a:t>
            </a:r>
          </a:p>
          <a:p>
            <a:pPr lvl="1"/>
            <a:r>
              <a:rPr lang="en-US" dirty="0" smtClean="0"/>
              <a:t>Payouts are higher when parents have high levels of leverage and face attractive growth opportunities</a:t>
            </a:r>
          </a:p>
          <a:p>
            <a:pPr lvl="1"/>
            <a:r>
              <a:rPr lang="en-US" dirty="0" smtClean="0"/>
              <a:t>Anecdotally, repatriations provided an important source of liquidity during the recent crisis</a:t>
            </a:r>
            <a:endParaRPr lang="en-US" sz="1100" dirty="0" smtClean="0"/>
          </a:p>
          <a:p>
            <a:r>
              <a:rPr lang="en-US" dirty="0" smtClean="0"/>
              <a:t>Agency considerations are also relevant</a:t>
            </a:r>
          </a:p>
          <a:p>
            <a:pPr lvl="1"/>
            <a:r>
              <a:rPr lang="en-US" dirty="0" smtClean="0"/>
              <a:t>Partially owned affiliates are more likely to pay dividends</a:t>
            </a:r>
          </a:p>
          <a:p>
            <a:pPr lvl="1"/>
            <a:r>
              <a:rPr lang="en-US" dirty="0" smtClean="0"/>
              <a:t>And to engage in explicitly </a:t>
            </a:r>
            <a:r>
              <a:rPr lang="en-US" dirty="0"/>
              <a:t>tax-penalized behavior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6409610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30189"/>
            <a:ext cx="7620000" cy="60801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What are the Current Burdens?</a:t>
            </a:r>
            <a:br>
              <a:rPr lang="en-US" dirty="0" smtClean="0"/>
            </a:b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04800" y="1219200"/>
            <a:ext cx="8382000" cy="46482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Dividend flows are lower than they would be under a territorial system</a:t>
            </a:r>
          </a:p>
          <a:p>
            <a:pPr lvl="1"/>
            <a:r>
              <a:rPr lang="en-US" dirty="0" smtClean="0"/>
              <a:t>One estimate: 1% lower repatriation taxes is associated with 1% more dividends</a:t>
            </a:r>
          </a:p>
          <a:p>
            <a:pPr lvl="1"/>
            <a:r>
              <a:rPr lang="en-US" dirty="0" smtClean="0"/>
              <a:t>2009 effective foreign tax rate </a:t>
            </a:r>
            <a:r>
              <a:rPr lang="en-US" dirty="0" smtClean="0"/>
              <a:t>estimates:15%-25% </a:t>
            </a:r>
            <a:endParaRPr lang="en-US" dirty="0" smtClean="0"/>
          </a:p>
          <a:p>
            <a:pPr lvl="1"/>
            <a:r>
              <a:rPr lang="en-US" dirty="0" smtClean="0"/>
              <a:t>Implication: repatriations would be about </a:t>
            </a:r>
            <a:r>
              <a:rPr lang="en-US" dirty="0" smtClean="0"/>
              <a:t>10-20</a:t>
            </a:r>
            <a:r>
              <a:rPr lang="en-US" dirty="0" smtClean="0"/>
              <a:t>% </a:t>
            </a:r>
            <a:r>
              <a:rPr lang="en-US" dirty="0" smtClean="0"/>
              <a:t>higher</a:t>
            </a:r>
          </a:p>
          <a:p>
            <a:pPr lvl="1"/>
            <a:endParaRPr lang="en-US" sz="1100" dirty="0" smtClean="0"/>
          </a:p>
          <a:p>
            <a:r>
              <a:rPr lang="en-US" dirty="0" smtClean="0"/>
              <a:t>Removing distortions would yield welfare gain</a:t>
            </a:r>
          </a:p>
          <a:p>
            <a:pPr marL="396875" lvl="1">
              <a:buBlip>
                <a:blip r:embed="rId3"/>
              </a:buBlip>
            </a:pPr>
            <a:endParaRPr lang="en-US" sz="1100" dirty="0" smtClean="0"/>
          </a:p>
          <a:p>
            <a:pPr marL="0" indent="0">
              <a:buNone/>
            </a:pPr>
            <a:endParaRPr lang="en-US" sz="1300" dirty="0" smtClean="0"/>
          </a:p>
          <a:p>
            <a:r>
              <a:rPr lang="en-US" dirty="0" smtClean="0"/>
              <a:t>Distortions also appear in patterns of cash holdings</a:t>
            </a:r>
          </a:p>
          <a:p>
            <a:pPr lvl="1"/>
            <a:r>
              <a:rPr lang="en-US" dirty="0"/>
              <a:t>Firms facing higher tax costs of repatriating foreign income have higher cash </a:t>
            </a:r>
            <a:r>
              <a:rPr lang="en-US" dirty="0" smtClean="0"/>
              <a:t>holdings</a:t>
            </a:r>
          </a:p>
          <a:p>
            <a:pPr lvl="1"/>
            <a:r>
              <a:rPr lang="en-US" dirty="0"/>
              <a:t>Cash is often held in US Treasuries and is a part of the US banking system</a:t>
            </a:r>
          </a:p>
          <a:p>
            <a:pPr marL="517525" lvl="1" indent="0">
              <a:buNone/>
            </a:pPr>
            <a:endParaRPr lang="en-US" dirty="0"/>
          </a:p>
          <a:p>
            <a:pPr marL="517525" lvl="1" indent="0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</a:p>
          <a:p>
            <a:pPr marL="517525" lvl="1" indent="0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</a:p>
          <a:p>
            <a:pPr marL="517525" lvl="1" indent="0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</a:p>
          <a:p>
            <a:pPr marL="517525" lvl="1" indent="0">
              <a:buNone/>
            </a:pPr>
            <a:endParaRPr lang="en-US" dirty="0" smtClean="0"/>
          </a:p>
          <a:p>
            <a:pPr marL="517525" lvl="1" indent="0">
              <a:buNone/>
            </a:pPr>
            <a:endParaRPr lang="en-US" sz="1100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30189"/>
            <a:ext cx="7620000" cy="60801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Cash Holdings and Repatriation Taxes</a:t>
            </a:r>
            <a:br>
              <a:rPr lang="en-US" dirty="0" smtClean="0"/>
            </a:br>
            <a:endParaRPr lang="en-US" dirty="0">
              <a:solidFill>
                <a:schemeClr val="tx2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1566863"/>
            <a:ext cx="6048375" cy="372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4940522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30189"/>
            <a:ext cx="7620000" cy="60801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Cash Holdings and Repatriation Taxes</a:t>
            </a:r>
            <a:br>
              <a:rPr lang="en-US" dirty="0" smtClean="0"/>
            </a:br>
            <a:endParaRPr lang="en-US" dirty="0">
              <a:solidFill>
                <a:schemeClr val="tx2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5413" y="1395413"/>
            <a:ext cx="6353175" cy="406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4858387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mple presentation slid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chemeClr val="tx1"/>
            </a:solidFill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White with Courier font for code slides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Sample presentation slides</Template>
  <TotalTime>5023</TotalTime>
  <Words>937</Words>
  <Application>Microsoft Office PowerPoint</Application>
  <PresentationFormat>On-screen Show (4:3)</PresentationFormat>
  <Paragraphs>182</Paragraphs>
  <Slides>16</Slides>
  <Notes>16</Notes>
  <HiddenSlides>0</HiddenSlides>
  <MMClips>1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Sample presentation slides</vt:lpstr>
      <vt:lpstr>White with Courier font for code slides</vt:lpstr>
      <vt:lpstr>Repatriation of Foreign Profits:  The U.S. Multinational Experience</vt:lpstr>
      <vt:lpstr>US International Tax System </vt:lpstr>
      <vt:lpstr>U.S. MNC Earnings and Repatriations </vt:lpstr>
      <vt:lpstr>Key Questions </vt:lpstr>
      <vt:lpstr>What Drives Repatriation Decisions? </vt:lpstr>
      <vt:lpstr>What Drives Repatriation Decisions? </vt:lpstr>
      <vt:lpstr>What are the Current Burdens? </vt:lpstr>
      <vt:lpstr>Cash Holdings and Repatriation Taxes </vt:lpstr>
      <vt:lpstr>Cash Holdings and Repatriation Taxes </vt:lpstr>
      <vt:lpstr>What are the Current Burdens? </vt:lpstr>
      <vt:lpstr>Organizational Complexity </vt:lpstr>
      <vt:lpstr>How Did Firms Respond to HIA? </vt:lpstr>
      <vt:lpstr>Taxes Under HIA </vt:lpstr>
      <vt:lpstr>How Did Firms Respond to HIA? </vt:lpstr>
      <vt:lpstr>Are the Responses Sensible? </vt:lpstr>
      <vt:lpstr>What are the Implications? </vt:lpstr>
    </vt:vector>
  </TitlesOfParts>
  <Company>MIT-Sloan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Presentation</dc:title>
  <dc:creator>Kristin J Forbes</dc:creator>
  <cp:lastModifiedBy>Fritz Foley</cp:lastModifiedBy>
  <cp:revision>161</cp:revision>
  <dcterms:created xsi:type="dcterms:W3CDTF">2008-10-28T15:38:22Z</dcterms:created>
  <dcterms:modified xsi:type="dcterms:W3CDTF">2014-03-31T10:59:40Z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TC102867621033</vt:lpwstr>
  </property>
  <property fmtid="{D5CDD505-2E9C-101B-9397-08002B2CF9AE}" pid="3" name="_NewReviewCycle">
    <vt:lpwstr/>
  </property>
</Properties>
</file>