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6" r:id="rId4"/>
    <p:sldId id="277" r:id="rId5"/>
    <p:sldId id="271" r:id="rId6"/>
    <p:sldId id="272" r:id="rId7"/>
    <p:sldId id="273" r:id="rId8"/>
    <p:sldId id="27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86450" y="274638"/>
            <a:ext cx="1809750" cy="6278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276850" cy="6278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43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52900" y="1600200"/>
            <a:ext cx="3543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7239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305800" y="0"/>
            <a:ext cx="838200" cy="6858000"/>
          </a:xfrm>
          <a:prstGeom prst="rect">
            <a:avLst/>
          </a:prstGeom>
          <a:solidFill>
            <a:srgbClr val="00204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8001000" y="228600"/>
            <a:ext cx="0" cy="6477000"/>
          </a:xfrm>
          <a:prstGeom prst="line">
            <a:avLst/>
          </a:prstGeom>
          <a:noFill/>
          <a:ln w="38100">
            <a:solidFill>
              <a:srgbClr val="00204E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33" name="Picture 9" descr="GeorgetownLawlogotypegray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64563" y="228600"/>
            <a:ext cx="350837" cy="64008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6705600" cy="1450975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Tax Competition:</a:t>
            </a:r>
            <a:b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BEPS, the EU, and Individual Country Responses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47800" y="4715470"/>
            <a:ext cx="533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Lilian V. Faulhaber</a:t>
            </a:r>
          </a:p>
          <a:p>
            <a:pPr algn="ctr"/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Associate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Professor</a:t>
            </a:r>
          </a:p>
          <a:p>
            <a:pPr algn="ctr"/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Georgetown 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University Law Center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Tax Competition?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239000" cy="4953000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ompetition over…</a:t>
            </a:r>
          </a:p>
          <a:p>
            <a:pPr lvl="1"/>
            <a:r>
              <a:rPr lang="en-US" dirty="0" smtClean="0"/>
              <a:t>Statutory corporate rates?</a:t>
            </a:r>
          </a:p>
          <a:p>
            <a:pPr lvl="1"/>
            <a:r>
              <a:rPr lang="en-US" dirty="0" smtClean="0"/>
              <a:t>Effective corporate rates?</a:t>
            </a:r>
          </a:p>
          <a:p>
            <a:pPr lvl="1"/>
            <a:r>
              <a:rPr lang="en-US" dirty="0" smtClean="0"/>
              <a:t>Preferential rates for certain taxpayers or income?</a:t>
            </a:r>
          </a:p>
          <a:p>
            <a:r>
              <a:rPr lang="en-US" dirty="0" smtClean="0"/>
              <a:t>Competition for…</a:t>
            </a:r>
          </a:p>
          <a:p>
            <a:pPr lvl="1"/>
            <a:r>
              <a:rPr lang="en-US" dirty="0" smtClean="0"/>
              <a:t>Revenues and other resource flows (firms, </a:t>
            </a:r>
            <a:r>
              <a:rPr lang="en-US" dirty="0"/>
              <a:t>people, </a:t>
            </a:r>
            <a:r>
              <a:rPr lang="en-US" dirty="0" smtClean="0"/>
              <a:t>jobs)?</a:t>
            </a:r>
          </a:p>
          <a:p>
            <a:pPr lvl="1"/>
            <a:r>
              <a:rPr lang="en-US" dirty="0" smtClean="0"/>
              <a:t>Spillovers (intellectual capital)?</a:t>
            </a:r>
          </a:p>
        </p:txBody>
      </p:sp>
    </p:spTree>
    <p:extLst>
      <p:ext uri="{BB962C8B-B14F-4D97-AF65-F5344CB8AC3E}">
        <p14:creationId xmlns:p14="http://schemas.microsoft.com/office/powerpoint/2010/main" val="3840537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Possible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Both"/>
            </a:pPr>
            <a:r>
              <a:rPr lang="en-US" dirty="0" smtClean="0"/>
              <a:t>Enter the competition</a:t>
            </a:r>
          </a:p>
          <a:p>
            <a:pPr lvl="1"/>
            <a:r>
              <a:rPr lang="en-US" dirty="0" smtClean="0"/>
              <a:t>Lower statutory or effective rates</a:t>
            </a:r>
          </a:p>
          <a:p>
            <a:pPr lvl="1"/>
            <a:r>
              <a:rPr lang="en-US" dirty="0" smtClean="0"/>
              <a:t>Implement preferential regimes</a:t>
            </a:r>
          </a:p>
          <a:p>
            <a:pPr lvl="1"/>
            <a:r>
              <a:rPr lang="en-US" dirty="0" smtClean="0"/>
              <a:t>Redesign the tax system</a:t>
            </a:r>
          </a:p>
          <a:p>
            <a:pPr lvl="1"/>
            <a:r>
              <a:rPr lang="en-US" dirty="0" smtClean="0"/>
              <a:t>Compete on non-tax elements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514350" indent="-514350">
              <a:buAutoNum type="arabicParenBoth"/>
            </a:pPr>
            <a:r>
              <a:rPr lang="en-US" dirty="0" smtClean="0"/>
              <a:t>Prevent the competition</a:t>
            </a:r>
          </a:p>
          <a:p>
            <a:pPr lvl="1"/>
            <a:r>
              <a:rPr lang="en-US" dirty="0" smtClean="0"/>
              <a:t>Implement </a:t>
            </a:r>
            <a:r>
              <a:rPr lang="en-US" b="1" i="1" dirty="0" smtClean="0"/>
              <a:t>anti-tax-competition measures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631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Anti-tax-competition measures that target “harmful tax competition”</a:t>
            </a:r>
          </a:p>
          <a:p>
            <a:endParaRPr lang="en-US" dirty="0"/>
          </a:p>
          <a:p>
            <a:r>
              <a:rPr lang="en-US" dirty="0" smtClean="0"/>
              <a:t>Measures that target tax avoidance, particularly by multinationals</a:t>
            </a:r>
          </a:p>
          <a:p>
            <a:endParaRPr lang="en-US" dirty="0"/>
          </a:p>
          <a:p>
            <a:r>
              <a:rPr lang="en-US" dirty="0" smtClean="0"/>
              <a:t>Multilateral and unilateral responses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67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OECD/G20 Responses to Tax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Action 5: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Nexus approach for patent boxes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Spontaneous exchange of rulings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994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 Responses to Tax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239000" cy="4953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/>
              <a:t>Nexus approach from </a:t>
            </a:r>
            <a:r>
              <a:rPr lang="en-US" dirty="0" smtClean="0"/>
              <a:t>OECD</a:t>
            </a:r>
          </a:p>
          <a:p>
            <a:endParaRPr lang="en-US" dirty="0"/>
          </a:p>
          <a:p>
            <a:r>
              <a:rPr lang="en-US" dirty="0" smtClean="0"/>
              <a:t>Recent state aid investigations</a:t>
            </a:r>
          </a:p>
          <a:p>
            <a:endParaRPr lang="en-US" dirty="0" smtClean="0"/>
          </a:p>
          <a:p>
            <a:r>
              <a:rPr lang="en-US" dirty="0"/>
              <a:t>List of non-cooperative </a:t>
            </a:r>
            <a:r>
              <a:rPr lang="en-US" dirty="0" smtClean="0"/>
              <a:t>jurisdictions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3556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Anti-avoidance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239000" cy="4953000"/>
          </a:xfrm>
        </p:spPr>
        <p:txBody>
          <a:bodyPr/>
          <a:lstStyle/>
          <a:p>
            <a:r>
              <a:rPr lang="en-US" dirty="0" smtClean="0"/>
              <a:t>OECD/G20</a:t>
            </a:r>
            <a:endParaRPr lang="en-US" dirty="0"/>
          </a:p>
          <a:p>
            <a:pPr lvl="1"/>
            <a:r>
              <a:rPr lang="en-US" dirty="0"/>
              <a:t>Other BEPS Action Items focused on taxpayers</a:t>
            </a:r>
          </a:p>
          <a:p>
            <a:r>
              <a:rPr lang="en-US" dirty="0" smtClean="0"/>
              <a:t>European Union</a:t>
            </a:r>
            <a:endParaRPr lang="en-US" dirty="0"/>
          </a:p>
          <a:p>
            <a:pPr lvl="1"/>
            <a:r>
              <a:rPr lang="en-US" dirty="0" smtClean="0"/>
              <a:t>Anti-Tax-Avoidance </a:t>
            </a:r>
            <a:r>
              <a:rPr lang="en-US" dirty="0"/>
              <a:t>Directive </a:t>
            </a:r>
          </a:p>
          <a:p>
            <a:pPr lvl="1"/>
            <a:r>
              <a:rPr lang="en-US" dirty="0" smtClean="0"/>
              <a:t>Common Base Proposals (CCTB/CCCTB)</a:t>
            </a:r>
            <a:endParaRPr lang="en-US" dirty="0"/>
          </a:p>
          <a:p>
            <a:r>
              <a:rPr lang="en-US" dirty="0" smtClean="0"/>
              <a:t>UK Diverted Profits Tax</a:t>
            </a:r>
          </a:p>
          <a:p>
            <a:r>
              <a:rPr lang="en-US" dirty="0" smtClean="0"/>
              <a:t>Australian Multinational Anti-Avoidance Law</a:t>
            </a:r>
          </a:p>
        </p:txBody>
      </p:sp>
    </p:spTree>
    <p:extLst>
      <p:ext uri="{BB962C8B-B14F-4D97-AF65-F5344CB8AC3E}">
        <p14:creationId xmlns:p14="http://schemas.microsoft.com/office/powerpoint/2010/main" val="1344517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from Recent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Anti-tax-competition measures as a form of tax competition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Anti-avoidance rules </a:t>
            </a:r>
            <a:r>
              <a:rPr lang="en-US" smtClean="0"/>
              <a:t>as anti-tax-competition measures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0876286"/>
      </p:ext>
    </p:extLst>
  </p:cSld>
  <p:clrMapOvr>
    <a:masterClrMapping/>
  </p:clrMapOvr>
</p:sld>
</file>

<file path=ppt/theme/theme1.xml><?xml version="1.0" encoding="utf-8"?>
<a:theme xmlns:a="http://schemas.openxmlformats.org/drawingml/2006/main" name="GeorgetownTemplate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GeorgetownTemplate1</Template>
  <TotalTime>1975</TotalTime>
  <Words>188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GeorgetownTemplate1</vt:lpstr>
      <vt:lpstr>Tax Competition: BEPS, the EU, and Individual Country Responses</vt:lpstr>
      <vt:lpstr>What is Tax Competition?</vt:lpstr>
      <vt:lpstr>Two Possible Responses</vt:lpstr>
      <vt:lpstr>Recent Trends</vt:lpstr>
      <vt:lpstr>OECD/G20 Responses to Tax Competition</vt:lpstr>
      <vt:lpstr>EU Responses to Tax Competition</vt:lpstr>
      <vt:lpstr>Anti-avoidance measures</vt:lpstr>
      <vt:lpstr>Lessons from Recent Responses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Lilian V Faulhaber</dc:creator>
  <cp:lastModifiedBy>Allison Street</cp:lastModifiedBy>
  <cp:revision>44</cp:revision>
  <dcterms:created xsi:type="dcterms:W3CDTF">2012-02-16T18:55:46Z</dcterms:created>
  <dcterms:modified xsi:type="dcterms:W3CDTF">2017-02-02T20:26:57Z</dcterms:modified>
</cp:coreProperties>
</file>