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6"/>
  </p:sldMasterIdLst>
  <p:notesMasterIdLst>
    <p:notesMasterId r:id="rId23"/>
  </p:notesMasterIdLst>
  <p:sldIdLst>
    <p:sldId id="262" r:id="rId7"/>
    <p:sldId id="2009" r:id="rId8"/>
    <p:sldId id="1990" r:id="rId9"/>
    <p:sldId id="2008" r:id="rId10"/>
    <p:sldId id="2011" r:id="rId11"/>
    <p:sldId id="1980" r:id="rId12"/>
    <p:sldId id="1982" r:id="rId13"/>
    <p:sldId id="1970" r:id="rId14"/>
    <p:sldId id="1997" r:id="rId15"/>
    <p:sldId id="1998" r:id="rId16"/>
    <p:sldId id="2001" r:id="rId17"/>
    <p:sldId id="2013" r:id="rId18"/>
    <p:sldId id="2012" r:id="rId19"/>
    <p:sldId id="1985" r:id="rId20"/>
    <p:sldId id="1987" r:id="rId21"/>
    <p:sldId id="1971"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EBCDC243-E647-3192-8E1C-2B199F2DCADE}" name="VAN DENDER Kurt, CTP/TPS" initials="VDKC" userId="S::Kurt.VANDENDER@oecd.org::6d320d29-9160-4589-a185-43d62e9eb2e6" providerId="AD"/>
  <p188:author id="{91AC147A-A6AB-56C1-B69E-1CC677775C57}" name="HUGGER Felix, CTP/TPS" initials="HFC" userId="S::Felix.HUGGER@oecd.org::924351c6-731f-4109-b019-e23dea3dbc4c" providerId="AD"/>
  <p188:author id="{EBF33B7F-0F9E-0CB9-6D0F-6AA6771FA0AA}" name="O'REILLY Pierce, CTP/TPS" initials="OPC" userId="S::Pierce.OREILLY@oecd.org::4af55864-0ded-4578-beff-4d506501dd91" providerId="AD"/>
  <p188:author id="{E00DB28D-A5F8-A8C1-2748-124475A76E21}" name="BRADBURY David, CTP" initials="BDC" userId="S::David.BRADBURY@oecd.org::ab0748b3-ce23-460e-8ca3-8a553c0c4f79" providerId="AD"/>
  <p188:author id="{E713CCA1-2657-B864-73D9-C18E46045275}" name="GONZALEZ CABRAL Ana Cinta, CTP/TPS" initials="GCACC" userId="S::AnaCinta.GONZALEZCABRAL@oecd.org::214ffa72-4193-48ba-98d2-6cd158c4f0fe"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7" name="STEMMER Michael, CTP/TPS" initials="SMC" lastIdx="9" clrIdx="6">
    <p:extLst>
      <p:ext uri="{19B8F6BF-5375-455C-9EA6-DF929625EA0E}">
        <p15:presenceInfo xmlns:p15="http://schemas.microsoft.com/office/powerpoint/2012/main" userId="S-1-5-21-2146598497-832928401-1254845835-179654" providerId="AD"/>
      </p:ext>
    </p:extLst>
  </p:cmAuthor>
  <p:cmAuthor id="1" name="HUGGER Felix, CTP/TPS" initials="HFC" lastIdx="59" clrIdx="0">
    <p:extLst>
      <p:ext uri="{19B8F6BF-5375-455C-9EA6-DF929625EA0E}">
        <p15:presenceInfo xmlns:p15="http://schemas.microsoft.com/office/powerpoint/2012/main" userId="S::Felix.HUGGER@oecd.org::924351c6-731f-4109-b019-e23dea3dbc4c" providerId="AD"/>
      </p:ext>
    </p:extLst>
  </p:cmAuthor>
  <p:cmAuthor id="2" name="GONZALEZ CABRAL Ana Cinta, CTP/TPS" initials="GCACC" lastIdx="65" clrIdx="1">
    <p:extLst>
      <p:ext uri="{19B8F6BF-5375-455C-9EA6-DF929625EA0E}">
        <p15:presenceInfo xmlns:p15="http://schemas.microsoft.com/office/powerpoint/2012/main" userId="S-1-5-21-2146598497-832928401-1254845835-183446" providerId="AD"/>
      </p:ext>
    </p:extLst>
  </p:cmAuthor>
  <p:cmAuthor id="3" name="HANAPPI Tibor, CTP/TPS" initials="HTC" lastIdx="49" clrIdx="2">
    <p:extLst>
      <p:ext uri="{19B8F6BF-5375-455C-9EA6-DF929625EA0E}">
        <p15:presenceInfo xmlns:p15="http://schemas.microsoft.com/office/powerpoint/2012/main" userId="S-1-5-21-2146598497-832928401-1254845835-87121" providerId="AD"/>
      </p:ext>
    </p:extLst>
  </p:cmAuthor>
  <p:cmAuthor id="4" name="O'REILLY Pierce, CTP/TPS" initials="OPC" lastIdx="78" clrIdx="3">
    <p:extLst>
      <p:ext uri="{19B8F6BF-5375-455C-9EA6-DF929625EA0E}">
        <p15:presenceInfo xmlns:p15="http://schemas.microsoft.com/office/powerpoint/2012/main" userId="S-1-5-21-2146598497-832928401-1254845835-57404" providerId="AD"/>
      </p:ext>
    </p:extLst>
  </p:cmAuthor>
  <p:cmAuthor id="5" name="WHYMAN David, CTP/TPS" initials="WDC" lastIdx="10" clrIdx="4">
    <p:extLst>
      <p:ext uri="{19B8F6BF-5375-455C-9EA6-DF929625EA0E}">
        <p15:presenceInfo xmlns:p15="http://schemas.microsoft.com/office/powerpoint/2012/main" userId="S-1-5-21-2146598497-832928401-1254845835-258184" providerId="AD"/>
      </p:ext>
    </p:extLst>
  </p:cmAuthor>
  <p:cmAuthor id="6" name="BRADBURY David, CTP/TPS" initials="BDC" lastIdx="40" clrIdx="5">
    <p:extLst>
      <p:ext uri="{19B8F6BF-5375-455C-9EA6-DF929625EA0E}">
        <p15:presenceInfo xmlns:p15="http://schemas.microsoft.com/office/powerpoint/2012/main" userId="S-1-5-21-2146598497-832928401-1254845835-6188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93939"/>
    <a:srgbClr val="B9B9B9"/>
    <a:srgbClr val="E9EDF4"/>
    <a:srgbClr val="D0D8E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9101" autoAdjust="0"/>
    <p:restoredTop sz="94250" autoAdjust="0"/>
  </p:normalViewPr>
  <p:slideViewPr>
    <p:cSldViewPr snapToGrid="0">
      <p:cViewPr varScale="1">
        <p:scale>
          <a:sx n="79" d="100"/>
          <a:sy n="79" d="100"/>
        </p:scale>
        <p:origin x="125" y="72"/>
      </p:cViewPr>
      <p:guideLst/>
    </p:cSldViewPr>
  </p:slideViewPr>
  <p:outlineViewPr>
    <p:cViewPr>
      <p:scale>
        <a:sx n="33" d="100"/>
        <a:sy n="33" d="100"/>
      </p:scale>
      <p:origin x="0" y="-16110"/>
    </p:cViewPr>
  </p:outlineViewPr>
  <p:notesTextViewPr>
    <p:cViewPr>
      <p:scale>
        <a:sx n="125" d="100"/>
        <a:sy n="125" d="100"/>
      </p:scale>
      <p:origin x="0" y="0"/>
    </p:cViewPr>
  </p:notesTextViewPr>
  <p:sorterViewPr>
    <p:cViewPr>
      <p:scale>
        <a:sx n="60" d="100"/>
        <a:sy n="6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5.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microsoft.com/office/2018/10/relationships/authors" Target="authors.xml"/><Relationship Id="rId1" Type="http://schemas.openxmlformats.org/officeDocument/2006/relationships/customXml" Target="../customXml/item1.xml"/><Relationship Id="rId6" Type="http://schemas.openxmlformats.org/officeDocument/2006/relationships/slideMaster" Target="slideMasters/slideMaster1.xml"/><Relationship Id="rId11" Type="http://schemas.openxmlformats.org/officeDocument/2006/relationships/slide" Target="slides/slide5.xml"/><Relationship Id="rId24" Type="http://schemas.openxmlformats.org/officeDocument/2006/relationships/commentAuthors" Target="commentAuthors.xml"/><Relationship Id="rId5" Type="http://schemas.openxmlformats.org/officeDocument/2006/relationships/customXml" Target="../customXml/item5.xml"/><Relationship Id="rId15" Type="http://schemas.openxmlformats.org/officeDocument/2006/relationships/slide" Target="slides/slide9.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4.xml"/><Relationship Id="rId19" Type="http://schemas.openxmlformats.org/officeDocument/2006/relationships/slide" Target="slides/slide13.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07C9E75-56D0-45C9-88A6-0CBB55464AD9}" type="datetimeFigureOut">
              <a:rPr lang="en-GB" smtClean="0"/>
              <a:t>29/03/2024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F687322-4BFB-4A34-AFB5-89DB201815D3}" type="slidenum">
              <a:rPr lang="en-GB" smtClean="0"/>
              <a:t>‹#›</a:t>
            </a:fld>
            <a:endParaRPr lang="en-GB"/>
          </a:p>
        </p:txBody>
      </p:sp>
    </p:spTree>
    <p:extLst>
      <p:ext uri="{BB962C8B-B14F-4D97-AF65-F5344CB8AC3E}">
        <p14:creationId xmlns:p14="http://schemas.microsoft.com/office/powerpoint/2010/main" val="22154310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F687322-4BFB-4A34-AFB5-89DB201815D3}" type="slidenum">
              <a:rPr lang="en-GB" smtClean="0"/>
              <a:t>3</a:t>
            </a:fld>
            <a:endParaRPr lang="en-GB"/>
          </a:p>
        </p:txBody>
      </p:sp>
    </p:spTree>
    <p:extLst>
      <p:ext uri="{BB962C8B-B14F-4D97-AF65-F5344CB8AC3E}">
        <p14:creationId xmlns:p14="http://schemas.microsoft.com/office/powerpoint/2010/main" val="291891380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F687322-4BFB-4A34-AFB5-89DB201815D3}" type="slidenum">
              <a:rPr lang="en-GB" smtClean="0"/>
              <a:t>14</a:t>
            </a:fld>
            <a:endParaRPr lang="en-GB"/>
          </a:p>
        </p:txBody>
      </p:sp>
    </p:spTree>
    <p:extLst>
      <p:ext uri="{BB962C8B-B14F-4D97-AF65-F5344CB8AC3E}">
        <p14:creationId xmlns:p14="http://schemas.microsoft.com/office/powerpoint/2010/main" val="214447625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F687322-4BFB-4A34-AFB5-89DB201815D3}"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2780025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F687322-4BFB-4A34-AFB5-89DB201815D3}" type="slidenum">
              <a:rPr lang="en-GB" smtClean="0"/>
              <a:t>16</a:t>
            </a:fld>
            <a:endParaRPr lang="en-GB"/>
          </a:p>
        </p:txBody>
      </p:sp>
    </p:spTree>
    <p:extLst>
      <p:ext uri="{BB962C8B-B14F-4D97-AF65-F5344CB8AC3E}">
        <p14:creationId xmlns:p14="http://schemas.microsoft.com/office/powerpoint/2010/main" val="32753770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F687322-4BFB-4A34-AFB5-89DB201815D3}" type="slidenum">
              <a:rPr lang="en-GB" smtClean="0"/>
              <a:t>4</a:t>
            </a:fld>
            <a:endParaRPr lang="en-GB"/>
          </a:p>
        </p:txBody>
      </p:sp>
    </p:spTree>
    <p:extLst>
      <p:ext uri="{BB962C8B-B14F-4D97-AF65-F5344CB8AC3E}">
        <p14:creationId xmlns:p14="http://schemas.microsoft.com/office/powerpoint/2010/main" val="32965971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F687322-4BFB-4A34-AFB5-89DB201815D3}"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00116048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914400" lvl="2" indent="0">
              <a:buFont typeface="Arial" panose="020B0604020202020204" pitchFamily="34" charset="0"/>
              <a:buNone/>
            </a:pPr>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F687322-4BFB-4A34-AFB5-89DB201815D3}"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5329606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F687322-4BFB-4A34-AFB5-89DB201815D3}"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2332220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GB" dirty="0"/>
          </a:p>
        </p:txBody>
      </p:sp>
      <p:sp>
        <p:nvSpPr>
          <p:cNvPr id="4" name="Slide Number Placeholder 3"/>
          <p:cNvSpPr>
            <a:spLocks noGrp="1"/>
          </p:cNvSpPr>
          <p:nvPr>
            <p:ph type="sldNum" sz="quarter" idx="5"/>
          </p:nvPr>
        </p:nvSpPr>
        <p:spPr/>
        <p:txBody>
          <a:bodyPr/>
          <a:lstStyle/>
          <a:p>
            <a:fld id="{DF687322-4BFB-4A34-AFB5-89DB201815D3}" type="slidenum">
              <a:rPr lang="en-GB" smtClean="0"/>
              <a:t>8</a:t>
            </a:fld>
            <a:endParaRPr lang="en-GB"/>
          </a:p>
        </p:txBody>
      </p:sp>
    </p:spTree>
    <p:extLst>
      <p:ext uri="{BB962C8B-B14F-4D97-AF65-F5344CB8AC3E}">
        <p14:creationId xmlns:p14="http://schemas.microsoft.com/office/powerpoint/2010/main" val="27848519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GB" b="1" dirty="0"/>
              <a:t>The increase in the average taxation of MNE profits leads to a global decline in low-taxed profits.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b="1" dirty="0">
                <a:solidFill>
                  <a:schemeClr val="tx1">
                    <a:lumMod val="50000"/>
                  </a:schemeClr>
                </a:solidFill>
                <a:latin typeface="Calibri" panose="020F0502020204030204" pitchFamily="34" charset="0"/>
                <a:cs typeface="Calibri" panose="020F0502020204030204" pitchFamily="34" charset="0"/>
              </a:rPr>
              <a:t>Overall, reduction in the share of low-taxed MNE profit by </a:t>
            </a:r>
            <a:r>
              <a:rPr lang="en-GB" sz="1200" b="1" dirty="0">
                <a:solidFill>
                  <a:srgbClr val="FF0000"/>
                </a:solidFill>
                <a:latin typeface="Calibri" panose="020F0502020204030204" pitchFamily="34" charset="0"/>
                <a:cs typeface="Calibri" panose="020F0502020204030204" pitchFamily="34" charset="0"/>
              </a:rPr>
              <a:t>8</a:t>
            </a:r>
            <a:r>
              <a:rPr lang="en-GB" sz="1200" b="1" dirty="0">
                <a:solidFill>
                  <a:schemeClr val="tx1">
                    <a:lumMod val="50000"/>
                  </a:schemeClr>
                </a:solidFill>
                <a:latin typeface="Calibri" panose="020F0502020204030204" pitchFamily="34" charset="0"/>
                <a:cs typeface="Calibri" panose="020F0502020204030204" pitchFamily="34" charset="0"/>
              </a:rPr>
              <a:t>0%, from 36% to </a:t>
            </a:r>
            <a:r>
              <a:rPr lang="en-GB" sz="1200" b="1" dirty="0">
                <a:solidFill>
                  <a:srgbClr val="FF0000"/>
                </a:solidFill>
                <a:latin typeface="Calibri" panose="020F0502020204030204" pitchFamily="34" charset="0"/>
                <a:cs typeface="Calibri" panose="020F0502020204030204" pitchFamily="34" charset="0"/>
              </a:rPr>
              <a:t>7</a:t>
            </a:r>
            <a:r>
              <a:rPr lang="en-GB" sz="1200" b="1" dirty="0">
                <a:solidFill>
                  <a:schemeClr val="tx1">
                    <a:lumMod val="50000"/>
                  </a:schemeClr>
                </a:solidFill>
                <a:latin typeface="Calibri" panose="020F0502020204030204" pitchFamily="34" charset="0"/>
                <a:cs typeface="Calibri" panose="020F0502020204030204" pitchFamily="34" charset="0"/>
              </a:rPr>
              <a:t>% of all profit globally.</a:t>
            </a:r>
          </a:p>
          <a:p>
            <a:pPr marL="171450" indent="-171450">
              <a:buFont typeface="Arial" panose="020B0604020202020204" pitchFamily="34" charset="0"/>
              <a:buChar char="•"/>
            </a:pPr>
            <a:r>
              <a:rPr lang="en-GB" dirty="0"/>
              <a:t>The figure in the slide compares the share of LT profit in total profit by income group before the application of the GMT (in blue) and after the GMT is accounted for (grey and blue).</a:t>
            </a:r>
          </a:p>
          <a:p>
            <a:pPr marL="171450" indent="-171450">
              <a:buFont typeface="Arial" panose="020B0604020202020204" pitchFamily="34" charset="0"/>
              <a:buChar char="•"/>
            </a:pPr>
            <a:r>
              <a:rPr lang="en-GB" dirty="0"/>
              <a:t>The decline in low-taxed profits is present for all income groups as we saw in the first paper, all income groups have some low-taxed profits. This reduction is more acute among investment hubs.</a:t>
            </a:r>
          </a:p>
        </p:txBody>
      </p:sp>
      <p:sp>
        <p:nvSpPr>
          <p:cNvPr id="4" name="Slide Number Placeholder 3"/>
          <p:cNvSpPr>
            <a:spLocks noGrp="1"/>
          </p:cNvSpPr>
          <p:nvPr>
            <p:ph type="sldNum" sz="quarter" idx="5"/>
          </p:nvPr>
        </p:nvSpPr>
        <p:spPr/>
        <p:txBody>
          <a:bodyPr/>
          <a:lstStyle/>
          <a:p>
            <a:fld id="{DF687322-4BFB-4A34-AFB5-89DB201815D3}" type="slidenum">
              <a:rPr lang="en-GB" smtClean="0"/>
              <a:t>9</a:t>
            </a:fld>
            <a:endParaRPr lang="en-GB"/>
          </a:p>
        </p:txBody>
      </p:sp>
    </p:spTree>
    <p:extLst>
      <p:ext uri="{BB962C8B-B14F-4D97-AF65-F5344CB8AC3E}">
        <p14:creationId xmlns:p14="http://schemas.microsoft.com/office/powerpoint/2010/main" val="388130205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GB" dirty="0"/>
              <a:t>The last effect of the GMT to discuss is the effect on CIT revenues. </a:t>
            </a:r>
          </a:p>
          <a:p>
            <a:pPr marL="171450" indent="-171450">
              <a:buFont typeface="Arial" panose="020B0604020202020204" pitchFamily="34" charset="0"/>
              <a:buChar char="•"/>
            </a:pPr>
            <a:r>
              <a:rPr lang="en-GB" dirty="0"/>
              <a:t>Through the reduction in global low-taxed profits, the GMT is estimated to increase global CIT revenues between USD 155 bn and USD 192bn per year or </a:t>
            </a:r>
            <a:r>
              <a:rPr lang="en-US" sz="1800" dirty="0">
                <a:effectLst/>
                <a:latin typeface="Arial" panose="020B0604020202020204" pitchFamily="34" charset="0"/>
                <a:ea typeface="Arial" panose="020B0604020202020204" pitchFamily="34" charset="0"/>
                <a:cs typeface="Times New Roman" panose="02020603050405020304" pitchFamily="18" charset="0"/>
              </a:rPr>
              <a:t>6.5 and 8.1% of global CIT revenues on average during the 2017-2020 period. One third of this gain can be ascribed to the reduction of profit shifting; and the remaining 2/3 to top-up taxation.</a:t>
            </a:r>
          </a:p>
          <a:p>
            <a:pPr marL="171450" indent="-171450">
              <a:buFont typeface="Arial" panose="020B0604020202020204" pitchFamily="34" charset="0"/>
              <a:buChar char="•"/>
            </a:pPr>
            <a:r>
              <a:rPr lang="en-US" sz="1800" dirty="0">
                <a:effectLst/>
                <a:latin typeface="Arial" panose="020B0604020202020204" pitchFamily="34" charset="0"/>
                <a:ea typeface="Arial" panose="020B0604020202020204" pitchFamily="34" charset="0"/>
                <a:cs typeface="Times New Roman" panose="02020603050405020304" pitchFamily="18" charset="0"/>
              </a:rPr>
              <a:t>The figure in the slide represents global revenue gains </a:t>
            </a:r>
            <a:r>
              <a:rPr lang="en-US" sz="1800" b="1" dirty="0">
                <a:effectLst/>
                <a:latin typeface="Arial" panose="020B0604020202020204" pitchFamily="34" charset="0"/>
                <a:ea typeface="Arial" panose="020B0604020202020204" pitchFamily="34" charset="0"/>
                <a:cs typeface="Times New Roman" panose="02020603050405020304" pitchFamily="18" charset="0"/>
              </a:rPr>
              <a:t>for IF members</a:t>
            </a:r>
            <a:r>
              <a:rPr lang="en-US" sz="1800" dirty="0">
                <a:effectLst/>
                <a:latin typeface="Arial" panose="020B0604020202020204" pitchFamily="34" charset="0"/>
                <a:ea typeface="Arial" panose="020B0604020202020204" pitchFamily="34" charset="0"/>
                <a:cs typeface="Times New Roman" panose="02020603050405020304" pitchFamily="18" charset="0"/>
              </a:rPr>
              <a:t> under the global and partial implementation scenarios; and disaggregating revenue gains in two ways. First between direct and indirect effects of the GMT. Profit shifting is shown in isolation in grey from the revenue gains from top-up taxation (rest of bars). Second, revenue gains from top-up taxation are disaggregated by the mechanism that collects the top-up tax: QDMTT, IIT, UTPR; which reflect the agreed rule order under the GloBE rules</a:t>
            </a:r>
          </a:p>
          <a:p>
            <a:pPr marL="171450" indent="-171450">
              <a:buFont typeface="Arial" panose="020B0604020202020204" pitchFamily="34" charset="0"/>
              <a:buChar char="•"/>
            </a:pPr>
            <a:r>
              <a:rPr lang="en-US" sz="1800" dirty="0">
                <a:effectLst/>
                <a:latin typeface="Arial" panose="020B0604020202020204" pitchFamily="34" charset="0"/>
                <a:ea typeface="Arial" panose="020B0604020202020204" pitchFamily="34" charset="0"/>
                <a:cs typeface="Times New Roman" panose="02020603050405020304" pitchFamily="18" charset="0"/>
              </a:rPr>
              <a:t>Under partial implementation, most direct revenues are ascribed to QDMTT showing the relevance of this mechanism to collect top-up taxes. The expansion of QDMTTs implies that less revenue is collected through the other rules, i.e., IIR and the UTPR. </a:t>
            </a:r>
          </a:p>
          <a:p>
            <a:pPr marL="171450" indent="-171450">
              <a:buFont typeface="Arial" panose="020B0604020202020204" pitchFamily="34" charset="0"/>
              <a:buChar char="•"/>
            </a:pPr>
            <a:r>
              <a:rPr lang="en-US" sz="1800" dirty="0">
                <a:effectLst/>
                <a:latin typeface="Arial" panose="020B0604020202020204" pitchFamily="34" charset="0"/>
                <a:ea typeface="Arial" panose="020B0604020202020204" pitchFamily="34" charset="0"/>
                <a:cs typeface="Times New Roman" panose="02020603050405020304" pitchFamily="18" charset="0"/>
              </a:rPr>
              <a:t>Under global implementation, total revenue gains are slightly lower as some revenues are collected by non-IF jurisdictions. Given that it considers full implementation, all revenue gains are collected through QDMTTs and no revenues are ascribed to the IIR or the UTPR.</a:t>
            </a:r>
          </a:p>
          <a:p>
            <a:pPr marL="171450" indent="-171450">
              <a:buFont typeface="Arial" panose="020B0604020202020204" pitchFamily="34" charset="0"/>
              <a:buChar char="•"/>
            </a:pPr>
            <a:endParaRPr lang="en-GB" dirty="0"/>
          </a:p>
          <a:p>
            <a:endParaRPr lang="en-GB" dirty="0"/>
          </a:p>
        </p:txBody>
      </p:sp>
      <p:sp>
        <p:nvSpPr>
          <p:cNvPr id="4" name="Slide Number Placeholder 3"/>
          <p:cNvSpPr>
            <a:spLocks noGrp="1"/>
          </p:cNvSpPr>
          <p:nvPr>
            <p:ph type="sldNum" sz="quarter" idx="5"/>
          </p:nvPr>
        </p:nvSpPr>
        <p:spPr/>
        <p:txBody>
          <a:bodyPr/>
          <a:lstStyle/>
          <a:p>
            <a:fld id="{DF687322-4BFB-4A34-AFB5-89DB201815D3}" type="slidenum">
              <a:rPr lang="en-GB" smtClean="0"/>
              <a:t>10</a:t>
            </a:fld>
            <a:endParaRPr lang="en-GB"/>
          </a:p>
        </p:txBody>
      </p:sp>
    </p:spTree>
    <p:extLst>
      <p:ext uri="{BB962C8B-B14F-4D97-AF65-F5344CB8AC3E}">
        <p14:creationId xmlns:p14="http://schemas.microsoft.com/office/powerpoint/2010/main" val="427403209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F687322-4BFB-4A34-AFB5-89DB201815D3}" type="slidenum">
              <a:rPr lang="en-GB" smtClean="0"/>
              <a:t>11</a:t>
            </a:fld>
            <a:endParaRPr lang="en-GB"/>
          </a:p>
        </p:txBody>
      </p:sp>
    </p:spTree>
    <p:extLst>
      <p:ext uri="{BB962C8B-B14F-4D97-AF65-F5344CB8AC3E}">
        <p14:creationId xmlns:p14="http://schemas.microsoft.com/office/powerpoint/2010/main" val="382062582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6.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tx2"/>
        </a:solidFill>
        <a:effectLst/>
      </p:bgPr>
    </p:bg>
    <p:spTree>
      <p:nvGrpSpPr>
        <p:cNvPr id="1" name=""/>
        <p:cNvGrpSpPr/>
        <p:nvPr/>
      </p:nvGrpSpPr>
      <p:grpSpPr>
        <a:xfrm>
          <a:off x="0" y="0"/>
          <a:ext cx="0" cy="0"/>
          <a:chOff x="0" y="0"/>
          <a:chExt cx="0" cy="0"/>
        </a:xfrm>
      </p:grpSpPr>
      <p:pic>
        <p:nvPicPr>
          <p:cNvPr id="38" name="Image 1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688000" y="2628509"/>
            <a:ext cx="3504000" cy="4229631"/>
          </a:xfrm>
          <a:prstGeom prst="rect">
            <a:avLst/>
          </a:prstGeom>
        </p:spPr>
      </p:pic>
      <p:pic>
        <p:nvPicPr>
          <p:cNvPr id="36" name="Image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10800000">
            <a:off x="0" y="509"/>
            <a:ext cx="3504000" cy="4229631"/>
          </a:xfrm>
          <a:prstGeom prst="rect">
            <a:avLst/>
          </a:prstGeom>
        </p:spPr>
      </p:pic>
      <p:sp>
        <p:nvSpPr>
          <p:cNvPr id="8" name="Title 7"/>
          <p:cNvSpPr>
            <a:spLocks noGrp="1"/>
          </p:cNvSpPr>
          <p:nvPr>
            <p:ph type="ctrTitle" hasCustomPrompt="1"/>
          </p:nvPr>
        </p:nvSpPr>
        <p:spPr>
          <a:xfrm>
            <a:off x="1824000" y="2480400"/>
            <a:ext cx="8400000" cy="1267200"/>
          </a:xfrm>
          <a:prstGeom prst="rect">
            <a:avLst/>
          </a:prstGeom>
        </p:spPr>
        <p:txBody>
          <a:bodyPr lIns="90000" rIns="90000" anchor="b">
            <a:spAutoFit/>
          </a:bodyPr>
          <a:lstStyle>
            <a:lvl1pPr>
              <a:lnSpc>
                <a:spcPts val="4500"/>
              </a:lnSpc>
              <a:defRPr sz="4500" cap="all" baseline="0">
                <a:solidFill>
                  <a:schemeClr val="bg1"/>
                </a:solidFill>
              </a:defRPr>
            </a:lvl1pPr>
          </a:lstStyle>
          <a:p>
            <a:r>
              <a:rPr kumimoji="0" lang="en-US" dirty="0"/>
              <a:t>Click to edit Presentation title</a:t>
            </a:r>
          </a:p>
        </p:txBody>
      </p:sp>
      <p:sp>
        <p:nvSpPr>
          <p:cNvPr id="9" name="Subtitle 8"/>
          <p:cNvSpPr>
            <a:spLocks noGrp="1"/>
          </p:cNvSpPr>
          <p:nvPr>
            <p:ph type="subTitle" idx="1" hasCustomPrompt="1"/>
          </p:nvPr>
        </p:nvSpPr>
        <p:spPr>
          <a:xfrm>
            <a:off x="1824000" y="3805200"/>
            <a:ext cx="8400000" cy="352800"/>
          </a:xfrm>
        </p:spPr>
        <p:txBody>
          <a:bodyPr lIns="90000" rIns="90000">
            <a:spAutoFit/>
          </a:bodyPr>
          <a:lstStyle>
            <a:lvl1pPr marL="0" indent="0" algn="l">
              <a:lnSpc>
                <a:spcPts val="2000"/>
              </a:lnSpc>
              <a:spcBef>
                <a:spcPts val="0"/>
              </a:spcBef>
              <a:buNone/>
              <a:defRPr sz="1800" baseline="0">
                <a:solidFill>
                  <a:schemeClr val="bg1"/>
                </a:solidFill>
                <a:latin typeface="Calibri" panose="020F0502020204030204" pitchFamily="34" charset="0"/>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dirty="0"/>
              <a:t>Click to </a:t>
            </a:r>
            <a:r>
              <a:rPr kumimoji="0" lang="fr-FR" dirty="0" err="1"/>
              <a:t>edit</a:t>
            </a:r>
            <a:r>
              <a:rPr kumimoji="0" lang="fr-FR" dirty="0"/>
              <a:t> </a:t>
            </a:r>
            <a:r>
              <a:rPr kumimoji="0" lang="fr-FR" dirty="0" err="1"/>
              <a:t>Subtitle</a:t>
            </a:r>
            <a:endParaRPr kumimoji="0" lang="en-US" dirty="0"/>
          </a:p>
        </p:txBody>
      </p:sp>
      <p:pic>
        <p:nvPicPr>
          <p:cNvPr id="37" name="Image 11"/>
          <p:cNvPicPr>
            <a:picLocks noChangeAspect="1"/>
          </p:cNvPicPr>
          <p:nvPr/>
        </p:nvPicPr>
        <p:blipFill>
          <a:blip r:embed="rId3" cstate="print"/>
          <a:stretch>
            <a:fillRect/>
          </a:stretch>
        </p:blipFill>
        <p:spPr>
          <a:xfrm>
            <a:off x="681601" y="432000"/>
            <a:ext cx="923076" cy="1440000"/>
          </a:xfrm>
          <a:prstGeom prst="rect">
            <a:avLst/>
          </a:prstGeom>
        </p:spPr>
      </p:pic>
      <p:sp>
        <p:nvSpPr>
          <p:cNvPr id="12" name="Date Placeholder 3"/>
          <p:cNvSpPr>
            <a:spLocks noGrp="1"/>
          </p:cNvSpPr>
          <p:nvPr>
            <p:ph type="dt" sz="half" idx="2"/>
          </p:nvPr>
        </p:nvSpPr>
        <p:spPr>
          <a:xfrm>
            <a:off x="537600" y="6411600"/>
            <a:ext cx="1200000" cy="244800"/>
          </a:xfrm>
          <a:prstGeom prst="rect">
            <a:avLst/>
          </a:prstGeom>
        </p:spPr>
        <p:txBody>
          <a:bodyPr vert="horz" lIns="91440" tIns="45720" rIns="91440" bIns="45720" rtlCol="0" anchor="t" anchorCtr="0"/>
          <a:lstStyle>
            <a:lvl1pPr algn="l">
              <a:defRPr sz="1000" baseline="0">
                <a:solidFill>
                  <a:schemeClr val="bg1"/>
                </a:solidFill>
                <a:latin typeface="Calibri" panose="020F0502020204030204" pitchFamily="34" charset="0"/>
              </a:defRPr>
            </a:lvl1pPr>
          </a:lstStyle>
          <a:p>
            <a:fld id="{EFA4BEA9-524F-4CBC-A02F-59C057BF69CA}" type="datetime1">
              <a:rPr lang="en-GB" smtClean="0"/>
              <a:pPr/>
              <a:t>29/03/2024</a:t>
            </a:fld>
            <a:endParaRPr lang="en-GB" dirty="0"/>
          </a:p>
        </p:txBody>
      </p:sp>
      <p:sp>
        <p:nvSpPr>
          <p:cNvPr id="13" name="Footer Placeholder 4"/>
          <p:cNvSpPr>
            <a:spLocks noGrp="1"/>
          </p:cNvSpPr>
          <p:nvPr>
            <p:ph type="ftr" sz="quarter" idx="3"/>
          </p:nvPr>
        </p:nvSpPr>
        <p:spPr>
          <a:xfrm>
            <a:off x="1824000" y="6411600"/>
            <a:ext cx="6240000" cy="244800"/>
          </a:xfrm>
          <a:prstGeom prst="rect">
            <a:avLst/>
          </a:prstGeom>
        </p:spPr>
        <p:txBody>
          <a:bodyPr vert="horz" lIns="91440" tIns="45720" rIns="91440" bIns="45720" rtlCol="0" anchor="t" anchorCtr="0"/>
          <a:lstStyle>
            <a:lvl1pPr algn="l">
              <a:defRPr sz="1000" kern="1200" baseline="0">
                <a:solidFill>
                  <a:schemeClr val="bg1"/>
                </a:solidFill>
                <a:latin typeface="Calibri" panose="020F0502020204030204" pitchFamily="34" charset="0"/>
              </a:defRPr>
            </a:lvl1pPr>
          </a:lstStyle>
          <a:p>
            <a:endParaRPr lang="en-GB" dirty="0"/>
          </a:p>
        </p:txBody>
      </p:sp>
      <p:pic>
        <p:nvPicPr>
          <p:cNvPr id="10" name="Image 1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552000" y="5911273"/>
            <a:ext cx="2323200" cy="722749"/>
          </a:xfrm>
          <a:prstGeom prst="rect">
            <a:avLst/>
          </a:prstGeom>
        </p:spPr>
      </p:pic>
    </p:spTree>
    <p:extLst>
      <p:ext uri="{BB962C8B-B14F-4D97-AF65-F5344CB8AC3E}">
        <p14:creationId xmlns:p14="http://schemas.microsoft.com/office/powerpoint/2010/main" val="11611740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eaLnBrk="1" latinLnBrk="0" hangingPunct="1">
              <a:buClr>
                <a:srgbClr val="000000"/>
              </a:buClr>
              <a:defRPr>
                <a:solidFill>
                  <a:srgbClr val="000000"/>
                </a:solidFill>
                <a:latin typeface="Calibri" panose="020F0502020204030204" pitchFamily="34" charset="0"/>
                <a:cs typeface="Calibri" panose="020F0502020204030204" pitchFamily="34" charset="0"/>
              </a:defRPr>
            </a:lvl1pPr>
            <a:lvl2pPr eaLnBrk="1" latinLnBrk="0" hangingPunct="1">
              <a:buClr>
                <a:srgbClr val="000000"/>
              </a:buClr>
              <a:defRPr>
                <a:solidFill>
                  <a:srgbClr val="000000"/>
                </a:solidFill>
                <a:latin typeface="Calibri" panose="020F0502020204030204" pitchFamily="34" charset="0"/>
                <a:cs typeface="Calibri" panose="020F0502020204030204" pitchFamily="34" charset="0"/>
              </a:defRPr>
            </a:lvl2pPr>
            <a:lvl3pPr eaLnBrk="1" latinLnBrk="0" hangingPunct="1">
              <a:buClrTx/>
              <a:defRPr>
                <a:solidFill>
                  <a:srgbClr val="000000"/>
                </a:solidFill>
                <a:latin typeface="Calibri" panose="020F0502020204030204" pitchFamily="34" charset="0"/>
                <a:cs typeface="Calibri" panose="020F0502020204030204" pitchFamily="34" charset="0"/>
              </a:defRPr>
            </a:lvl3pPr>
            <a:lvl4pPr eaLnBrk="1" latinLnBrk="0" hangingPunct="1">
              <a:buClr>
                <a:srgbClr val="000000"/>
              </a:buClr>
              <a:defRPr>
                <a:solidFill>
                  <a:srgbClr val="000000"/>
                </a:solidFill>
                <a:latin typeface="Calibri" panose="020F0502020204030204" pitchFamily="34" charset="0"/>
                <a:cs typeface="Calibri" panose="020F0502020204030204" pitchFamily="34" charset="0"/>
              </a:defRPr>
            </a:lvl4pPr>
            <a:lvl5pPr eaLnBrk="1" latinLnBrk="0" hangingPunct="1">
              <a:buClr>
                <a:srgbClr val="000000"/>
              </a:buClr>
              <a:defRPr>
                <a:solidFill>
                  <a:srgbClr val="000000"/>
                </a:solidFill>
                <a:latin typeface="Calibri" panose="020F0502020204030204" pitchFamily="34" charset="0"/>
                <a:cs typeface="Calibri" panose="020F0502020204030204" pitchFamily="34" charset="0"/>
              </a:defRPr>
            </a:lvl5pPr>
          </a:lstStyle>
          <a:p>
            <a:pPr lvl="0" eaLnBrk="1" latinLnBrk="0" hangingPunct="1"/>
            <a:r>
              <a:rPr lang="en-US" dirty="0"/>
              <a:t>Edit Master text styles</a:t>
            </a:r>
          </a:p>
          <a:p>
            <a:pPr lvl="1" eaLnBrk="1" latinLnBrk="0" hangingPunct="1"/>
            <a:r>
              <a:rPr lang="en-US" dirty="0"/>
              <a:t>Second level</a:t>
            </a:r>
          </a:p>
          <a:p>
            <a:pPr lvl="2" eaLnBrk="1" latinLnBrk="0" hangingPunct="1"/>
            <a:r>
              <a:rPr lang="en-US" dirty="0"/>
              <a:t>Third level</a:t>
            </a:r>
          </a:p>
          <a:p>
            <a:pPr lvl="3" eaLnBrk="1" latinLnBrk="0" hangingPunct="1"/>
            <a:r>
              <a:rPr lang="en-US" dirty="0"/>
              <a:t>Fourth level</a:t>
            </a:r>
          </a:p>
          <a:p>
            <a:pPr lvl="4" eaLnBrk="1" latinLnBrk="0" hangingPunct="1"/>
            <a:r>
              <a:rPr lang="en-US" dirty="0"/>
              <a:t>Fifth level</a:t>
            </a:r>
            <a:endParaRPr kumimoji="0" lang="en-US" dirty="0"/>
          </a:p>
        </p:txBody>
      </p:sp>
      <p:sp>
        <p:nvSpPr>
          <p:cNvPr id="8" name="Date Placeholder 3"/>
          <p:cNvSpPr>
            <a:spLocks noGrp="1"/>
          </p:cNvSpPr>
          <p:nvPr>
            <p:ph type="dt" sz="half" idx="2"/>
          </p:nvPr>
        </p:nvSpPr>
        <p:spPr>
          <a:xfrm>
            <a:off x="537600" y="6411600"/>
            <a:ext cx="1200000" cy="244800"/>
          </a:xfrm>
          <a:prstGeom prst="rect">
            <a:avLst/>
          </a:prstGeom>
        </p:spPr>
        <p:txBody>
          <a:bodyPr vert="horz" lIns="91440" tIns="45720" rIns="91440" bIns="45720" rtlCol="0" anchor="t" anchorCtr="0"/>
          <a:lstStyle>
            <a:lvl1pPr algn="l">
              <a:defRPr sz="1000" baseline="0">
                <a:solidFill>
                  <a:srgbClr val="727272"/>
                </a:solidFill>
                <a:latin typeface="Calibri" panose="020F0502020204030204" pitchFamily="34" charset="0"/>
              </a:defRPr>
            </a:lvl1pPr>
          </a:lstStyle>
          <a:p>
            <a:fld id="{EC752E0B-9468-4B33-9BF3-45ECEBEC83B2}" type="datetime1">
              <a:rPr lang="en-GB" smtClean="0"/>
              <a:pPr/>
              <a:t>29/03/2024</a:t>
            </a:fld>
            <a:endParaRPr lang="en-GB" dirty="0"/>
          </a:p>
        </p:txBody>
      </p:sp>
      <p:sp>
        <p:nvSpPr>
          <p:cNvPr id="9" name="Footer Placeholder 4"/>
          <p:cNvSpPr>
            <a:spLocks noGrp="1"/>
          </p:cNvSpPr>
          <p:nvPr>
            <p:ph type="ftr" sz="quarter" idx="3"/>
          </p:nvPr>
        </p:nvSpPr>
        <p:spPr>
          <a:xfrm>
            <a:off x="1824000" y="6411600"/>
            <a:ext cx="6240000" cy="244800"/>
          </a:xfrm>
          <a:prstGeom prst="rect">
            <a:avLst/>
          </a:prstGeom>
        </p:spPr>
        <p:txBody>
          <a:bodyPr vert="horz" lIns="91440" tIns="45720" rIns="91440" bIns="45720" rtlCol="0" anchor="t" anchorCtr="0"/>
          <a:lstStyle>
            <a:lvl1pPr algn="l">
              <a:defRPr sz="1000" kern="1200" baseline="0">
                <a:solidFill>
                  <a:srgbClr val="727272"/>
                </a:solidFill>
                <a:latin typeface="Calibri" panose="020F0502020204030204" pitchFamily="34" charset="0"/>
              </a:defRPr>
            </a:lvl1pPr>
          </a:lstStyle>
          <a:p>
            <a:endParaRPr lang="en-GB" dirty="0"/>
          </a:p>
        </p:txBody>
      </p:sp>
      <p:sp>
        <p:nvSpPr>
          <p:cNvPr id="10" name="Slide Number Placeholder 5"/>
          <p:cNvSpPr>
            <a:spLocks noGrp="1"/>
          </p:cNvSpPr>
          <p:nvPr>
            <p:ph type="sldNum" sz="quarter" idx="4"/>
          </p:nvPr>
        </p:nvSpPr>
        <p:spPr>
          <a:xfrm>
            <a:off x="11520000" y="6411600"/>
            <a:ext cx="456000" cy="244800"/>
          </a:xfrm>
          <a:prstGeom prst="rect">
            <a:avLst/>
          </a:prstGeom>
        </p:spPr>
        <p:txBody>
          <a:bodyPr vert="horz" wrap="none" lIns="91440" tIns="45720" rIns="91440" bIns="45720" rtlCol="0" anchor="t" anchorCtr="0"/>
          <a:lstStyle>
            <a:lvl1pPr algn="r">
              <a:defRPr sz="1000" baseline="0">
                <a:solidFill>
                  <a:schemeClr val="bg1"/>
                </a:solidFill>
                <a:latin typeface="Calibri" panose="020F0502020204030204" pitchFamily="34" charset="0"/>
              </a:defRPr>
            </a:lvl1pPr>
          </a:lstStyle>
          <a:p>
            <a:fld id="{FF7D3D77-6093-43AD-B472-77490568ACFE}" type="slidenum">
              <a:rPr lang="en-GB" smtClean="0"/>
              <a:pPr/>
              <a:t>‹#›</a:t>
            </a:fld>
            <a:endParaRPr lang="en-GB" dirty="0"/>
          </a:p>
        </p:txBody>
      </p:sp>
      <p:sp>
        <p:nvSpPr>
          <p:cNvPr id="11" name="Title Placeholder 1"/>
          <p:cNvSpPr>
            <a:spLocks noGrp="1"/>
          </p:cNvSpPr>
          <p:nvPr>
            <p:ph type="title" hasCustomPrompt="1"/>
          </p:nvPr>
        </p:nvSpPr>
        <p:spPr>
          <a:xfrm>
            <a:off x="1440000" y="237600"/>
            <a:ext cx="9888000" cy="1022400"/>
          </a:xfrm>
          <a:prstGeom prst="rect">
            <a:avLst/>
          </a:prstGeom>
        </p:spPr>
        <p:txBody>
          <a:bodyPr vert="horz" lIns="91440" tIns="45720" rIns="91440" bIns="45720" rtlCol="0" anchor="ctr">
            <a:noAutofit/>
          </a:bodyPr>
          <a:lstStyle>
            <a:lvl1pPr>
              <a:defRPr b="1">
                <a:solidFill>
                  <a:schemeClr val="tx2"/>
                </a:solidFill>
              </a:defRPr>
            </a:lvl1pPr>
          </a:lstStyle>
          <a:p>
            <a:r>
              <a:rPr lang="en-US" dirty="0"/>
              <a:t>Click to edit Slide title</a:t>
            </a:r>
            <a:br>
              <a:rPr lang="en-US" dirty="0"/>
            </a:br>
            <a:r>
              <a:rPr lang="en-US" dirty="0"/>
              <a:t>Slide title can be extended to two lines</a:t>
            </a:r>
          </a:p>
        </p:txBody>
      </p:sp>
    </p:spTree>
    <p:extLst>
      <p:ext uri="{BB962C8B-B14F-4D97-AF65-F5344CB8AC3E}">
        <p14:creationId xmlns:p14="http://schemas.microsoft.com/office/powerpoint/2010/main" val="12776920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Section Header">
    <p:bg>
      <p:bgPr>
        <a:solidFill>
          <a:schemeClr val="tx1"/>
        </a:solidFill>
        <a:effectLst/>
      </p:bgPr>
    </p:bg>
    <p:spTree>
      <p:nvGrpSpPr>
        <p:cNvPr id="1" name=""/>
        <p:cNvGrpSpPr/>
        <p:nvPr/>
      </p:nvGrpSpPr>
      <p:grpSpPr>
        <a:xfrm>
          <a:off x="0" y="0"/>
          <a:ext cx="0" cy="0"/>
          <a:chOff x="0" y="0"/>
          <a:chExt cx="0" cy="0"/>
        </a:xfrm>
      </p:grpSpPr>
      <p:pic>
        <p:nvPicPr>
          <p:cNvPr id="7" name="Image 6"/>
          <p:cNvPicPr>
            <a:picLocks noChangeAspect="1"/>
          </p:cNvPicPr>
          <p:nvPr/>
        </p:nvPicPr>
        <p:blipFill>
          <a:blip r:embed="rId2" cstate="print"/>
          <a:stretch>
            <a:fillRect/>
          </a:stretch>
        </p:blipFill>
        <p:spPr>
          <a:xfrm>
            <a:off x="10924801" y="5328000"/>
            <a:ext cx="1267209" cy="1530000"/>
          </a:xfrm>
          <a:prstGeom prst="rect">
            <a:avLst/>
          </a:prstGeom>
        </p:spPr>
      </p:pic>
      <p:pic>
        <p:nvPicPr>
          <p:cNvPr id="8" name="Image 7"/>
          <p:cNvPicPr>
            <a:picLocks noChangeAspect="1"/>
          </p:cNvPicPr>
          <p:nvPr/>
        </p:nvPicPr>
        <p:blipFill>
          <a:blip r:embed="rId3" cstate="print"/>
          <a:stretch>
            <a:fillRect/>
          </a:stretch>
        </p:blipFill>
        <p:spPr>
          <a:xfrm>
            <a:off x="772800" y="468000"/>
            <a:ext cx="923077" cy="1440000"/>
          </a:xfrm>
          <a:prstGeom prst="rect">
            <a:avLst/>
          </a:prstGeom>
        </p:spPr>
      </p:pic>
      <p:sp>
        <p:nvSpPr>
          <p:cNvPr id="9" name="Title 1"/>
          <p:cNvSpPr>
            <a:spLocks noGrp="1"/>
          </p:cNvSpPr>
          <p:nvPr>
            <p:ph type="title" hasCustomPrompt="1"/>
          </p:nvPr>
        </p:nvSpPr>
        <p:spPr>
          <a:xfrm>
            <a:off x="1680000" y="2928144"/>
            <a:ext cx="8832000" cy="1041311"/>
          </a:xfrm>
        </p:spPr>
        <p:txBody>
          <a:bodyPr anchor="ctr" anchorCtr="0">
            <a:spAutoFit/>
          </a:bodyPr>
          <a:lstStyle>
            <a:lvl1pPr algn="ctr">
              <a:lnSpc>
                <a:spcPts val="3700"/>
              </a:lnSpc>
              <a:defRPr sz="3700" b="0" i="0" cap="all" baseline="0">
                <a:solidFill>
                  <a:schemeClr val="bg1"/>
                </a:solidFill>
              </a:defRPr>
            </a:lvl1pPr>
          </a:lstStyle>
          <a:p>
            <a:r>
              <a:rPr lang="en-US" dirty="0"/>
              <a:t>Click to edit Section Header title</a:t>
            </a:r>
          </a:p>
        </p:txBody>
      </p:sp>
      <p:sp>
        <p:nvSpPr>
          <p:cNvPr id="10" name="Date Placeholder 3"/>
          <p:cNvSpPr>
            <a:spLocks noGrp="1"/>
          </p:cNvSpPr>
          <p:nvPr>
            <p:ph type="dt" sz="half" idx="2"/>
          </p:nvPr>
        </p:nvSpPr>
        <p:spPr>
          <a:xfrm>
            <a:off x="537600" y="6411600"/>
            <a:ext cx="1200000" cy="244800"/>
          </a:xfrm>
          <a:prstGeom prst="rect">
            <a:avLst/>
          </a:prstGeom>
        </p:spPr>
        <p:txBody>
          <a:bodyPr vert="horz" lIns="91440" tIns="45720" rIns="91440" bIns="45720" rtlCol="0" anchor="t" anchorCtr="0"/>
          <a:lstStyle>
            <a:lvl1pPr algn="l">
              <a:defRPr sz="1000" baseline="0">
                <a:solidFill>
                  <a:schemeClr val="bg1"/>
                </a:solidFill>
                <a:latin typeface="Calibri" panose="020F0502020204030204" pitchFamily="34" charset="0"/>
              </a:defRPr>
            </a:lvl1pPr>
          </a:lstStyle>
          <a:p>
            <a:fld id="{C47FC901-E5BD-4495-936C-1BB0ABA007DA}" type="datetime1">
              <a:rPr lang="en-GB" smtClean="0"/>
              <a:pPr/>
              <a:t>29/03/2024</a:t>
            </a:fld>
            <a:endParaRPr lang="en-GB" dirty="0"/>
          </a:p>
        </p:txBody>
      </p:sp>
      <p:sp>
        <p:nvSpPr>
          <p:cNvPr id="11" name="Footer Placeholder 4"/>
          <p:cNvSpPr>
            <a:spLocks noGrp="1"/>
          </p:cNvSpPr>
          <p:nvPr>
            <p:ph type="ftr" sz="quarter" idx="3"/>
          </p:nvPr>
        </p:nvSpPr>
        <p:spPr>
          <a:xfrm>
            <a:off x="1824000" y="6411600"/>
            <a:ext cx="6240000" cy="244800"/>
          </a:xfrm>
          <a:prstGeom prst="rect">
            <a:avLst/>
          </a:prstGeom>
        </p:spPr>
        <p:txBody>
          <a:bodyPr vert="horz" lIns="91440" tIns="45720" rIns="91440" bIns="45720" rtlCol="0" anchor="t" anchorCtr="0"/>
          <a:lstStyle>
            <a:lvl1pPr algn="l">
              <a:defRPr sz="1000" kern="1200" baseline="0">
                <a:solidFill>
                  <a:schemeClr val="bg1"/>
                </a:solidFill>
                <a:latin typeface="Calibri" panose="020F0502020204030204" pitchFamily="34" charset="0"/>
              </a:defRPr>
            </a:lvl1pPr>
          </a:lstStyle>
          <a:p>
            <a:endParaRPr lang="en-GB" dirty="0"/>
          </a:p>
        </p:txBody>
      </p:sp>
      <p:sp>
        <p:nvSpPr>
          <p:cNvPr id="12" name="Slide Number Placeholder 5"/>
          <p:cNvSpPr>
            <a:spLocks noGrp="1"/>
          </p:cNvSpPr>
          <p:nvPr>
            <p:ph type="sldNum" sz="quarter" idx="4"/>
          </p:nvPr>
        </p:nvSpPr>
        <p:spPr>
          <a:xfrm>
            <a:off x="11520000" y="6411600"/>
            <a:ext cx="456000" cy="244800"/>
          </a:xfrm>
          <a:prstGeom prst="rect">
            <a:avLst/>
          </a:prstGeom>
        </p:spPr>
        <p:txBody>
          <a:bodyPr vert="horz" wrap="none" lIns="91440" tIns="45720" rIns="91440" bIns="45720" rtlCol="0" anchor="t" anchorCtr="0"/>
          <a:lstStyle>
            <a:lvl1pPr algn="r">
              <a:defRPr sz="1000" baseline="0">
                <a:solidFill>
                  <a:schemeClr val="tx2"/>
                </a:solidFill>
                <a:latin typeface="Calibri" panose="020F0502020204030204" pitchFamily="34" charset="0"/>
              </a:defRPr>
            </a:lvl1pPr>
          </a:lstStyle>
          <a:p>
            <a:fld id="{FF7D3D77-6093-43AD-B472-77490568ACFE}" type="slidenum">
              <a:rPr lang="en-GB" smtClean="0"/>
              <a:pPr/>
              <a:t>‹#›</a:t>
            </a:fld>
            <a:endParaRPr lang="en-GB" dirty="0"/>
          </a:p>
        </p:txBody>
      </p:sp>
    </p:spTree>
    <p:extLst>
      <p:ext uri="{BB962C8B-B14F-4D97-AF65-F5344CB8AC3E}">
        <p14:creationId xmlns:p14="http://schemas.microsoft.com/office/powerpoint/2010/main" val="54898297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3.emf"/><Relationship Id="rId5" Type="http://schemas.openxmlformats.org/officeDocument/2006/relationships/image" Target="../media/image2.pn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20" name="Image 8"/>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0924801" y="5328185"/>
            <a:ext cx="1267209" cy="1529631"/>
          </a:xfrm>
          <a:prstGeom prst="rect">
            <a:avLst/>
          </a:prstGeom>
        </p:spPr>
      </p:pic>
      <p:sp>
        <p:nvSpPr>
          <p:cNvPr id="21" name="Rectangle 20"/>
          <p:cNvSpPr/>
          <p:nvPr/>
        </p:nvSpPr>
        <p:spPr bwMode="auto">
          <a:xfrm>
            <a:off x="672000" y="1306800"/>
            <a:ext cx="10872000" cy="0"/>
          </a:xfrm>
          <a:prstGeom prst="rect">
            <a:avLst/>
          </a:prstGeom>
          <a:noFill/>
          <a:ln w="6350" cap="flat" cmpd="sng" algn="ctr">
            <a:solidFill>
              <a:srgbClr val="727272"/>
            </a:solid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fr-FR" sz="2000" b="0" i="0" u="none" strike="noStrike" cap="none" normalizeH="0" baseline="0" dirty="0">
              <a:ln>
                <a:noFill/>
              </a:ln>
              <a:solidFill>
                <a:schemeClr val="tx1"/>
              </a:solidFill>
              <a:effectLst/>
              <a:latin typeface="Helvetica 65 Medium" pitchFamily="34" charset="0"/>
            </a:endParaRPr>
          </a:p>
        </p:txBody>
      </p:sp>
      <p:pic>
        <p:nvPicPr>
          <p:cNvPr id="24" name="Image 7"/>
          <p:cNvPicPr>
            <a:picLocks noChangeAspect="1"/>
          </p:cNvPicPr>
          <p:nvPr/>
        </p:nvPicPr>
        <p:blipFill>
          <a:blip r:embed="rId6" cstate="print"/>
          <a:stretch>
            <a:fillRect/>
          </a:stretch>
        </p:blipFill>
        <p:spPr>
          <a:xfrm>
            <a:off x="667201" y="288000"/>
            <a:ext cx="611537" cy="954000"/>
          </a:xfrm>
          <a:prstGeom prst="rect">
            <a:avLst/>
          </a:prstGeom>
        </p:spPr>
      </p:pic>
      <p:sp>
        <p:nvSpPr>
          <p:cNvPr id="13" name="Text Placeholder 12"/>
          <p:cNvSpPr>
            <a:spLocks noGrp="1"/>
          </p:cNvSpPr>
          <p:nvPr>
            <p:ph type="body" idx="1"/>
          </p:nvPr>
        </p:nvSpPr>
        <p:spPr>
          <a:xfrm>
            <a:off x="624000" y="1602000"/>
            <a:ext cx="10958400" cy="4525200"/>
          </a:xfrm>
          <a:prstGeom prst="rect">
            <a:avLst/>
          </a:prstGeom>
        </p:spPr>
        <p:txBody>
          <a:bodyPr vert="horz">
            <a:normAutofit/>
          </a:bodyPr>
          <a:lstStyle/>
          <a:p>
            <a:pPr lvl="0" eaLnBrk="1" latinLnBrk="0" hangingPunct="1"/>
            <a:r>
              <a:rPr kumimoji="0" lang="en-US" dirty="0"/>
              <a:t>Edit Master text styles</a:t>
            </a:r>
          </a:p>
          <a:p>
            <a:pPr lvl="1" eaLnBrk="1" latinLnBrk="0" hangingPunct="1"/>
            <a:r>
              <a:rPr kumimoji="0" lang="en-US" dirty="0"/>
              <a:t>Second level</a:t>
            </a:r>
          </a:p>
          <a:p>
            <a:pPr lvl="2" eaLnBrk="1" latinLnBrk="0" hangingPunct="1"/>
            <a:r>
              <a:rPr kumimoji="0" lang="en-US" dirty="0"/>
              <a:t>Third level</a:t>
            </a:r>
          </a:p>
          <a:p>
            <a:pPr lvl="3" eaLnBrk="1" latinLnBrk="0" hangingPunct="1"/>
            <a:r>
              <a:rPr kumimoji="0" lang="en-US" dirty="0"/>
              <a:t>Fourth level</a:t>
            </a:r>
          </a:p>
          <a:p>
            <a:pPr lvl="4" eaLnBrk="1" latinLnBrk="0" hangingPunct="1"/>
            <a:r>
              <a:rPr kumimoji="0" lang="en-US" dirty="0"/>
              <a:t>Fifth level</a:t>
            </a:r>
          </a:p>
        </p:txBody>
      </p:sp>
      <p:sp>
        <p:nvSpPr>
          <p:cNvPr id="25" name="Title Placeholder 1"/>
          <p:cNvSpPr>
            <a:spLocks noGrp="1"/>
          </p:cNvSpPr>
          <p:nvPr>
            <p:ph type="title"/>
          </p:nvPr>
        </p:nvSpPr>
        <p:spPr>
          <a:xfrm>
            <a:off x="1440000" y="237600"/>
            <a:ext cx="9888000" cy="1022400"/>
          </a:xfrm>
          <a:prstGeom prst="rect">
            <a:avLst/>
          </a:prstGeom>
        </p:spPr>
        <p:txBody>
          <a:bodyPr vert="horz" lIns="91440" tIns="45720" rIns="91440" bIns="45720" rtlCol="0" anchor="ctr">
            <a:noAutofit/>
          </a:bodyPr>
          <a:lstStyle/>
          <a:p>
            <a:r>
              <a:rPr lang="en-US" dirty="0"/>
              <a:t>Click to edit Slide title</a:t>
            </a:r>
            <a:br>
              <a:rPr lang="en-US" dirty="0"/>
            </a:br>
            <a:r>
              <a:rPr lang="en-US" dirty="0"/>
              <a:t>Slide title can be extended to two lines</a:t>
            </a:r>
          </a:p>
        </p:txBody>
      </p:sp>
      <p:sp>
        <p:nvSpPr>
          <p:cNvPr id="26" name="Date Placeholder 3"/>
          <p:cNvSpPr>
            <a:spLocks noGrp="1"/>
          </p:cNvSpPr>
          <p:nvPr>
            <p:ph type="dt" sz="half" idx="2"/>
          </p:nvPr>
        </p:nvSpPr>
        <p:spPr>
          <a:xfrm>
            <a:off x="537600" y="6411600"/>
            <a:ext cx="1200000" cy="244800"/>
          </a:xfrm>
          <a:prstGeom prst="rect">
            <a:avLst/>
          </a:prstGeom>
        </p:spPr>
        <p:txBody>
          <a:bodyPr vert="horz" lIns="91440" tIns="45720" rIns="91440" bIns="45720" rtlCol="0" anchor="t" anchorCtr="0"/>
          <a:lstStyle>
            <a:lvl1pPr algn="l">
              <a:defRPr sz="1000" baseline="0">
                <a:solidFill>
                  <a:srgbClr val="727272"/>
                </a:solidFill>
                <a:latin typeface="Calibri" panose="020F0502020204030204" pitchFamily="34" charset="0"/>
              </a:defRPr>
            </a:lvl1pPr>
          </a:lstStyle>
          <a:p>
            <a:fld id="{10689F6E-870D-4838-A9A7-4077E22F2560}" type="datetime1">
              <a:rPr lang="en-GB" smtClean="0"/>
              <a:pPr/>
              <a:t>29/03/2024</a:t>
            </a:fld>
            <a:endParaRPr lang="en-GB" dirty="0"/>
          </a:p>
        </p:txBody>
      </p:sp>
      <p:sp>
        <p:nvSpPr>
          <p:cNvPr id="27" name="Footer Placeholder 4"/>
          <p:cNvSpPr>
            <a:spLocks noGrp="1"/>
          </p:cNvSpPr>
          <p:nvPr>
            <p:ph type="ftr" sz="quarter" idx="3"/>
          </p:nvPr>
        </p:nvSpPr>
        <p:spPr>
          <a:xfrm>
            <a:off x="1824000" y="6411600"/>
            <a:ext cx="6240000" cy="244800"/>
          </a:xfrm>
          <a:prstGeom prst="rect">
            <a:avLst/>
          </a:prstGeom>
        </p:spPr>
        <p:txBody>
          <a:bodyPr vert="horz" lIns="91440" tIns="45720" rIns="91440" bIns="45720" rtlCol="0" anchor="t" anchorCtr="0"/>
          <a:lstStyle>
            <a:lvl1pPr algn="l">
              <a:defRPr sz="1000" kern="1200" baseline="0">
                <a:solidFill>
                  <a:srgbClr val="727272"/>
                </a:solidFill>
                <a:latin typeface="Calibri" panose="020F0502020204030204" pitchFamily="34" charset="0"/>
              </a:defRPr>
            </a:lvl1pPr>
          </a:lstStyle>
          <a:p>
            <a:endParaRPr lang="en-GB" dirty="0"/>
          </a:p>
        </p:txBody>
      </p:sp>
      <p:sp>
        <p:nvSpPr>
          <p:cNvPr id="41" name="Slide Number Placeholder 5"/>
          <p:cNvSpPr>
            <a:spLocks noGrp="1"/>
          </p:cNvSpPr>
          <p:nvPr>
            <p:ph type="sldNum" sz="quarter" idx="4"/>
          </p:nvPr>
        </p:nvSpPr>
        <p:spPr>
          <a:xfrm>
            <a:off x="11520000" y="6411600"/>
            <a:ext cx="456000" cy="244800"/>
          </a:xfrm>
          <a:prstGeom prst="rect">
            <a:avLst/>
          </a:prstGeom>
        </p:spPr>
        <p:txBody>
          <a:bodyPr vert="horz" wrap="none" lIns="91440" tIns="45720" rIns="91440" bIns="45720" rtlCol="0" anchor="t" anchorCtr="0"/>
          <a:lstStyle>
            <a:lvl1pPr algn="r">
              <a:defRPr sz="1000" baseline="0">
                <a:solidFill>
                  <a:schemeClr val="bg1"/>
                </a:solidFill>
                <a:latin typeface="Calibri" panose="020F0502020204030204" pitchFamily="34" charset="0"/>
              </a:defRPr>
            </a:lvl1pPr>
          </a:lstStyle>
          <a:p>
            <a:fld id="{FF7D3D77-6093-43AD-B472-77490568ACFE}" type="slidenum">
              <a:rPr lang="en-GB" smtClean="0"/>
              <a:pPr/>
              <a:t>‹#›</a:t>
            </a:fld>
            <a:endParaRPr lang="en-GB" dirty="0"/>
          </a:p>
        </p:txBody>
      </p:sp>
    </p:spTree>
    <p:extLst>
      <p:ext uri="{BB962C8B-B14F-4D97-AF65-F5344CB8AC3E}">
        <p14:creationId xmlns:p14="http://schemas.microsoft.com/office/powerpoint/2010/main" val="231681890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Lst>
  <p:hf hdr="0" ftr="0" dt="0"/>
  <p:txStyles>
    <p:titleStyle>
      <a:lvl1pPr algn="l" rtl="0" eaLnBrk="1" latinLnBrk="0" hangingPunct="1">
        <a:spcBef>
          <a:spcPct val="0"/>
        </a:spcBef>
        <a:buNone/>
        <a:defRPr kumimoji="0" sz="3200" b="1" kern="1200">
          <a:solidFill>
            <a:schemeClr val="tx2"/>
          </a:solidFill>
          <a:latin typeface="Calibri" panose="020F0502020204030204" pitchFamily="34" charset="0"/>
          <a:ea typeface="+mj-ea"/>
          <a:cs typeface="+mj-cs"/>
        </a:defRPr>
      </a:lvl1pPr>
    </p:titleStyle>
    <p:bodyStyle>
      <a:lvl1pPr marL="342000" indent="-342000" algn="l" rtl="0" eaLnBrk="1" latinLnBrk="0" hangingPunct="1">
        <a:spcBef>
          <a:spcPts val="768"/>
        </a:spcBef>
        <a:buClr>
          <a:schemeClr val="tx1"/>
        </a:buClr>
        <a:buFont typeface="Arial" pitchFamily="34" charset="0"/>
        <a:buChar char="•"/>
        <a:defRPr kumimoji="0" sz="3200" kern="1200">
          <a:solidFill>
            <a:srgbClr val="000000"/>
          </a:solidFill>
          <a:latin typeface="+mn-lt"/>
          <a:ea typeface="+mn-ea"/>
          <a:cs typeface="+mn-cs"/>
        </a:defRPr>
      </a:lvl1pPr>
      <a:lvl2pPr marL="741600" indent="-284400" algn="l" rtl="0" eaLnBrk="1" latinLnBrk="0" hangingPunct="1">
        <a:spcBef>
          <a:spcPts val="672"/>
        </a:spcBef>
        <a:buClr>
          <a:schemeClr val="tx1"/>
        </a:buClr>
        <a:buFont typeface="Arial" pitchFamily="34" charset="0"/>
        <a:buChar char="–"/>
        <a:defRPr kumimoji="0" sz="2800" kern="1200">
          <a:solidFill>
            <a:srgbClr val="000000"/>
          </a:solidFill>
          <a:latin typeface="+mn-lt"/>
          <a:ea typeface="+mn-ea"/>
          <a:cs typeface="+mn-cs"/>
        </a:defRPr>
      </a:lvl2pPr>
      <a:lvl3pPr marL="1144800" indent="-230400" algn="l" rtl="0" eaLnBrk="1" latinLnBrk="0" hangingPunct="1">
        <a:spcBef>
          <a:spcPts val="576"/>
        </a:spcBef>
        <a:buClr>
          <a:schemeClr val="tx1"/>
        </a:buClr>
        <a:buFont typeface="Arial" pitchFamily="34" charset="0"/>
        <a:buChar char="•"/>
        <a:defRPr kumimoji="0" sz="2400" kern="1200">
          <a:solidFill>
            <a:srgbClr val="000000"/>
          </a:solidFill>
          <a:latin typeface="+mn-lt"/>
          <a:ea typeface="+mn-ea"/>
          <a:cs typeface="+mn-cs"/>
        </a:defRPr>
      </a:lvl3pPr>
      <a:lvl4pPr marL="1602000" indent="-230400" algn="l" rtl="0" eaLnBrk="1" latinLnBrk="0" hangingPunct="1">
        <a:spcBef>
          <a:spcPts val="480"/>
        </a:spcBef>
        <a:buClr>
          <a:schemeClr val="tx1"/>
        </a:buClr>
        <a:buFont typeface="Arial" pitchFamily="34" charset="0"/>
        <a:buChar char="–"/>
        <a:defRPr kumimoji="0" sz="2000" kern="1200">
          <a:solidFill>
            <a:srgbClr val="000000"/>
          </a:solidFill>
          <a:latin typeface="+mn-lt"/>
          <a:ea typeface="+mn-ea"/>
          <a:cs typeface="+mn-cs"/>
        </a:defRPr>
      </a:lvl4pPr>
      <a:lvl5pPr marL="2059200" indent="-230400" algn="l" rtl="0" eaLnBrk="1" latinLnBrk="0" hangingPunct="1">
        <a:spcBef>
          <a:spcPts val="480"/>
        </a:spcBef>
        <a:buClr>
          <a:schemeClr val="tx1"/>
        </a:buClr>
        <a:buFont typeface="Arial" pitchFamily="34" charset="0"/>
        <a:buChar char="»"/>
        <a:defRPr kumimoji="0" sz="2000" kern="1200">
          <a:solidFill>
            <a:srgbClr val="000000"/>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doi.org/10.1787/9a815d6b-en" TargetMode="External"/><Relationship Id="rId2" Type="http://schemas.openxmlformats.org/officeDocument/2006/relationships/hyperlink" Target="https://doi.org/10.1787/4a494083-en"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15.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4.emf"/><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45932" y="2545137"/>
            <a:ext cx="9375955" cy="1323439"/>
          </a:xfrm>
        </p:spPr>
        <p:txBody>
          <a:bodyPr anchor="ctr"/>
          <a:lstStyle/>
          <a:p>
            <a:pPr>
              <a:lnSpc>
                <a:spcPct val="100000"/>
              </a:lnSpc>
              <a:spcBef>
                <a:spcPts val="2400"/>
              </a:spcBef>
              <a:spcAft>
                <a:spcPts val="1200"/>
              </a:spcAft>
            </a:pPr>
            <a:r>
              <a:rPr lang="en-US" sz="4000" dirty="0">
                <a:latin typeface="+mj-lt"/>
              </a:rPr>
              <a:t>The Global Minimum Tax and the taxation of MNE profit</a:t>
            </a:r>
          </a:p>
        </p:txBody>
      </p:sp>
      <p:sp>
        <p:nvSpPr>
          <p:cNvPr id="3" name="Subtitle 2"/>
          <p:cNvSpPr>
            <a:spLocks noGrp="1"/>
          </p:cNvSpPr>
          <p:nvPr>
            <p:ph type="subTitle" idx="1"/>
          </p:nvPr>
        </p:nvSpPr>
        <p:spPr>
          <a:xfrm>
            <a:off x="1745932" y="4157634"/>
            <a:ext cx="8516778" cy="1790811"/>
          </a:xfrm>
        </p:spPr>
        <p:txBody>
          <a:bodyPr/>
          <a:lstStyle/>
          <a:p>
            <a:pPr>
              <a:lnSpc>
                <a:spcPct val="114000"/>
              </a:lnSpc>
              <a:spcBef>
                <a:spcPts val="600"/>
              </a:spcBef>
              <a:spcAft>
                <a:spcPts val="600"/>
              </a:spcAft>
            </a:pPr>
            <a:r>
              <a:rPr lang="en-US" dirty="0">
                <a:latin typeface="+mj-lt"/>
              </a:rPr>
              <a:t>ITPF/Georgetown Law Conference</a:t>
            </a:r>
          </a:p>
          <a:p>
            <a:pPr>
              <a:lnSpc>
                <a:spcPct val="114000"/>
              </a:lnSpc>
              <a:spcBef>
                <a:spcPts val="600"/>
              </a:spcBef>
              <a:spcAft>
                <a:spcPts val="600"/>
              </a:spcAft>
            </a:pPr>
            <a:r>
              <a:rPr lang="en-US" dirty="0">
                <a:latin typeface="+mj-lt"/>
              </a:rPr>
              <a:t>Washington DC, 5 April</a:t>
            </a:r>
          </a:p>
          <a:p>
            <a:pPr>
              <a:lnSpc>
                <a:spcPct val="114000"/>
              </a:lnSpc>
              <a:spcBef>
                <a:spcPts val="600"/>
              </a:spcBef>
              <a:spcAft>
                <a:spcPts val="600"/>
              </a:spcAft>
            </a:pPr>
            <a:r>
              <a:rPr lang="en-US" dirty="0">
                <a:latin typeface="+mj-lt"/>
              </a:rPr>
              <a:t>Felix Hugger, </a:t>
            </a:r>
            <a:r>
              <a:rPr lang="en-US" b="1" dirty="0">
                <a:latin typeface="+mj-lt"/>
              </a:rPr>
              <a:t>Ana Cinta Gonzalez Cabral</a:t>
            </a:r>
            <a:r>
              <a:rPr lang="en-US" dirty="0">
                <a:latin typeface="+mj-lt"/>
              </a:rPr>
              <a:t>, Pierce O’Reilly</a:t>
            </a:r>
          </a:p>
          <a:p>
            <a:pPr>
              <a:lnSpc>
                <a:spcPct val="114000"/>
              </a:lnSpc>
              <a:spcBef>
                <a:spcPts val="600"/>
              </a:spcBef>
              <a:spcAft>
                <a:spcPts val="600"/>
              </a:spcAft>
            </a:pPr>
            <a:r>
              <a:rPr lang="en-US" dirty="0">
                <a:latin typeface="+mj-lt"/>
              </a:rPr>
              <a:t>OECD Centre for Tax Policy and Administration</a:t>
            </a:r>
          </a:p>
        </p:txBody>
      </p:sp>
    </p:spTree>
    <p:extLst>
      <p:ext uri="{BB962C8B-B14F-4D97-AF65-F5344CB8AC3E}">
        <p14:creationId xmlns:p14="http://schemas.microsoft.com/office/powerpoint/2010/main" val="900616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4"/>
          </p:nvPr>
        </p:nvSpPr>
        <p:spPr/>
        <p:txBody>
          <a:bodyPr/>
          <a:lstStyle/>
          <a:p>
            <a:fld id="{FF7D3D77-6093-43AD-B472-77490568ACFE}" type="slidenum">
              <a:rPr lang="en-GB" smtClean="0"/>
              <a:pPr/>
              <a:t>10</a:t>
            </a:fld>
            <a:endParaRPr lang="en-GB" dirty="0"/>
          </a:p>
        </p:txBody>
      </p:sp>
      <p:sp>
        <p:nvSpPr>
          <p:cNvPr id="7" name="Title 1"/>
          <p:cNvSpPr>
            <a:spLocks noGrp="1"/>
          </p:cNvSpPr>
          <p:nvPr>
            <p:ph type="title"/>
          </p:nvPr>
        </p:nvSpPr>
        <p:spPr>
          <a:xfrm>
            <a:off x="1440000" y="237600"/>
            <a:ext cx="9888000" cy="1022400"/>
          </a:xfrm>
        </p:spPr>
        <p:txBody>
          <a:bodyPr/>
          <a:lstStyle/>
          <a:p>
            <a:r>
              <a:rPr lang="en-GB" b="1" dirty="0">
                <a:latin typeface="+mj-lt"/>
              </a:rPr>
              <a:t>Increase in tax revenue</a:t>
            </a:r>
            <a:endParaRPr lang="en-GB" sz="2400" i="1" dirty="0">
              <a:latin typeface="+mj-lt"/>
            </a:endParaRPr>
          </a:p>
        </p:txBody>
      </p:sp>
      <p:sp>
        <p:nvSpPr>
          <p:cNvPr id="2" name="Content Placeholder 7">
            <a:extLst>
              <a:ext uri="{FF2B5EF4-FFF2-40B4-BE49-F238E27FC236}">
                <a16:creationId xmlns:a16="http://schemas.microsoft.com/office/drawing/2014/main" id="{85C49501-B18D-7C56-37F6-9940AAA3E38E}"/>
              </a:ext>
            </a:extLst>
          </p:cNvPr>
          <p:cNvSpPr>
            <a:spLocks noGrp="1"/>
          </p:cNvSpPr>
          <p:nvPr>
            <p:ph idx="1"/>
          </p:nvPr>
        </p:nvSpPr>
        <p:spPr>
          <a:xfrm>
            <a:off x="8229600" y="1703153"/>
            <a:ext cx="3820401" cy="4830847"/>
          </a:xfrm>
        </p:spPr>
        <p:txBody>
          <a:bodyPr>
            <a:normAutofit/>
          </a:bodyPr>
          <a:lstStyle/>
          <a:p>
            <a:pPr>
              <a:spcBef>
                <a:spcPts val="600"/>
              </a:spcBef>
              <a:spcAft>
                <a:spcPts val="600"/>
              </a:spcAft>
            </a:pPr>
            <a:r>
              <a:rPr lang="en-GB" sz="2000" dirty="0">
                <a:solidFill>
                  <a:srgbClr val="393939"/>
                </a:solidFill>
                <a:latin typeface="Calibri" panose="020F0502020204030204" pitchFamily="34" charset="0"/>
                <a:cs typeface="Calibri" panose="020F0502020204030204" pitchFamily="34" charset="0"/>
              </a:rPr>
              <a:t>Total global revenue gains of between USD 155 bn and </a:t>
            </a:r>
            <a:br>
              <a:rPr lang="en-GB" sz="2000" dirty="0">
                <a:solidFill>
                  <a:srgbClr val="393939"/>
                </a:solidFill>
                <a:latin typeface="Calibri" panose="020F0502020204030204" pitchFamily="34" charset="0"/>
                <a:cs typeface="Calibri" panose="020F0502020204030204" pitchFamily="34" charset="0"/>
              </a:rPr>
            </a:br>
            <a:r>
              <a:rPr lang="en-GB" sz="2000" dirty="0">
                <a:solidFill>
                  <a:srgbClr val="393939"/>
                </a:solidFill>
                <a:latin typeface="Calibri" panose="020F0502020204030204" pitchFamily="34" charset="0"/>
                <a:cs typeface="Calibri" panose="020F0502020204030204" pitchFamily="34" charset="0"/>
              </a:rPr>
              <a:t>USD 192 bn per year</a:t>
            </a:r>
          </a:p>
          <a:p>
            <a:pPr lvl="1">
              <a:spcBef>
                <a:spcPts val="600"/>
              </a:spcBef>
              <a:spcAft>
                <a:spcPts val="600"/>
              </a:spcAft>
            </a:pPr>
            <a:r>
              <a:rPr lang="en-GB" sz="1600" dirty="0">
                <a:solidFill>
                  <a:srgbClr val="393939"/>
                </a:solidFill>
                <a:latin typeface="Calibri" panose="020F0502020204030204" pitchFamily="34" charset="0"/>
                <a:cs typeface="Calibri" panose="020F0502020204030204" pitchFamily="34" charset="0"/>
              </a:rPr>
              <a:t>Approx. 2/3 of revenue gains are direct gains via top-up taxation</a:t>
            </a:r>
          </a:p>
          <a:p>
            <a:pPr lvl="1">
              <a:spcBef>
                <a:spcPts val="600"/>
              </a:spcBef>
              <a:spcAft>
                <a:spcPts val="600"/>
              </a:spcAft>
            </a:pPr>
            <a:r>
              <a:rPr lang="en-GB" sz="1600" dirty="0">
                <a:solidFill>
                  <a:srgbClr val="393939"/>
                </a:solidFill>
                <a:latin typeface="Calibri" panose="020F0502020204030204" pitchFamily="34" charset="0"/>
                <a:cs typeface="Calibri" panose="020F0502020204030204" pitchFamily="34" charset="0"/>
              </a:rPr>
              <a:t>Approx. 1/3 of revenue gains are indirect gains through reduced profit shifting</a:t>
            </a:r>
          </a:p>
          <a:p>
            <a:pPr>
              <a:spcBef>
                <a:spcPts val="600"/>
              </a:spcBef>
              <a:spcAft>
                <a:spcPts val="600"/>
              </a:spcAft>
            </a:pPr>
            <a:r>
              <a:rPr lang="en-GB" sz="2000" dirty="0">
                <a:solidFill>
                  <a:srgbClr val="393939"/>
                </a:solidFill>
                <a:latin typeface="Calibri" panose="020F0502020204030204" pitchFamily="34" charset="0"/>
                <a:cs typeface="Calibri" panose="020F0502020204030204" pitchFamily="34" charset="0"/>
              </a:rPr>
              <a:t>The higher the share of implementing jurisdictions, the higher the share of QDMMT revenue vs. IIR and UTPR revenue</a:t>
            </a:r>
          </a:p>
          <a:p>
            <a:pPr>
              <a:spcAft>
                <a:spcPts val="600"/>
              </a:spcAft>
            </a:pPr>
            <a:endParaRPr lang="en-GB" sz="2000" dirty="0">
              <a:solidFill>
                <a:srgbClr val="393939"/>
              </a:solidFill>
              <a:latin typeface="Calibri" panose="020F0502020204030204" pitchFamily="34" charset="0"/>
              <a:cs typeface="Calibri" panose="020F0502020204030204" pitchFamily="34" charset="0"/>
            </a:endParaRPr>
          </a:p>
        </p:txBody>
      </p:sp>
      <p:sp>
        <p:nvSpPr>
          <p:cNvPr id="6" name="Rectangle 2">
            <a:extLst>
              <a:ext uri="{FF2B5EF4-FFF2-40B4-BE49-F238E27FC236}">
                <a16:creationId xmlns:a16="http://schemas.microsoft.com/office/drawing/2014/main" id="{DD6CEAE9-CF2E-35EC-B234-DF8895CADFEF}"/>
              </a:ext>
            </a:extLst>
          </p:cNvPr>
          <p:cNvSpPr>
            <a:spLocks noChangeArrowheads="1"/>
          </p:cNvSpPr>
          <p:nvPr/>
        </p:nvSpPr>
        <p:spPr bwMode="auto">
          <a:xfrm>
            <a:off x="945075" y="1364956"/>
            <a:ext cx="6559743" cy="43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altLang="en-US" sz="2200" b="1" i="0" u="none" strike="noStrike" cap="none" normalizeH="0" baseline="0" dirty="0">
                <a:ln>
                  <a:noFill/>
                </a:ln>
                <a:solidFill>
                  <a:srgbClr val="4E81BD"/>
                </a:solidFill>
                <a:effectLst/>
                <a:latin typeface="Arial Narrow" panose="020B0606020202030204" pitchFamily="34" charset="0"/>
                <a:ea typeface="Arial" panose="020B0604020202020204" pitchFamily="34" charset="0"/>
                <a:cs typeface="Times New Roman" panose="02020603050405020304" pitchFamily="18" charset="0"/>
              </a:rPr>
              <a:t>Global revenue gains by implementation scenario, USD bn</a:t>
            </a:r>
            <a:endParaRPr kumimoji="0" lang="en-GB" altLang="en-US" sz="2200" b="0" i="0" u="none" strike="noStrike" cap="none" normalizeH="0" baseline="0" dirty="0">
              <a:ln>
                <a:noFill/>
              </a:ln>
              <a:solidFill>
                <a:schemeClr val="tx1"/>
              </a:solidFill>
              <a:effectLst/>
            </a:endParaRPr>
          </a:p>
        </p:txBody>
      </p:sp>
      <p:sp>
        <p:nvSpPr>
          <p:cNvPr id="9" name="Rectangle 3">
            <a:extLst>
              <a:ext uri="{FF2B5EF4-FFF2-40B4-BE49-F238E27FC236}">
                <a16:creationId xmlns:a16="http://schemas.microsoft.com/office/drawing/2014/main" id="{6C3801E2-52EA-5A72-C9F2-4A4180FE0DA5}"/>
              </a:ext>
            </a:extLst>
          </p:cNvPr>
          <p:cNvSpPr>
            <a:spLocks noChangeArrowheads="1"/>
          </p:cNvSpPr>
          <p:nvPr/>
        </p:nvSpPr>
        <p:spPr bwMode="auto">
          <a:xfrm>
            <a:off x="73116" y="6165503"/>
            <a:ext cx="10823713" cy="6924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1300" b="1" i="0" u="none" strike="noStrike" cap="none" normalizeH="0" baseline="0" dirty="0">
                <a:ln>
                  <a:noFill/>
                </a:ln>
                <a:solidFill>
                  <a:srgbClr val="000000"/>
                </a:solidFill>
                <a:effectLst/>
                <a:latin typeface="Arial Narrow" panose="020B0606020202030204" pitchFamily="34" charset="0"/>
                <a:ea typeface="Arial" panose="020B0604020202020204" pitchFamily="34" charset="0"/>
                <a:cs typeface="Times New Roman" panose="02020603050405020304" pitchFamily="18" charset="0"/>
              </a:rPr>
              <a:t>Note</a:t>
            </a:r>
            <a:r>
              <a:rPr kumimoji="0" lang="en-US" altLang="en-US" sz="1300" b="0" i="0" u="none" strike="noStrike" cap="none" normalizeH="0" baseline="0" dirty="0">
                <a:ln>
                  <a:noFill/>
                </a:ln>
                <a:solidFill>
                  <a:srgbClr val="000000"/>
                </a:solidFill>
                <a:effectLst/>
                <a:latin typeface="Arial Narrow" panose="020B0606020202030204" pitchFamily="34" charset="0"/>
                <a:ea typeface="Arial" panose="020B0604020202020204" pitchFamily="34" charset="0"/>
                <a:cs typeface="Times New Roman" panose="02020603050405020304" pitchFamily="18" charset="0"/>
              </a:rPr>
              <a:t>: The estimates are presented as an average of the 2017-2020 results. Estimates are presented for IF member jurisdictions only. Estimates include both direct and indirect revenue gains. The estimates account for the variation in the sensitivity of profit shifting. Estimates are presented for the SBIE year-one scenario (10% on payroll and 8% on tangible assets). Estimates are presented net of any lost revenue from CFC regimes modelle</a:t>
            </a:r>
            <a:r>
              <a:rPr lang="en-US" altLang="en-US" sz="1300" dirty="0">
                <a:solidFill>
                  <a:srgbClr val="000000"/>
                </a:solidFill>
                <a:latin typeface="Arial Narrow" panose="020B0606020202030204" pitchFamily="34" charset="0"/>
                <a:ea typeface="Arial" panose="020B0604020202020204" pitchFamily="34" charset="0"/>
                <a:cs typeface="Times New Roman" panose="02020603050405020304" pitchFamily="18" charset="0"/>
              </a:rPr>
              <a:t>d. Assumptions on implementation scenarios are discussed above. </a:t>
            </a:r>
            <a:endParaRPr kumimoji="0" lang="fr-FR" altLang="en-US" sz="1300" b="0" i="0" u="none" strike="noStrike" cap="none" normalizeH="0" baseline="0" dirty="0">
              <a:ln>
                <a:noFill/>
              </a:ln>
              <a:solidFill>
                <a:schemeClr val="tx1"/>
              </a:solidFill>
              <a:effectLst/>
              <a:latin typeface="Arial" panose="020B0604020202020204" pitchFamily="34" charset="0"/>
            </a:endParaRPr>
          </a:p>
        </p:txBody>
      </p:sp>
      <p:pic>
        <p:nvPicPr>
          <p:cNvPr id="4" name="Picture 3">
            <a:extLst>
              <a:ext uri="{FF2B5EF4-FFF2-40B4-BE49-F238E27FC236}">
                <a16:creationId xmlns:a16="http://schemas.microsoft.com/office/drawing/2014/main" id="{A78DF26C-3D84-3002-A9C7-E94B12C6F05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bwMode="auto">
          <a:xfrm>
            <a:off x="417155" y="1814513"/>
            <a:ext cx="7615582" cy="4350990"/>
          </a:xfrm>
          <a:prstGeom prst="rect">
            <a:avLst/>
          </a:prstGeom>
          <a:noFill/>
          <a:ln>
            <a:noFill/>
          </a:ln>
        </p:spPr>
      </p:pic>
    </p:spTree>
    <p:extLst>
      <p:ext uri="{BB962C8B-B14F-4D97-AF65-F5344CB8AC3E}">
        <p14:creationId xmlns:p14="http://schemas.microsoft.com/office/powerpoint/2010/main" val="13458275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ED3F55CE-818F-6BC2-F57A-7D7B1B18B9A0}"/>
              </a:ext>
            </a:extLst>
          </p:cNvPr>
          <p:cNvSpPr>
            <a:spLocks noGrp="1"/>
          </p:cNvSpPr>
          <p:nvPr>
            <p:ph type="sldNum" sz="quarter" idx="4"/>
          </p:nvPr>
        </p:nvSpPr>
        <p:spPr/>
        <p:txBody>
          <a:bodyPr/>
          <a:lstStyle/>
          <a:p>
            <a:fld id="{FF7D3D77-6093-43AD-B472-77490568ACFE}" type="slidenum">
              <a:rPr lang="en-GB" smtClean="0"/>
              <a:pPr/>
              <a:t>11</a:t>
            </a:fld>
            <a:endParaRPr lang="en-GB" dirty="0"/>
          </a:p>
        </p:txBody>
      </p:sp>
      <p:sp>
        <p:nvSpPr>
          <p:cNvPr id="4" name="Title 3">
            <a:extLst>
              <a:ext uri="{FF2B5EF4-FFF2-40B4-BE49-F238E27FC236}">
                <a16:creationId xmlns:a16="http://schemas.microsoft.com/office/drawing/2014/main" id="{0DDF6E2E-AECB-F470-BD1C-B89155A10DAA}"/>
              </a:ext>
            </a:extLst>
          </p:cNvPr>
          <p:cNvSpPr>
            <a:spLocks noGrp="1"/>
          </p:cNvSpPr>
          <p:nvPr>
            <p:ph type="title"/>
          </p:nvPr>
        </p:nvSpPr>
        <p:spPr/>
        <p:txBody>
          <a:bodyPr/>
          <a:lstStyle/>
          <a:p>
            <a:r>
              <a:rPr lang="en-US" dirty="0">
                <a:latin typeface="+mj-lt"/>
              </a:rPr>
              <a:t>Conclusion</a:t>
            </a:r>
            <a:endParaRPr lang="en-US" sz="2800" dirty="0">
              <a:latin typeface="+mj-lt"/>
            </a:endParaRPr>
          </a:p>
        </p:txBody>
      </p:sp>
      <p:sp>
        <p:nvSpPr>
          <p:cNvPr id="9" name="Content Placeholder 1">
            <a:extLst>
              <a:ext uri="{FF2B5EF4-FFF2-40B4-BE49-F238E27FC236}">
                <a16:creationId xmlns:a16="http://schemas.microsoft.com/office/drawing/2014/main" id="{3B043A1C-CF34-ED73-C915-584ECA1BC8FA}"/>
              </a:ext>
            </a:extLst>
          </p:cNvPr>
          <p:cNvSpPr>
            <a:spLocks noGrp="1"/>
          </p:cNvSpPr>
          <p:nvPr>
            <p:ph idx="1"/>
          </p:nvPr>
        </p:nvSpPr>
        <p:spPr>
          <a:xfrm>
            <a:off x="616800" y="1547964"/>
            <a:ext cx="10958400" cy="5299200"/>
          </a:xfrm>
        </p:spPr>
        <p:txBody>
          <a:bodyPr>
            <a:normAutofit/>
          </a:bodyPr>
          <a:lstStyle/>
          <a:p>
            <a:r>
              <a:rPr lang="en-GB" sz="2400" b="1" dirty="0">
                <a:solidFill>
                  <a:schemeClr val="bg2">
                    <a:lumMod val="25000"/>
                  </a:schemeClr>
                </a:solidFill>
                <a:latin typeface="Calibri" panose="020F0502020204030204" pitchFamily="34" charset="0"/>
                <a:cs typeface="Calibri" panose="020F0502020204030204" pitchFamily="34" charset="0"/>
              </a:rPr>
              <a:t>The GMT reduces tax rate differentials across jurisdictions</a:t>
            </a:r>
          </a:p>
          <a:p>
            <a:pPr lvl="1"/>
            <a:r>
              <a:rPr lang="en-US" sz="2000" dirty="0">
                <a:solidFill>
                  <a:schemeClr val="bg2">
                    <a:lumMod val="25000"/>
                  </a:schemeClr>
                </a:solidFill>
                <a:latin typeface="Calibri" panose="020F0502020204030204" pitchFamily="34" charset="0"/>
                <a:cs typeface="Calibri" panose="020F0502020204030204" pitchFamily="34" charset="0"/>
              </a:rPr>
              <a:t>Reduction in differentials between investment hubs and non-hub jurisdictions by around 50%</a:t>
            </a:r>
          </a:p>
          <a:p>
            <a:pPr lvl="1"/>
            <a:r>
              <a:rPr lang="en-US" sz="2000" dirty="0">
                <a:solidFill>
                  <a:schemeClr val="bg2">
                    <a:lumMod val="25000"/>
                  </a:schemeClr>
                </a:solidFill>
                <a:latin typeface="Calibri" panose="020F0502020204030204" pitchFamily="34" charset="0"/>
                <a:cs typeface="Calibri" panose="020F0502020204030204" pitchFamily="34" charset="0"/>
              </a:rPr>
              <a:t>This reduces profit-shifting incentives, and can improve global capital allocation</a:t>
            </a:r>
          </a:p>
          <a:p>
            <a:r>
              <a:rPr lang="en-GB" sz="2400" b="1" dirty="0">
                <a:solidFill>
                  <a:schemeClr val="bg2">
                    <a:lumMod val="25000"/>
                  </a:schemeClr>
                </a:solidFill>
                <a:latin typeface="Calibri" panose="020F0502020204030204" pitchFamily="34" charset="0"/>
                <a:cs typeface="Calibri" panose="020F0502020204030204" pitchFamily="34" charset="0"/>
              </a:rPr>
              <a:t>The GMT is likely to reduce incentives to shift profit</a:t>
            </a:r>
            <a:endParaRPr lang="en-US" sz="2400" b="1" dirty="0">
              <a:solidFill>
                <a:schemeClr val="bg2">
                  <a:lumMod val="25000"/>
                </a:schemeClr>
              </a:solidFill>
              <a:latin typeface="Calibri" panose="020F0502020204030204" pitchFamily="34" charset="0"/>
              <a:cs typeface="Calibri" panose="020F0502020204030204" pitchFamily="34" charset="0"/>
            </a:endParaRPr>
          </a:p>
          <a:p>
            <a:pPr lvl="1"/>
            <a:r>
              <a:rPr lang="en-US" sz="2000" dirty="0">
                <a:solidFill>
                  <a:schemeClr val="bg2">
                    <a:lumMod val="25000"/>
                  </a:schemeClr>
                </a:solidFill>
                <a:latin typeface="Calibri" panose="020F0502020204030204" pitchFamily="34" charset="0"/>
                <a:cs typeface="Calibri" panose="020F0502020204030204" pitchFamily="34" charset="0"/>
              </a:rPr>
              <a:t>Estimated fall in global shifted profits by around 50% </a:t>
            </a:r>
          </a:p>
          <a:p>
            <a:r>
              <a:rPr lang="en-GB" sz="2400" b="1" dirty="0">
                <a:solidFill>
                  <a:schemeClr val="bg2">
                    <a:lumMod val="25000"/>
                  </a:schemeClr>
                </a:solidFill>
                <a:latin typeface="Calibri" panose="020F0502020204030204" pitchFamily="34" charset="0"/>
                <a:cs typeface="Calibri" panose="020F0502020204030204" pitchFamily="34" charset="0"/>
              </a:rPr>
              <a:t>The GMT is likely to reduce low-taxed profit globally </a:t>
            </a:r>
          </a:p>
          <a:p>
            <a:pPr lvl="1"/>
            <a:r>
              <a:rPr lang="en-US" sz="2000" dirty="0">
                <a:solidFill>
                  <a:schemeClr val="bg2">
                    <a:lumMod val="25000"/>
                  </a:schemeClr>
                </a:solidFill>
                <a:latin typeface="Calibri" panose="020F0502020204030204" pitchFamily="34" charset="0"/>
                <a:cs typeface="Calibri" panose="020F0502020204030204" pitchFamily="34" charset="0"/>
              </a:rPr>
              <a:t>Global amount of MNE profit taxed below 15% is estimated to fall by about 80% </a:t>
            </a:r>
          </a:p>
          <a:p>
            <a:pPr lvl="1"/>
            <a:r>
              <a:rPr lang="en-US" sz="2000" dirty="0">
                <a:solidFill>
                  <a:schemeClr val="bg2">
                    <a:lumMod val="25000"/>
                  </a:schemeClr>
                </a:solidFill>
                <a:latin typeface="Calibri" panose="020F0502020204030204" pitchFamily="34" charset="0"/>
                <a:cs typeface="Calibri" panose="020F0502020204030204" pitchFamily="34" charset="0"/>
              </a:rPr>
              <a:t>Remaining low-taxed profit due to SBIE </a:t>
            </a:r>
          </a:p>
          <a:p>
            <a:r>
              <a:rPr lang="en-US" sz="2400" b="1" dirty="0">
                <a:solidFill>
                  <a:schemeClr val="bg2">
                    <a:lumMod val="25000"/>
                  </a:schemeClr>
                </a:solidFill>
                <a:latin typeface="Calibri" panose="020F0502020204030204" pitchFamily="34" charset="0"/>
                <a:cs typeface="Calibri" panose="020F0502020204030204" pitchFamily="34" charset="0"/>
              </a:rPr>
              <a:t>The GMT is likely to increase tax revenue </a:t>
            </a:r>
          </a:p>
          <a:p>
            <a:pPr lvl="1"/>
            <a:r>
              <a:rPr lang="en-US" sz="2000" dirty="0">
                <a:solidFill>
                  <a:schemeClr val="bg2">
                    <a:lumMod val="25000"/>
                  </a:schemeClr>
                </a:solidFill>
                <a:latin typeface="Calibri" panose="020F0502020204030204" pitchFamily="34" charset="0"/>
                <a:cs typeface="Calibri" panose="020F0502020204030204" pitchFamily="34" charset="0"/>
              </a:rPr>
              <a:t>Increased CIT revenues by 6.5%-8.1% of global CIT revenues (USD 155-192 billion in the 2017-2020 period ) </a:t>
            </a:r>
          </a:p>
          <a:p>
            <a:pPr lvl="1"/>
            <a:r>
              <a:rPr lang="en-US" sz="2000" dirty="0">
                <a:solidFill>
                  <a:schemeClr val="bg2">
                    <a:lumMod val="25000"/>
                  </a:schemeClr>
                </a:solidFill>
                <a:latin typeface="Calibri" panose="020F0502020204030204" pitchFamily="34" charset="0"/>
                <a:cs typeface="Calibri" panose="020F0502020204030204" pitchFamily="34" charset="0"/>
              </a:rPr>
              <a:t>Two-thirds directly, one-third indirectly through reduced profit-shifting</a:t>
            </a:r>
          </a:p>
          <a:p>
            <a:pPr marL="457200" lvl="1" indent="0">
              <a:buNone/>
            </a:pPr>
            <a:endParaRPr lang="en-US" sz="2000" b="1" dirty="0">
              <a:solidFill>
                <a:schemeClr val="bg2">
                  <a:lumMod val="25000"/>
                </a:schemeClr>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3252259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8EE21E3-8247-059A-6CA3-704E702798AF}"/>
              </a:ext>
            </a:extLst>
          </p:cNvPr>
          <p:cNvSpPr>
            <a:spLocks noGrp="1"/>
          </p:cNvSpPr>
          <p:nvPr>
            <p:ph idx="1"/>
          </p:nvPr>
        </p:nvSpPr>
        <p:spPr/>
        <p:txBody>
          <a:bodyPr>
            <a:normAutofit/>
          </a:bodyPr>
          <a:lstStyle/>
          <a:p>
            <a:r>
              <a:rPr lang="en-US" sz="2000" b="0" i="0" dirty="0">
                <a:solidFill>
                  <a:srgbClr val="000000"/>
                </a:solidFill>
                <a:effectLst/>
              </a:rPr>
              <a:t>Hugger, F., A. González Cabral and P. O’Reilly (2023), "Effective tax rates of MNEs: New evidence on global low-taxed profit", </a:t>
            </a:r>
            <a:r>
              <a:rPr lang="en-US" sz="2000" b="0" i="1" dirty="0">
                <a:solidFill>
                  <a:srgbClr val="000000"/>
                </a:solidFill>
                <a:effectLst/>
              </a:rPr>
              <a:t>OECD Taxation Working Papers</a:t>
            </a:r>
            <a:r>
              <a:rPr lang="en-US" sz="2000" b="0" i="0" dirty="0">
                <a:solidFill>
                  <a:srgbClr val="000000"/>
                </a:solidFill>
                <a:effectLst/>
              </a:rPr>
              <a:t>, No. 67, OECD Publishing, Paris, </a:t>
            </a:r>
            <a:r>
              <a:rPr lang="en-US" sz="2000" b="0" i="0" dirty="0">
                <a:effectLst/>
                <a:hlinkClick r:id="rId2"/>
              </a:rPr>
              <a:t>https://doi.org/10.1787/4a494083-en</a:t>
            </a:r>
            <a:r>
              <a:rPr lang="en-US" sz="2000" b="0" i="0" dirty="0">
                <a:solidFill>
                  <a:srgbClr val="000000"/>
                </a:solidFill>
                <a:effectLst/>
              </a:rPr>
              <a:t>.</a:t>
            </a:r>
          </a:p>
          <a:p>
            <a:r>
              <a:rPr lang="en-US" sz="2000" b="0" i="0" dirty="0">
                <a:solidFill>
                  <a:srgbClr val="000000"/>
                </a:solidFill>
                <a:effectLst/>
              </a:rPr>
              <a:t>Hugger, F., et al. (2024), "The Global Minimum Tax and the taxation of MNE profit", </a:t>
            </a:r>
            <a:r>
              <a:rPr lang="en-US" sz="2000" b="0" i="1" dirty="0">
                <a:solidFill>
                  <a:srgbClr val="000000"/>
                </a:solidFill>
                <a:effectLst/>
              </a:rPr>
              <a:t>OECD Taxation Working Papers</a:t>
            </a:r>
            <a:r>
              <a:rPr lang="en-US" sz="2000" b="0" i="0" dirty="0">
                <a:solidFill>
                  <a:srgbClr val="000000"/>
                </a:solidFill>
                <a:effectLst/>
              </a:rPr>
              <a:t>, No. 68, OECD Publishing, Paris, </a:t>
            </a:r>
            <a:r>
              <a:rPr lang="en-US" sz="2000" b="0" i="0" dirty="0">
                <a:effectLst/>
                <a:hlinkClick r:id="rId3"/>
              </a:rPr>
              <a:t>https://doi.org/10.1787/9a815d6b-en</a:t>
            </a:r>
            <a:r>
              <a:rPr lang="en-US" sz="2000" b="0" i="0" dirty="0">
                <a:solidFill>
                  <a:srgbClr val="000000"/>
                </a:solidFill>
                <a:effectLst/>
              </a:rPr>
              <a:t>.</a:t>
            </a:r>
            <a:endParaRPr lang="en-GB" sz="2000" dirty="0"/>
          </a:p>
        </p:txBody>
      </p:sp>
      <p:sp>
        <p:nvSpPr>
          <p:cNvPr id="3" name="Slide Number Placeholder 2">
            <a:extLst>
              <a:ext uri="{FF2B5EF4-FFF2-40B4-BE49-F238E27FC236}">
                <a16:creationId xmlns:a16="http://schemas.microsoft.com/office/drawing/2014/main" id="{9EC69BBC-FB9A-DD3A-B81F-79B4137D51CB}"/>
              </a:ext>
            </a:extLst>
          </p:cNvPr>
          <p:cNvSpPr>
            <a:spLocks noGrp="1"/>
          </p:cNvSpPr>
          <p:nvPr>
            <p:ph type="sldNum" sz="quarter" idx="4"/>
          </p:nvPr>
        </p:nvSpPr>
        <p:spPr/>
        <p:txBody>
          <a:bodyPr/>
          <a:lstStyle/>
          <a:p>
            <a:fld id="{FF7D3D77-6093-43AD-B472-77490568ACFE}" type="slidenum">
              <a:rPr lang="en-GB" smtClean="0"/>
              <a:pPr/>
              <a:t>12</a:t>
            </a:fld>
            <a:endParaRPr lang="en-GB" dirty="0"/>
          </a:p>
        </p:txBody>
      </p:sp>
      <p:sp>
        <p:nvSpPr>
          <p:cNvPr id="4" name="Title 3">
            <a:extLst>
              <a:ext uri="{FF2B5EF4-FFF2-40B4-BE49-F238E27FC236}">
                <a16:creationId xmlns:a16="http://schemas.microsoft.com/office/drawing/2014/main" id="{4FBD451A-585E-BBF9-DC0C-565A82FB71CB}"/>
              </a:ext>
            </a:extLst>
          </p:cNvPr>
          <p:cNvSpPr>
            <a:spLocks noGrp="1"/>
          </p:cNvSpPr>
          <p:nvPr>
            <p:ph type="title"/>
          </p:nvPr>
        </p:nvSpPr>
        <p:spPr/>
        <p:txBody>
          <a:bodyPr/>
          <a:lstStyle/>
          <a:p>
            <a:r>
              <a:rPr lang="en-GB" dirty="0"/>
              <a:t>References</a:t>
            </a:r>
          </a:p>
        </p:txBody>
      </p:sp>
    </p:spTree>
    <p:extLst>
      <p:ext uri="{BB962C8B-B14F-4D97-AF65-F5344CB8AC3E}">
        <p14:creationId xmlns:p14="http://schemas.microsoft.com/office/powerpoint/2010/main" val="29222183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AECA87B-CCDC-BA29-263D-2B602887D7DA}"/>
              </a:ext>
            </a:extLst>
          </p:cNvPr>
          <p:cNvSpPr>
            <a:spLocks noGrp="1"/>
          </p:cNvSpPr>
          <p:nvPr>
            <p:ph type="title"/>
          </p:nvPr>
        </p:nvSpPr>
        <p:spPr>
          <a:xfrm>
            <a:off x="1680000" y="3162086"/>
            <a:ext cx="8832000" cy="573427"/>
          </a:xfrm>
        </p:spPr>
        <p:txBody>
          <a:bodyPr/>
          <a:lstStyle/>
          <a:p>
            <a:r>
              <a:rPr lang="en-GB" dirty="0"/>
              <a:t>annex</a:t>
            </a:r>
          </a:p>
        </p:txBody>
      </p:sp>
      <p:sp>
        <p:nvSpPr>
          <p:cNvPr id="3" name="Slide Number Placeholder 2">
            <a:extLst>
              <a:ext uri="{FF2B5EF4-FFF2-40B4-BE49-F238E27FC236}">
                <a16:creationId xmlns:a16="http://schemas.microsoft.com/office/drawing/2014/main" id="{DCC44559-4973-0DEC-4890-D6DA3ADCCD29}"/>
              </a:ext>
            </a:extLst>
          </p:cNvPr>
          <p:cNvSpPr>
            <a:spLocks noGrp="1"/>
          </p:cNvSpPr>
          <p:nvPr>
            <p:ph type="sldNum" sz="quarter" idx="4"/>
          </p:nvPr>
        </p:nvSpPr>
        <p:spPr/>
        <p:txBody>
          <a:bodyPr/>
          <a:lstStyle/>
          <a:p>
            <a:fld id="{FF7D3D77-6093-43AD-B472-77490568ACFE}" type="slidenum">
              <a:rPr lang="en-GB" smtClean="0"/>
              <a:pPr/>
              <a:t>13</a:t>
            </a:fld>
            <a:endParaRPr lang="en-GB" dirty="0"/>
          </a:p>
        </p:txBody>
      </p:sp>
    </p:spTree>
    <p:extLst>
      <p:ext uri="{BB962C8B-B14F-4D97-AF65-F5344CB8AC3E}">
        <p14:creationId xmlns:p14="http://schemas.microsoft.com/office/powerpoint/2010/main" val="39965628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E4DB49D1-4745-F7E2-620C-7A7FB45DC5CC}"/>
              </a:ext>
            </a:extLst>
          </p:cNvPr>
          <p:cNvSpPr>
            <a:spLocks noGrp="1"/>
          </p:cNvSpPr>
          <p:nvPr>
            <p:ph type="title"/>
          </p:nvPr>
        </p:nvSpPr>
        <p:spPr/>
        <p:txBody>
          <a:bodyPr/>
          <a:lstStyle/>
          <a:p>
            <a:r>
              <a:rPr lang="en-GB" b="1" dirty="0">
                <a:solidFill>
                  <a:schemeClr val="tx2"/>
                </a:solidFill>
              </a:rPr>
              <a:t>Taxation of profit globally</a:t>
            </a:r>
          </a:p>
        </p:txBody>
      </p:sp>
      <p:sp>
        <p:nvSpPr>
          <p:cNvPr id="6" name="Slide Number Placeholder 5">
            <a:extLst>
              <a:ext uri="{FF2B5EF4-FFF2-40B4-BE49-F238E27FC236}">
                <a16:creationId xmlns:a16="http://schemas.microsoft.com/office/drawing/2014/main" id="{E5595AB0-0A28-C448-CF30-413545B68CD8}"/>
              </a:ext>
            </a:extLst>
          </p:cNvPr>
          <p:cNvSpPr>
            <a:spLocks noGrp="1"/>
          </p:cNvSpPr>
          <p:nvPr>
            <p:ph type="sldNum" sz="quarter" idx="4"/>
          </p:nvPr>
        </p:nvSpPr>
        <p:spPr/>
        <p:txBody>
          <a:bodyPr/>
          <a:lstStyle/>
          <a:p>
            <a:fld id="{224CD660-A5B4-41E4-863A-05FB137E569F}" type="slidenum">
              <a:rPr lang="en-GB" smtClean="0"/>
              <a:t>14</a:t>
            </a:fld>
            <a:endParaRPr lang="en-GB"/>
          </a:p>
        </p:txBody>
      </p:sp>
      <p:cxnSp>
        <p:nvCxnSpPr>
          <p:cNvPr id="11" name="Straight Connector 10">
            <a:extLst>
              <a:ext uri="{FF2B5EF4-FFF2-40B4-BE49-F238E27FC236}">
                <a16:creationId xmlns:a16="http://schemas.microsoft.com/office/drawing/2014/main" id="{963DB898-1B5A-3B4C-9B8C-E646EDB58AB0}"/>
              </a:ext>
            </a:extLst>
          </p:cNvPr>
          <p:cNvCxnSpPr>
            <a:cxnSpLocks/>
          </p:cNvCxnSpPr>
          <p:nvPr/>
        </p:nvCxnSpPr>
        <p:spPr>
          <a:xfrm flipV="1">
            <a:off x="1458000" y="3336131"/>
            <a:ext cx="0" cy="595313"/>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2B279FF1-FB2C-7DDF-2C49-D559F72B6802}"/>
              </a:ext>
            </a:extLst>
          </p:cNvPr>
          <p:cNvCxnSpPr>
            <a:cxnSpLocks/>
          </p:cNvCxnSpPr>
          <p:nvPr/>
        </p:nvCxnSpPr>
        <p:spPr>
          <a:xfrm flipV="1">
            <a:off x="3953550" y="3107531"/>
            <a:ext cx="0" cy="823913"/>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21" name="Rectangle 6">
            <a:extLst>
              <a:ext uri="{FF2B5EF4-FFF2-40B4-BE49-F238E27FC236}">
                <a16:creationId xmlns:a16="http://schemas.microsoft.com/office/drawing/2014/main" id="{E7ED1782-AD84-82F9-1F8D-F0CF3201FD93}"/>
              </a:ext>
            </a:extLst>
          </p:cNvPr>
          <p:cNvSpPr>
            <a:spLocks noChangeArrowheads="1"/>
          </p:cNvSpPr>
          <p:nvPr/>
        </p:nvSpPr>
        <p:spPr bwMode="auto">
          <a:xfrm>
            <a:off x="216000" y="6619993"/>
            <a:ext cx="9845208" cy="2308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dirty="0">
                <a:ln>
                  <a:noFill/>
                </a:ln>
                <a:solidFill>
                  <a:schemeClr val="bg2">
                    <a:lumMod val="10000"/>
                  </a:schemeClr>
                </a:solidFill>
                <a:effectLst/>
                <a:latin typeface="Arial Narrow" panose="020B0606020202030204" pitchFamily="34" charset="0"/>
                <a:ea typeface="Arial" panose="020B0604020202020204" pitchFamily="34" charset="0"/>
                <a:cs typeface="Times New Roman" panose="02020603050405020304" pitchFamily="18" charset="0"/>
              </a:rPr>
              <a:t>Note: Distribution of profit of large MNEs across ETR bins, averaged over the period 2017-2020. Bins have a width of five percentage points. The average sum of global profits of large MNEs is USD 5,929 billion per year.</a:t>
            </a:r>
            <a:endParaRPr kumimoji="0" lang="en-GB" altLang="en-US" sz="1800" b="0" i="0" u="none" strike="noStrike" cap="none" normalizeH="0" baseline="0" dirty="0">
              <a:ln>
                <a:noFill/>
              </a:ln>
              <a:solidFill>
                <a:schemeClr val="bg2">
                  <a:lumMod val="10000"/>
                </a:schemeClr>
              </a:solidFill>
              <a:effectLst/>
              <a:latin typeface="Arial" panose="020B0604020202020204" pitchFamily="34" charset="0"/>
            </a:endParaRPr>
          </a:p>
        </p:txBody>
      </p:sp>
      <p:sp>
        <p:nvSpPr>
          <p:cNvPr id="2" name="Rectangle 2">
            <a:extLst>
              <a:ext uri="{FF2B5EF4-FFF2-40B4-BE49-F238E27FC236}">
                <a16:creationId xmlns:a16="http://schemas.microsoft.com/office/drawing/2014/main" id="{2B253EFB-E1A0-EE80-2A6F-7F0A8D94D433}"/>
              </a:ext>
            </a:extLst>
          </p:cNvPr>
          <p:cNvSpPr>
            <a:spLocks noChangeArrowheads="1"/>
          </p:cNvSpPr>
          <p:nvPr/>
        </p:nvSpPr>
        <p:spPr bwMode="auto">
          <a:xfrm>
            <a:off x="1021917" y="1381403"/>
            <a:ext cx="10498083"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altLang="en-US" sz="2400" b="1" i="0" u="none" strike="noStrike" cap="none" normalizeH="0" baseline="0" dirty="0" bmk="_Ref144202057">
                <a:ln>
                  <a:noFill/>
                </a:ln>
                <a:solidFill>
                  <a:srgbClr val="4E81BD"/>
                </a:solidFill>
                <a:effectLst/>
                <a:latin typeface="Arial Narrow" panose="020B0606020202030204" pitchFamily="34" charset="0"/>
                <a:ea typeface="Arial" panose="020B0604020202020204" pitchFamily="34" charset="0"/>
                <a:cs typeface="Times New Roman" panose="02020603050405020304" pitchFamily="18" charset="0"/>
              </a:rPr>
              <a:t>Distribution of profits across ETR bins globally and by ETR group</a:t>
            </a:r>
            <a:endParaRPr kumimoji="0" lang="en-GB" altLang="en-US" sz="2400" b="0" i="0" u="none" strike="noStrike" cap="none" normalizeH="0" baseline="0" dirty="0">
              <a:ln>
                <a:noFill/>
              </a:ln>
              <a:solidFill>
                <a:schemeClr val="tx1"/>
              </a:solidFill>
              <a:effectLst/>
            </a:endParaRPr>
          </a:p>
        </p:txBody>
      </p:sp>
      <p:sp>
        <p:nvSpPr>
          <p:cNvPr id="5" name="Content Placeholder 1">
            <a:extLst>
              <a:ext uri="{FF2B5EF4-FFF2-40B4-BE49-F238E27FC236}">
                <a16:creationId xmlns:a16="http://schemas.microsoft.com/office/drawing/2014/main" id="{6154AC1A-A529-6E8D-699D-D47049F3F3AE}"/>
              </a:ext>
            </a:extLst>
          </p:cNvPr>
          <p:cNvSpPr txBox="1">
            <a:spLocks/>
          </p:cNvSpPr>
          <p:nvPr/>
        </p:nvSpPr>
        <p:spPr>
          <a:xfrm>
            <a:off x="313037" y="4919061"/>
            <a:ext cx="5620215" cy="1440000"/>
          </a:xfrm>
          <a:prstGeom prst="rect">
            <a:avLst/>
          </a:prstGeom>
          <a:solidFill>
            <a:schemeClr val="accent1"/>
          </a:solidFill>
        </p:spPr>
        <p:txBody>
          <a:bodyPr vert="horz">
            <a:normAutofit fontScale="92500"/>
          </a:bodyPr>
          <a:lstStyle>
            <a:lvl1pPr marL="342000" indent="-342000" algn="l" rtl="0" eaLnBrk="1" latinLnBrk="0" hangingPunct="1">
              <a:spcBef>
                <a:spcPts val="768"/>
              </a:spcBef>
              <a:buClr>
                <a:schemeClr val="tx1"/>
              </a:buClr>
              <a:buFont typeface="Arial" pitchFamily="34" charset="0"/>
              <a:buChar char="•"/>
              <a:defRPr kumimoji="0" sz="3200" kern="1200">
                <a:solidFill>
                  <a:schemeClr val="tx1"/>
                </a:solidFill>
                <a:latin typeface="+mn-lt"/>
                <a:ea typeface="+mn-ea"/>
                <a:cs typeface="+mn-cs"/>
              </a:defRPr>
            </a:lvl1pPr>
            <a:lvl2pPr marL="741600" indent="-284400" algn="l" rtl="0" eaLnBrk="1" latinLnBrk="0" hangingPunct="1">
              <a:spcBef>
                <a:spcPts val="672"/>
              </a:spcBef>
              <a:buClr>
                <a:schemeClr val="tx1"/>
              </a:buClr>
              <a:buFont typeface="Arial" pitchFamily="34" charset="0"/>
              <a:buChar char="–"/>
              <a:defRPr kumimoji="0" sz="2800" kern="1200">
                <a:solidFill>
                  <a:schemeClr val="tx1"/>
                </a:solidFill>
                <a:latin typeface="+mn-lt"/>
                <a:ea typeface="+mn-ea"/>
                <a:cs typeface="+mn-cs"/>
              </a:defRPr>
            </a:lvl2pPr>
            <a:lvl3pPr marL="1144800" indent="-230400" algn="l" rtl="0" eaLnBrk="1" latinLnBrk="0" hangingPunct="1">
              <a:spcBef>
                <a:spcPts val="576"/>
              </a:spcBef>
              <a:buClr>
                <a:schemeClr val="tx1"/>
              </a:buClr>
              <a:buFont typeface="Arial" pitchFamily="34" charset="0"/>
              <a:buChar char="•"/>
              <a:defRPr kumimoji="0" sz="2400" kern="1200">
                <a:solidFill>
                  <a:schemeClr val="tx1"/>
                </a:solidFill>
                <a:latin typeface="+mn-lt"/>
                <a:ea typeface="+mn-ea"/>
                <a:cs typeface="+mn-cs"/>
              </a:defRPr>
            </a:lvl3pPr>
            <a:lvl4pPr marL="1602000" indent="-230400" algn="l" rtl="0" eaLnBrk="1" latinLnBrk="0" hangingPunct="1">
              <a:spcBef>
                <a:spcPts val="480"/>
              </a:spcBef>
              <a:buClr>
                <a:schemeClr val="tx1"/>
              </a:buClr>
              <a:buFont typeface="Arial" pitchFamily="34" charset="0"/>
              <a:buChar char="–"/>
              <a:defRPr kumimoji="0" sz="2000" kern="1200">
                <a:solidFill>
                  <a:schemeClr val="tx1"/>
                </a:solidFill>
                <a:latin typeface="+mn-lt"/>
                <a:ea typeface="+mn-ea"/>
                <a:cs typeface="+mn-cs"/>
              </a:defRPr>
            </a:lvl4pPr>
            <a:lvl5pPr marL="2059200" indent="-230400" algn="l" rtl="0" eaLnBrk="1" latinLnBrk="0" hangingPunct="1">
              <a:spcBef>
                <a:spcPts val="480"/>
              </a:spcBef>
              <a:buClr>
                <a:schemeClr val="tx1"/>
              </a:buClr>
              <a:buFont typeface="Arial" pitchFamily="34" charset="0"/>
              <a:buChar char="»"/>
              <a:defRPr kumimoji="0" sz="2000" kern="1200">
                <a:solidFill>
                  <a:schemeClr val="tx1"/>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pPr>
              <a:lnSpc>
                <a:spcPct val="110000"/>
              </a:lnSpc>
              <a:spcBef>
                <a:spcPts val="600"/>
              </a:spcBef>
              <a:buClr>
                <a:schemeClr val="bg1"/>
              </a:buClr>
            </a:pPr>
            <a:r>
              <a:rPr lang="en-GB" sz="1800" dirty="0">
                <a:solidFill>
                  <a:schemeClr val="bg1"/>
                </a:solidFill>
                <a:latin typeface="Calibri" panose="020F0502020204030204" pitchFamily="34" charset="0"/>
                <a:cs typeface="Calibri" panose="020F0502020204030204" pitchFamily="34" charset="0"/>
              </a:rPr>
              <a:t>Data highlight variety of ETRs across all ETR groups </a:t>
            </a:r>
          </a:p>
          <a:p>
            <a:pPr>
              <a:lnSpc>
                <a:spcPct val="110000"/>
              </a:lnSpc>
              <a:spcBef>
                <a:spcPts val="600"/>
              </a:spcBef>
              <a:buClr>
                <a:schemeClr val="bg1"/>
              </a:buClr>
            </a:pPr>
            <a:r>
              <a:rPr lang="en-GB" sz="1800" dirty="0">
                <a:solidFill>
                  <a:schemeClr val="bg1"/>
                </a:solidFill>
                <a:latin typeface="Calibri" panose="020F0502020204030204" pitchFamily="34" charset="0"/>
                <a:cs typeface="Calibri" panose="020F0502020204030204" pitchFamily="34" charset="0"/>
              </a:rPr>
              <a:t>Concentration of profit in the 25-35% ETR range globally </a:t>
            </a:r>
          </a:p>
          <a:p>
            <a:pPr>
              <a:lnSpc>
                <a:spcPct val="110000"/>
              </a:lnSpc>
              <a:spcBef>
                <a:spcPts val="600"/>
              </a:spcBef>
              <a:buClr>
                <a:schemeClr val="bg1"/>
              </a:buClr>
            </a:pPr>
            <a:r>
              <a:rPr lang="en-GB" sz="1800" dirty="0">
                <a:solidFill>
                  <a:schemeClr val="bg1"/>
                </a:solidFill>
                <a:latin typeface="Calibri" panose="020F0502020204030204" pitchFamily="34" charset="0"/>
                <a:cs typeface="Calibri" panose="020F0502020204030204" pitchFamily="34" charset="0"/>
              </a:rPr>
              <a:t>Concentration in the 0-5% ETR range (including substantial zero-taxed profit)</a:t>
            </a:r>
          </a:p>
        </p:txBody>
      </p:sp>
      <p:pic>
        <p:nvPicPr>
          <p:cNvPr id="1026" name="Picture 2" descr="No alt text provided for this image">
            <a:extLst>
              <a:ext uri="{FF2B5EF4-FFF2-40B4-BE49-F238E27FC236}">
                <a16:creationId xmlns:a16="http://schemas.microsoft.com/office/drawing/2014/main" id="{B510664B-DD6C-C5AD-CAD6-B8084E70C4F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33252" y="1960603"/>
            <a:ext cx="5945711" cy="4455416"/>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Image">
            <a:extLst>
              <a:ext uri="{FF2B5EF4-FFF2-40B4-BE49-F238E27FC236}">
                <a16:creationId xmlns:a16="http://schemas.microsoft.com/office/drawing/2014/main" id="{55C8F8F9-2D55-39DA-1BCE-16E4967AAC6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26775" y="1776057"/>
            <a:ext cx="4829018" cy="3024770"/>
          </a:xfrm>
          <a:prstGeom prst="rect">
            <a:avLst/>
          </a:prstGeom>
          <a:noFill/>
          <a:extLst>
            <a:ext uri="{909E8E84-426E-40DD-AFC4-6F175D3DCCD1}">
              <a14:hiddenFill xmlns:a14="http://schemas.microsoft.com/office/drawing/2010/main">
                <a:solidFill>
                  <a:srgbClr val="FFFFFF"/>
                </a:solidFill>
              </a14:hiddenFill>
            </a:ext>
          </a:extLst>
        </p:spPr>
      </p:pic>
      <p:cxnSp>
        <p:nvCxnSpPr>
          <p:cNvPr id="15" name="Straight Connector 14">
            <a:extLst>
              <a:ext uri="{FF2B5EF4-FFF2-40B4-BE49-F238E27FC236}">
                <a16:creationId xmlns:a16="http://schemas.microsoft.com/office/drawing/2014/main" id="{72F73BC1-9F1D-2DAF-1659-125CA34BB7A6}"/>
              </a:ext>
            </a:extLst>
          </p:cNvPr>
          <p:cNvCxnSpPr/>
          <p:nvPr/>
        </p:nvCxnSpPr>
        <p:spPr>
          <a:xfrm>
            <a:off x="2312277" y="2785235"/>
            <a:ext cx="0" cy="1713186"/>
          </a:xfrm>
          <a:prstGeom prst="line">
            <a:avLst/>
          </a:prstGeom>
          <a:ln w="19050">
            <a:solidFill>
              <a:schemeClr val="accent1">
                <a:lumMod val="40000"/>
                <a:lumOff val="6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3DF21AC2-6B7D-57BB-C0B9-0F32AD4AE3DD}"/>
              </a:ext>
            </a:extLst>
          </p:cNvPr>
          <p:cNvCxnSpPr/>
          <p:nvPr/>
        </p:nvCxnSpPr>
        <p:spPr>
          <a:xfrm>
            <a:off x="7215353" y="2516317"/>
            <a:ext cx="0" cy="648000"/>
          </a:xfrm>
          <a:prstGeom prst="line">
            <a:avLst/>
          </a:prstGeom>
          <a:ln w="19050">
            <a:solidFill>
              <a:schemeClr val="accent1">
                <a:lumMod val="40000"/>
                <a:lumOff val="6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DA15B120-766C-44F2-E387-79A2819BF43B}"/>
              </a:ext>
            </a:extLst>
          </p:cNvPr>
          <p:cNvCxnSpPr/>
          <p:nvPr/>
        </p:nvCxnSpPr>
        <p:spPr>
          <a:xfrm>
            <a:off x="7215353" y="4108628"/>
            <a:ext cx="0" cy="648000"/>
          </a:xfrm>
          <a:prstGeom prst="line">
            <a:avLst/>
          </a:prstGeom>
          <a:ln w="19050">
            <a:solidFill>
              <a:schemeClr val="accent1">
                <a:lumMod val="40000"/>
                <a:lumOff val="6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4DD76E79-F3DA-581A-4EF0-EAE7297B4EB4}"/>
              </a:ext>
            </a:extLst>
          </p:cNvPr>
          <p:cNvCxnSpPr/>
          <p:nvPr/>
        </p:nvCxnSpPr>
        <p:spPr>
          <a:xfrm>
            <a:off x="7204843" y="5532780"/>
            <a:ext cx="0" cy="648000"/>
          </a:xfrm>
          <a:prstGeom prst="line">
            <a:avLst/>
          </a:prstGeom>
          <a:ln w="19050">
            <a:solidFill>
              <a:schemeClr val="accent1">
                <a:lumMod val="40000"/>
                <a:lumOff val="6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529F03CA-701F-1D30-2AB5-E864D8115BF0}"/>
              </a:ext>
            </a:extLst>
          </p:cNvPr>
          <p:cNvCxnSpPr/>
          <p:nvPr/>
        </p:nvCxnSpPr>
        <p:spPr>
          <a:xfrm>
            <a:off x="10184526" y="4005014"/>
            <a:ext cx="0" cy="648000"/>
          </a:xfrm>
          <a:prstGeom prst="line">
            <a:avLst/>
          </a:prstGeom>
          <a:ln w="19050">
            <a:solidFill>
              <a:schemeClr val="accent1">
                <a:lumMod val="40000"/>
                <a:lumOff val="6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4245EA0E-0864-1C02-9852-D700614FC566}"/>
              </a:ext>
            </a:extLst>
          </p:cNvPr>
          <p:cNvCxnSpPr/>
          <p:nvPr/>
        </p:nvCxnSpPr>
        <p:spPr>
          <a:xfrm>
            <a:off x="10174016" y="2526827"/>
            <a:ext cx="0" cy="648000"/>
          </a:xfrm>
          <a:prstGeom prst="line">
            <a:avLst/>
          </a:prstGeom>
          <a:ln w="19050">
            <a:solidFill>
              <a:schemeClr val="accent1">
                <a:lumMod val="40000"/>
                <a:lumOff val="60000"/>
              </a:schemeClr>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109389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F7D3D77-6093-43AD-B472-77490568ACFE}" type="slidenum">
              <a:rPr kumimoji="0" lang="en-GB" sz="1000" b="0" i="0" u="none" strike="noStrike" kern="1200" cap="none" spc="0" normalizeH="0" baseline="0" noProof="0" smtClean="0">
                <a:ln>
                  <a:noFill/>
                </a:ln>
                <a:solidFill>
                  <a:prstClr val="white"/>
                </a:solidFill>
                <a:effectLst/>
                <a:uLnTx/>
                <a:uFillTx/>
                <a:latin typeface="Calibri" panose="020F0502020204030204"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GB" sz="1000" b="0" i="0" u="none" strike="noStrike" kern="1200" cap="none" spc="0" normalizeH="0" baseline="0" noProof="0" dirty="0">
              <a:ln>
                <a:noFill/>
              </a:ln>
              <a:solidFill>
                <a:prstClr val="white"/>
              </a:solidFill>
              <a:effectLst/>
              <a:uLnTx/>
              <a:uFillTx/>
              <a:latin typeface="Calibri" panose="020F0502020204030204" pitchFamily="34" charset="0"/>
              <a:ea typeface="+mn-ea"/>
              <a:cs typeface="+mn-cs"/>
            </a:endParaRPr>
          </a:p>
        </p:txBody>
      </p:sp>
      <p:sp>
        <p:nvSpPr>
          <p:cNvPr id="4" name="Title 3"/>
          <p:cNvSpPr>
            <a:spLocks noGrp="1"/>
          </p:cNvSpPr>
          <p:nvPr>
            <p:ph type="title"/>
          </p:nvPr>
        </p:nvSpPr>
        <p:spPr/>
        <p:txBody>
          <a:bodyPr/>
          <a:lstStyle/>
          <a:p>
            <a:r>
              <a:rPr lang="en-GB" b="1" dirty="0">
                <a:solidFill>
                  <a:schemeClr val="tx2"/>
                </a:solidFill>
              </a:rPr>
              <a:t>Extent of Low-Taxed Profit compared to average ETRs</a:t>
            </a:r>
          </a:p>
        </p:txBody>
      </p:sp>
      <p:pic>
        <p:nvPicPr>
          <p:cNvPr id="2" name="Picture 1">
            <a:extLst>
              <a:ext uri="{FF2B5EF4-FFF2-40B4-BE49-F238E27FC236}">
                <a16:creationId xmlns:a16="http://schemas.microsoft.com/office/drawing/2014/main" id="{34ED2FB7-0E85-F6B1-968A-D5C4114CD548}"/>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49843" t="7925" b="4684"/>
          <a:stretch/>
        </p:blipFill>
        <p:spPr>
          <a:xfrm>
            <a:off x="978936" y="1923964"/>
            <a:ext cx="5082829" cy="4428000"/>
          </a:xfrm>
          <a:prstGeom prst="rect">
            <a:avLst/>
          </a:prstGeom>
        </p:spPr>
      </p:pic>
      <p:sp>
        <p:nvSpPr>
          <p:cNvPr id="7" name="TextBox 6">
            <a:extLst>
              <a:ext uri="{FF2B5EF4-FFF2-40B4-BE49-F238E27FC236}">
                <a16:creationId xmlns:a16="http://schemas.microsoft.com/office/drawing/2014/main" id="{601AF065-5E5D-2763-6DD7-04954A9E1177}"/>
              </a:ext>
            </a:extLst>
          </p:cNvPr>
          <p:cNvSpPr txBox="1"/>
          <p:nvPr/>
        </p:nvSpPr>
        <p:spPr>
          <a:xfrm>
            <a:off x="0" y="6351964"/>
            <a:ext cx="10780160" cy="364972"/>
          </a:xfrm>
          <a:prstGeom prst="rect">
            <a:avLst/>
          </a:prstGeom>
          <a:noFill/>
        </p:spPr>
        <p:txBody>
          <a:bodyPr wrap="square">
            <a:spAutoFit/>
          </a:bodyPr>
          <a:lstStyle/>
          <a:p>
            <a:pPr algn="just">
              <a:lnSpc>
                <a:spcPts val="1100"/>
              </a:lnSpc>
              <a:spcBef>
                <a:spcPts val="600"/>
              </a:spcBef>
              <a:spcAft>
                <a:spcPts val="1800"/>
              </a:spcAft>
            </a:pPr>
            <a:r>
              <a:rPr lang="en-GB" sz="900" dirty="0" bmk="_Ref143693217">
                <a:solidFill>
                  <a:schemeClr val="bg2">
                    <a:lumMod val="10000"/>
                  </a:schemeClr>
                </a:solidFill>
                <a:latin typeface="Arial Narrow" panose="020B0606020202030204" pitchFamily="34" charset="0"/>
                <a:cs typeface="Times New Roman" panose="02020603050405020304" pitchFamily="18" charset="0"/>
              </a:rPr>
              <a:t>Note: Very low-taxed profit compared to the average ETR in a jurisdiction. Each dot is a jurisdiction observation. The vertical line indicates 15%. Values shown are averages across the years 2017-2020 for both shares of low-taxed profit and ETRs. Low-taxed profit is defined as all profit taxed at ETRs below 15%.</a:t>
            </a:r>
            <a:endParaRPr lang="en-US" sz="900" dirty="0" bmk="_Ref143693217">
              <a:solidFill>
                <a:schemeClr val="bg2">
                  <a:lumMod val="10000"/>
                </a:schemeClr>
              </a:solidFill>
              <a:latin typeface="Arial Narrow" panose="020B0606020202030204" pitchFamily="34" charset="0"/>
              <a:cs typeface="Times New Roman" panose="02020603050405020304" pitchFamily="18" charset="0"/>
            </a:endParaRPr>
          </a:p>
        </p:txBody>
      </p:sp>
      <p:sp>
        <p:nvSpPr>
          <p:cNvPr id="8" name="Rectangle 2">
            <a:extLst>
              <a:ext uri="{FF2B5EF4-FFF2-40B4-BE49-F238E27FC236}">
                <a16:creationId xmlns:a16="http://schemas.microsoft.com/office/drawing/2014/main" id="{DD802462-B829-FD31-F9D0-691A9403B4AF}"/>
              </a:ext>
            </a:extLst>
          </p:cNvPr>
          <p:cNvSpPr>
            <a:spLocks noChangeArrowheads="1"/>
          </p:cNvSpPr>
          <p:nvPr/>
        </p:nvSpPr>
        <p:spPr bwMode="auto">
          <a:xfrm>
            <a:off x="1286325" y="1367330"/>
            <a:ext cx="4865436" cy="43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2200" b="1" i="0" u="none" strike="noStrike" cap="none" normalizeH="0" baseline="0" dirty="0" bmk="_Ref143693217">
                <a:ln>
                  <a:noFill/>
                </a:ln>
                <a:solidFill>
                  <a:srgbClr val="4E81BD"/>
                </a:solidFill>
                <a:effectLst/>
                <a:latin typeface="Arial Narrow" panose="020B0606020202030204" pitchFamily="34" charset="0"/>
                <a:ea typeface="Arial" panose="020B0604020202020204" pitchFamily="34" charset="0"/>
                <a:cs typeface="Times New Roman" panose="02020603050405020304" pitchFamily="18" charset="0"/>
              </a:rPr>
              <a:t>Share of low-taxed profit vs. average ETRs</a:t>
            </a:r>
            <a:endParaRPr kumimoji="0" lang="en-GB" altLang="en-US" sz="2200" i="0" u="none" strike="noStrike" cap="none" normalizeH="0" baseline="0" dirty="0">
              <a:ln>
                <a:noFill/>
              </a:ln>
              <a:solidFill>
                <a:schemeClr val="tx1"/>
              </a:solidFill>
              <a:effectLst/>
            </a:endParaRPr>
          </a:p>
        </p:txBody>
      </p:sp>
      <p:sp>
        <p:nvSpPr>
          <p:cNvPr id="9" name="Content Placeholder 1">
            <a:extLst>
              <a:ext uri="{FF2B5EF4-FFF2-40B4-BE49-F238E27FC236}">
                <a16:creationId xmlns:a16="http://schemas.microsoft.com/office/drawing/2014/main" id="{E441F55E-49C9-142F-5A45-C081B010FF05}"/>
              </a:ext>
            </a:extLst>
          </p:cNvPr>
          <p:cNvSpPr>
            <a:spLocks noGrp="1"/>
          </p:cNvSpPr>
          <p:nvPr>
            <p:ph idx="1"/>
          </p:nvPr>
        </p:nvSpPr>
        <p:spPr>
          <a:xfrm>
            <a:off x="7036507" y="1798217"/>
            <a:ext cx="4356672" cy="4428000"/>
          </a:xfrm>
        </p:spPr>
        <p:txBody>
          <a:bodyPr>
            <a:normAutofit fontScale="92500"/>
          </a:bodyPr>
          <a:lstStyle/>
          <a:p>
            <a:pPr>
              <a:lnSpc>
                <a:spcPct val="110000"/>
              </a:lnSpc>
              <a:spcBef>
                <a:spcPts val="600"/>
              </a:spcBef>
              <a:spcAft>
                <a:spcPts val="1200"/>
              </a:spcAft>
              <a:buClr>
                <a:schemeClr val="bg2">
                  <a:lumMod val="10000"/>
                </a:schemeClr>
              </a:buClr>
            </a:pPr>
            <a:r>
              <a:rPr lang="en-GB" sz="2400" dirty="0">
                <a:solidFill>
                  <a:schemeClr val="tx1">
                    <a:lumMod val="50000"/>
                  </a:schemeClr>
                </a:solidFill>
                <a:latin typeface="Calibri" panose="020F0502020204030204" pitchFamily="34" charset="0"/>
                <a:cs typeface="Calibri" panose="020F0502020204030204" pitchFamily="34" charset="0"/>
              </a:rPr>
              <a:t>Data show highest shares of low-taxed profits (ETR &lt; 15%) in low-tax jurisdictions</a:t>
            </a:r>
          </a:p>
          <a:p>
            <a:pPr>
              <a:lnSpc>
                <a:spcPct val="110000"/>
              </a:lnSpc>
              <a:spcBef>
                <a:spcPts val="600"/>
              </a:spcBef>
              <a:spcAft>
                <a:spcPts val="1200"/>
              </a:spcAft>
              <a:buClr>
                <a:schemeClr val="bg2">
                  <a:lumMod val="10000"/>
                </a:schemeClr>
              </a:buClr>
            </a:pPr>
            <a:r>
              <a:rPr lang="en-GB" sz="2400" dirty="0">
                <a:solidFill>
                  <a:schemeClr val="tx1">
                    <a:lumMod val="50000"/>
                  </a:schemeClr>
                </a:solidFill>
                <a:latin typeface="Calibri" panose="020F0502020204030204" pitchFamily="34" charset="0"/>
                <a:cs typeface="Calibri" panose="020F0502020204030204" pitchFamily="34" charset="0"/>
              </a:rPr>
              <a:t>But also substantial low-taxed profits in many jurisdictions with high average ETRs (blue box)</a:t>
            </a:r>
          </a:p>
          <a:p>
            <a:pPr>
              <a:lnSpc>
                <a:spcPct val="110000"/>
              </a:lnSpc>
              <a:spcBef>
                <a:spcPts val="600"/>
              </a:spcBef>
              <a:spcAft>
                <a:spcPts val="1200"/>
              </a:spcAft>
              <a:buClr>
                <a:schemeClr val="bg2">
                  <a:lumMod val="10000"/>
                </a:schemeClr>
              </a:buClr>
            </a:pPr>
            <a:r>
              <a:rPr lang="en-GB" sz="2400" dirty="0">
                <a:solidFill>
                  <a:schemeClr val="tx1">
                    <a:lumMod val="50000"/>
                  </a:schemeClr>
                </a:solidFill>
              </a:rPr>
              <a:t>This low-taxed profit in high tax jurisdictions is ignored when only considering average ETRs</a:t>
            </a:r>
            <a:endParaRPr lang="en-GB" sz="2400" dirty="0">
              <a:solidFill>
                <a:schemeClr val="tx1">
                  <a:lumMod val="50000"/>
                </a:schemeClr>
              </a:solidFill>
              <a:latin typeface="Calibri" panose="020F0502020204030204" pitchFamily="34" charset="0"/>
              <a:cs typeface="Calibri" panose="020F0502020204030204" pitchFamily="34" charset="0"/>
            </a:endParaRPr>
          </a:p>
          <a:p>
            <a:pPr>
              <a:lnSpc>
                <a:spcPct val="110000"/>
              </a:lnSpc>
              <a:spcBef>
                <a:spcPts val="600"/>
              </a:spcBef>
              <a:spcAft>
                <a:spcPts val="1200"/>
              </a:spcAft>
              <a:buClr>
                <a:schemeClr val="bg2">
                  <a:lumMod val="10000"/>
                </a:schemeClr>
              </a:buClr>
            </a:pPr>
            <a:endParaRPr lang="en-GB" sz="2400" dirty="0">
              <a:solidFill>
                <a:schemeClr val="tx1">
                  <a:lumMod val="50000"/>
                </a:schemeClr>
              </a:solidFill>
              <a:latin typeface="Calibri" panose="020F0502020204030204" pitchFamily="34" charset="0"/>
              <a:cs typeface="Calibri" panose="020F0502020204030204" pitchFamily="34" charset="0"/>
            </a:endParaRPr>
          </a:p>
        </p:txBody>
      </p:sp>
      <p:sp>
        <p:nvSpPr>
          <p:cNvPr id="6" name="Rectangle 5">
            <a:extLst>
              <a:ext uri="{FF2B5EF4-FFF2-40B4-BE49-F238E27FC236}">
                <a16:creationId xmlns:a16="http://schemas.microsoft.com/office/drawing/2014/main" id="{F1B8BE97-D5D2-786D-3773-EADCE2FF98CA}"/>
              </a:ext>
            </a:extLst>
          </p:cNvPr>
          <p:cNvSpPr/>
          <p:nvPr/>
        </p:nvSpPr>
        <p:spPr>
          <a:xfrm>
            <a:off x="3419129" y="3547400"/>
            <a:ext cx="2088000" cy="2088000"/>
          </a:xfrm>
          <a:prstGeom prst="rect">
            <a:avLst/>
          </a:prstGeom>
          <a:noFill/>
          <a:ln w="2857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0698207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37B93E72-6B75-704D-F56C-931BDB7EB360}"/>
              </a:ext>
            </a:extLst>
          </p:cNvPr>
          <p:cNvSpPr>
            <a:spLocks noChangeArrowheads="1"/>
          </p:cNvSpPr>
          <p:nvPr/>
        </p:nvSpPr>
        <p:spPr bwMode="auto">
          <a:xfrm>
            <a:off x="797236" y="1414264"/>
            <a:ext cx="6263254" cy="43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altLang="en-US" sz="2200" b="1" i="0" u="none" strike="noStrike" cap="none" normalizeH="0" baseline="0" dirty="0" bmk="_Toc147311676">
                <a:ln>
                  <a:noFill/>
                </a:ln>
                <a:solidFill>
                  <a:srgbClr val="4E81BD"/>
                </a:solidFill>
                <a:effectLst/>
                <a:latin typeface="Arial Narrow" panose="020B0606020202030204" pitchFamily="34" charset="0"/>
                <a:ea typeface="Arial" panose="020B0604020202020204" pitchFamily="34" charset="0"/>
                <a:cs typeface="Times New Roman" panose="02020603050405020304" pitchFamily="18" charset="0"/>
              </a:rPr>
              <a:t>Distribution of total profits across ETR bins (simplified</a:t>
            </a:r>
            <a:r>
              <a:rPr lang="en-GB" altLang="en-US" sz="2200" b="1" dirty="0" bmk="_Toc147311676">
                <a:solidFill>
                  <a:srgbClr val="4E81BD"/>
                </a:solidFill>
                <a:latin typeface="Arial Narrow" panose="020B0606020202030204" pitchFamily="34" charset="0"/>
                <a:ea typeface="Arial" panose="020B0604020202020204" pitchFamily="34" charset="0"/>
                <a:cs typeface="Times New Roman" panose="02020603050405020304" pitchFamily="18" charset="0"/>
              </a:rPr>
              <a:t>)</a:t>
            </a:r>
            <a:endParaRPr kumimoji="0" lang="en-GB" altLang="en-US" sz="2200" b="0" i="0" u="none" strike="noStrike" cap="none" normalizeH="0" baseline="0" dirty="0">
              <a:ln>
                <a:noFill/>
              </a:ln>
              <a:solidFill>
                <a:schemeClr val="tx1"/>
              </a:solidFill>
              <a:effectLst/>
            </a:endParaRPr>
          </a:p>
        </p:txBody>
      </p:sp>
      <p:sp>
        <p:nvSpPr>
          <p:cNvPr id="5" name="Rectangle 3">
            <a:extLst>
              <a:ext uri="{FF2B5EF4-FFF2-40B4-BE49-F238E27FC236}">
                <a16:creationId xmlns:a16="http://schemas.microsoft.com/office/drawing/2014/main" id="{3656F63D-5976-2225-5FF4-BAE77AF30F11}"/>
              </a:ext>
            </a:extLst>
          </p:cNvPr>
          <p:cNvSpPr>
            <a:spLocks noChangeArrowheads="1"/>
          </p:cNvSpPr>
          <p:nvPr/>
        </p:nvSpPr>
        <p:spPr bwMode="auto">
          <a:xfrm>
            <a:off x="0" y="6311803"/>
            <a:ext cx="10896600" cy="5078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dirty="0">
                <a:ln>
                  <a:noFill/>
                </a:ln>
                <a:solidFill>
                  <a:schemeClr val="bg2">
                    <a:lumMod val="10000"/>
                  </a:schemeClr>
                </a:solidFill>
                <a:effectLst/>
                <a:latin typeface="Arial Narrow" panose="020B0606020202030204" pitchFamily="34" charset="0"/>
                <a:ea typeface="Arial" panose="020B0604020202020204" pitchFamily="34" charset="0"/>
                <a:cs typeface="Times New Roman" panose="02020603050405020304" pitchFamily="18" charset="0"/>
              </a:rPr>
              <a:t>Note: Distribution of profit by effective tax rates bins in three states of the world. The ‘Pre-GMT’ scenario reflects the current distribution of loss adjusted profit absent any GMT effects. The ‘Post-GMT, PS’ scenario captures the distribution of profit once profit shifting incentives are reduced due to the implementation of the GMT. The ‘Post-GMT, PS and top-up (8-10)’ and (5-5) scenarios reflect the distribution of profit once the GMT has applied to low-taxed profit accounting for the year-one and year-ten SBIE, respectively. Profits are computed as averages across ETR bins to ensure a smooth representation. </a:t>
            </a:r>
            <a:endParaRPr kumimoji="0" lang="en-GB" altLang="en-US" sz="900" b="0" i="0" u="none" strike="noStrike" cap="none" normalizeH="0" baseline="0" dirty="0">
              <a:ln>
                <a:noFill/>
              </a:ln>
              <a:solidFill>
                <a:schemeClr val="bg2">
                  <a:lumMod val="10000"/>
                </a:schemeClr>
              </a:solidFill>
              <a:effectLst/>
              <a:latin typeface="Arial Narrow" panose="020B0606020202030204" pitchFamily="34" charset="0"/>
            </a:endParaRPr>
          </a:p>
        </p:txBody>
      </p:sp>
      <p:sp>
        <p:nvSpPr>
          <p:cNvPr id="12" name="Title 1">
            <a:extLst>
              <a:ext uri="{FF2B5EF4-FFF2-40B4-BE49-F238E27FC236}">
                <a16:creationId xmlns:a16="http://schemas.microsoft.com/office/drawing/2014/main" id="{C482E5F9-EF10-3F65-6AF1-55B810B2A9A7}"/>
              </a:ext>
            </a:extLst>
          </p:cNvPr>
          <p:cNvSpPr>
            <a:spLocks noGrp="1"/>
          </p:cNvSpPr>
          <p:nvPr>
            <p:ph type="title"/>
          </p:nvPr>
        </p:nvSpPr>
        <p:spPr>
          <a:xfrm>
            <a:off x="1440000" y="237600"/>
            <a:ext cx="9888000" cy="1022400"/>
          </a:xfrm>
        </p:spPr>
        <p:txBody>
          <a:bodyPr/>
          <a:lstStyle/>
          <a:p>
            <a:r>
              <a:rPr lang="en-US" b="1" dirty="0">
                <a:solidFill>
                  <a:schemeClr val="tx2"/>
                </a:solidFill>
              </a:rPr>
              <a:t>Reduction in global low-taxed profits</a:t>
            </a:r>
            <a:endParaRPr lang="en-GB" b="1" dirty="0">
              <a:solidFill>
                <a:schemeClr val="tx2"/>
              </a:solidFill>
            </a:endParaRPr>
          </a:p>
        </p:txBody>
      </p:sp>
      <p:sp>
        <p:nvSpPr>
          <p:cNvPr id="2" name="Content Placeholder 1">
            <a:extLst>
              <a:ext uri="{FF2B5EF4-FFF2-40B4-BE49-F238E27FC236}">
                <a16:creationId xmlns:a16="http://schemas.microsoft.com/office/drawing/2014/main" id="{2C503E5C-AA3A-D205-4089-379456F4A2AB}"/>
              </a:ext>
            </a:extLst>
          </p:cNvPr>
          <p:cNvSpPr txBox="1">
            <a:spLocks/>
          </p:cNvSpPr>
          <p:nvPr/>
        </p:nvSpPr>
        <p:spPr>
          <a:xfrm>
            <a:off x="7668883" y="1663108"/>
            <a:ext cx="4118333" cy="5125372"/>
          </a:xfrm>
          <a:prstGeom prst="rect">
            <a:avLst/>
          </a:prstGeom>
        </p:spPr>
        <p:txBody>
          <a:bodyPr vert="horz">
            <a:normAutofit/>
          </a:bodyPr>
          <a:lstStyle>
            <a:lvl1pPr marL="342000" indent="-342000" algn="l" rtl="0" eaLnBrk="1" latinLnBrk="0" hangingPunct="1">
              <a:spcBef>
                <a:spcPts val="768"/>
              </a:spcBef>
              <a:buClr>
                <a:schemeClr val="tx1"/>
              </a:buClr>
              <a:buFont typeface="Arial" pitchFamily="34" charset="0"/>
              <a:buChar char="•"/>
              <a:defRPr kumimoji="0" sz="3200" kern="1200">
                <a:solidFill>
                  <a:schemeClr val="tx1"/>
                </a:solidFill>
                <a:latin typeface="+mn-lt"/>
                <a:ea typeface="+mn-ea"/>
                <a:cs typeface="+mn-cs"/>
              </a:defRPr>
            </a:lvl1pPr>
            <a:lvl2pPr marL="741600" indent="-284400" algn="l" rtl="0" eaLnBrk="1" latinLnBrk="0" hangingPunct="1">
              <a:spcBef>
                <a:spcPts val="672"/>
              </a:spcBef>
              <a:buClr>
                <a:schemeClr val="tx1"/>
              </a:buClr>
              <a:buFont typeface="Arial" pitchFamily="34" charset="0"/>
              <a:buChar char="–"/>
              <a:defRPr kumimoji="0" sz="2800" kern="1200">
                <a:solidFill>
                  <a:schemeClr val="tx1"/>
                </a:solidFill>
                <a:latin typeface="+mn-lt"/>
                <a:ea typeface="+mn-ea"/>
                <a:cs typeface="+mn-cs"/>
              </a:defRPr>
            </a:lvl2pPr>
            <a:lvl3pPr marL="1144800" indent="-230400" algn="l" rtl="0" eaLnBrk="1" latinLnBrk="0" hangingPunct="1">
              <a:spcBef>
                <a:spcPts val="576"/>
              </a:spcBef>
              <a:buClr>
                <a:schemeClr val="tx1"/>
              </a:buClr>
              <a:buFont typeface="Arial" pitchFamily="34" charset="0"/>
              <a:buChar char="•"/>
              <a:defRPr kumimoji="0" sz="2400" kern="1200">
                <a:solidFill>
                  <a:schemeClr val="tx1"/>
                </a:solidFill>
                <a:latin typeface="+mn-lt"/>
                <a:ea typeface="+mn-ea"/>
                <a:cs typeface="+mn-cs"/>
              </a:defRPr>
            </a:lvl3pPr>
            <a:lvl4pPr marL="1602000" indent="-230400" algn="l" rtl="0" eaLnBrk="1" latinLnBrk="0" hangingPunct="1">
              <a:spcBef>
                <a:spcPts val="480"/>
              </a:spcBef>
              <a:buClr>
                <a:schemeClr val="tx1"/>
              </a:buClr>
              <a:buFont typeface="Arial" pitchFamily="34" charset="0"/>
              <a:buChar char="–"/>
              <a:defRPr kumimoji="0" sz="2000" kern="1200">
                <a:solidFill>
                  <a:schemeClr val="tx1"/>
                </a:solidFill>
                <a:latin typeface="+mn-lt"/>
                <a:ea typeface="+mn-ea"/>
                <a:cs typeface="+mn-cs"/>
              </a:defRPr>
            </a:lvl4pPr>
            <a:lvl5pPr marL="2059200" indent="-230400" algn="l" rtl="0" eaLnBrk="1" latinLnBrk="0" hangingPunct="1">
              <a:spcBef>
                <a:spcPts val="480"/>
              </a:spcBef>
              <a:buClr>
                <a:schemeClr val="tx1"/>
              </a:buClr>
              <a:buFont typeface="Arial" pitchFamily="34" charset="0"/>
              <a:buChar char="»"/>
              <a:defRPr kumimoji="0" sz="2000" kern="1200">
                <a:solidFill>
                  <a:schemeClr val="tx1"/>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pPr>
              <a:lnSpc>
                <a:spcPct val="110000"/>
              </a:lnSpc>
              <a:spcBef>
                <a:spcPts val="600"/>
              </a:spcBef>
              <a:spcAft>
                <a:spcPts val="1200"/>
              </a:spcAft>
              <a:buClr>
                <a:schemeClr val="bg2">
                  <a:lumMod val="10000"/>
                </a:schemeClr>
              </a:buClr>
            </a:pPr>
            <a:r>
              <a:rPr lang="en-GB" sz="1800" dirty="0">
                <a:solidFill>
                  <a:schemeClr val="tx1">
                    <a:lumMod val="50000"/>
                  </a:schemeClr>
                </a:solidFill>
                <a:latin typeface="Calibri" panose="020F0502020204030204" pitchFamily="34" charset="0"/>
                <a:cs typeface="Calibri" panose="020F0502020204030204" pitchFamily="34" charset="0"/>
              </a:rPr>
              <a:t>Reduction in profit shifting and top-up taxation reduce global low-taxed profits</a:t>
            </a:r>
          </a:p>
          <a:p>
            <a:pPr>
              <a:lnSpc>
                <a:spcPct val="110000"/>
              </a:lnSpc>
              <a:spcBef>
                <a:spcPts val="600"/>
              </a:spcBef>
              <a:spcAft>
                <a:spcPts val="1200"/>
              </a:spcAft>
              <a:buClr>
                <a:schemeClr val="bg2">
                  <a:lumMod val="10000"/>
                </a:schemeClr>
              </a:buClr>
            </a:pPr>
            <a:r>
              <a:rPr lang="en-GB" sz="1800" dirty="0">
                <a:solidFill>
                  <a:schemeClr val="tx1">
                    <a:lumMod val="50000"/>
                  </a:schemeClr>
                </a:solidFill>
                <a:latin typeface="Calibri" panose="020F0502020204030204" pitchFamily="34" charset="0"/>
                <a:cs typeface="Calibri" panose="020F0502020204030204" pitchFamily="34" charset="0"/>
              </a:rPr>
              <a:t>The SBIE and other exclusions allows for some profit to remain low-taxed</a:t>
            </a:r>
          </a:p>
          <a:p>
            <a:pPr>
              <a:lnSpc>
                <a:spcPct val="110000"/>
              </a:lnSpc>
              <a:spcBef>
                <a:spcPts val="600"/>
              </a:spcBef>
              <a:spcAft>
                <a:spcPts val="1200"/>
              </a:spcAft>
              <a:buClr>
                <a:schemeClr val="bg2">
                  <a:lumMod val="10000"/>
                </a:schemeClr>
              </a:buClr>
            </a:pPr>
            <a:r>
              <a:rPr lang="en-GB" sz="1800" b="1" dirty="0">
                <a:solidFill>
                  <a:schemeClr val="tx1">
                    <a:lumMod val="50000"/>
                  </a:schemeClr>
                </a:solidFill>
                <a:latin typeface="Calibri" panose="020F0502020204030204" pitchFamily="34" charset="0"/>
                <a:cs typeface="Calibri" panose="020F0502020204030204" pitchFamily="34" charset="0"/>
              </a:rPr>
              <a:t>Overall, reduction in the share of low-taxed MNE profit by 70%</a:t>
            </a:r>
            <a:r>
              <a:rPr lang="en-GB" sz="1800" dirty="0">
                <a:solidFill>
                  <a:schemeClr val="tx1">
                    <a:lumMod val="50000"/>
                  </a:schemeClr>
                </a:solidFill>
                <a:latin typeface="Calibri" panose="020F0502020204030204" pitchFamily="34" charset="0"/>
                <a:cs typeface="Calibri" panose="020F0502020204030204" pitchFamily="34" charset="0"/>
              </a:rPr>
              <a:t>,</a:t>
            </a:r>
            <a:r>
              <a:rPr lang="en-GB" sz="1800" b="1" dirty="0">
                <a:solidFill>
                  <a:schemeClr val="tx1">
                    <a:lumMod val="50000"/>
                  </a:schemeClr>
                </a:solidFill>
                <a:latin typeface="Calibri" panose="020F0502020204030204" pitchFamily="34" charset="0"/>
                <a:cs typeface="Calibri" panose="020F0502020204030204" pitchFamily="34" charset="0"/>
              </a:rPr>
              <a:t> </a:t>
            </a:r>
            <a:r>
              <a:rPr lang="en-GB" sz="1800" dirty="0">
                <a:solidFill>
                  <a:schemeClr val="tx1">
                    <a:lumMod val="50000"/>
                  </a:schemeClr>
                </a:solidFill>
                <a:latin typeface="Calibri" panose="020F0502020204030204" pitchFamily="34" charset="0"/>
                <a:cs typeface="Calibri" panose="020F0502020204030204" pitchFamily="34" charset="0"/>
              </a:rPr>
              <a:t>from 36% to 11%</a:t>
            </a:r>
          </a:p>
          <a:p>
            <a:pPr>
              <a:spcAft>
                <a:spcPts val="1200"/>
              </a:spcAft>
            </a:pPr>
            <a:endParaRPr lang="en-GB" sz="1800" dirty="0">
              <a:solidFill>
                <a:schemeClr val="tx1">
                  <a:lumMod val="50000"/>
                </a:schemeClr>
              </a:solidFill>
              <a:latin typeface="Calibri" panose="020F0502020204030204" pitchFamily="34" charset="0"/>
              <a:cs typeface="Calibri" panose="020F0502020204030204" pitchFamily="34" charset="0"/>
            </a:endParaRPr>
          </a:p>
        </p:txBody>
      </p:sp>
      <p:pic>
        <p:nvPicPr>
          <p:cNvPr id="3" name="Picture 2">
            <a:extLst>
              <a:ext uri="{FF2B5EF4-FFF2-40B4-BE49-F238E27FC236}">
                <a16:creationId xmlns:a16="http://schemas.microsoft.com/office/drawing/2014/main" id="{D6FC1813-301F-174A-EC8B-BD80AE29035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188843" y="1798984"/>
            <a:ext cx="7480040" cy="4481666"/>
          </a:xfrm>
          <a:prstGeom prst="rect">
            <a:avLst/>
          </a:prstGeom>
        </p:spPr>
      </p:pic>
    </p:spTree>
    <p:extLst>
      <p:ext uri="{BB962C8B-B14F-4D97-AF65-F5344CB8AC3E}">
        <p14:creationId xmlns:p14="http://schemas.microsoft.com/office/powerpoint/2010/main" val="36990144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4B8DC53-28A3-0856-8104-EEC0753F80E1}"/>
              </a:ext>
            </a:extLst>
          </p:cNvPr>
          <p:cNvSpPr>
            <a:spLocks noGrp="1"/>
          </p:cNvSpPr>
          <p:nvPr>
            <p:ph idx="1"/>
          </p:nvPr>
        </p:nvSpPr>
        <p:spPr/>
        <p:txBody>
          <a:bodyPr>
            <a:normAutofit fontScale="85000" lnSpcReduction="10000"/>
          </a:bodyPr>
          <a:lstStyle/>
          <a:p>
            <a:pPr>
              <a:lnSpc>
                <a:spcPct val="110000"/>
              </a:lnSpc>
              <a:spcBef>
                <a:spcPts val="600"/>
              </a:spcBef>
              <a:spcAft>
                <a:spcPts val="600"/>
              </a:spcAft>
            </a:pPr>
            <a:r>
              <a:rPr lang="en-US" sz="3100" dirty="0">
                <a:solidFill>
                  <a:schemeClr val="bg2">
                    <a:lumMod val="10000"/>
                  </a:schemeClr>
                </a:solidFill>
              </a:rPr>
              <a:t>The OECD has carried out extensive economic impact assessment (EIA) of the two-pillar solution </a:t>
            </a:r>
          </a:p>
          <a:p>
            <a:pPr>
              <a:lnSpc>
                <a:spcPct val="110000"/>
              </a:lnSpc>
              <a:spcBef>
                <a:spcPts val="600"/>
              </a:spcBef>
              <a:spcAft>
                <a:spcPts val="600"/>
              </a:spcAft>
            </a:pPr>
            <a:r>
              <a:rPr lang="en-US" sz="3100" dirty="0">
                <a:solidFill>
                  <a:schemeClr val="bg2">
                    <a:lumMod val="10000"/>
                  </a:schemeClr>
                </a:solidFill>
              </a:rPr>
              <a:t>The design of the Global Minimum Tax (GMT) has changed significantly since the release of the first EIA in 2020 – need for an update</a:t>
            </a:r>
          </a:p>
          <a:p>
            <a:pPr>
              <a:lnSpc>
                <a:spcPct val="110000"/>
              </a:lnSpc>
              <a:spcBef>
                <a:spcPts val="600"/>
              </a:spcBef>
              <a:spcAft>
                <a:spcPts val="600"/>
              </a:spcAft>
            </a:pPr>
            <a:r>
              <a:rPr lang="en-US" sz="3100" dirty="0">
                <a:solidFill>
                  <a:schemeClr val="bg2">
                    <a:lumMod val="10000"/>
                  </a:schemeClr>
                </a:solidFill>
              </a:rPr>
              <a:t>Two newly released working papers released contain new evidence launched 2023 and 2024</a:t>
            </a:r>
          </a:p>
          <a:p>
            <a:pPr>
              <a:lnSpc>
                <a:spcPct val="110000"/>
              </a:lnSpc>
              <a:spcBef>
                <a:spcPts val="600"/>
              </a:spcBef>
              <a:spcAft>
                <a:spcPts val="600"/>
              </a:spcAft>
            </a:pPr>
            <a:r>
              <a:rPr lang="en-US" sz="3100" dirty="0">
                <a:solidFill>
                  <a:schemeClr val="bg2">
                    <a:lumMod val="10000"/>
                  </a:schemeClr>
                </a:solidFill>
              </a:rPr>
              <a:t>The work has a global scope (222 jurisdictions are part of the analysis)</a:t>
            </a:r>
          </a:p>
          <a:p>
            <a:pPr>
              <a:lnSpc>
                <a:spcPct val="110000"/>
              </a:lnSpc>
              <a:spcBef>
                <a:spcPts val="600"/>
              </a:spcBef>
              <a:spcAft>
                <a:spcPts val="600"/>
              </a:spcAft>
            </a:pPr>
            <a:r>
              <a:rPr lang="en-US" sz="3100" dirty="0">
                <a:solidFill>
                  <a:schemeClr val="bg2">
                    <a:lumMod val="10000"/>
                  </a:schemeClr>
                </a:solidFill>
              </a:rPr>
              <a:t>Focuses on effects on four key dimensions: 1) tax rate differentials; 2) profit shifting; 3) low-taxed profits; 4) revenue gains</a:t>
            </a:r>
          </a:p>
          <a:p>
            <a:pPr lvl="1">
              <a:lnSpc>
                <a:spcPct val="110000"/>
              </a:lnSpc>
              <a:spcBef>
                <a:spcPts val="600"/>
              </a:spcBef>
              <a:spcAft>
                <a:spcPts val="600"/>
              </a:spcAft>
            </a:pPr>
            <a:endParaRPr lang="en-US" sz="2200" dirty="0">
              <a:solidFill>
                <a:schemeClr val="bg2">
                  <a:lumMod val="10000"/>
                </a:schemeClr>
              </a:solidFill>
            </a:endParaRPr>
          </a:p>
          <a:p>
            <a:endParaRPr lang="en-GB" dirty="0">
              <a:solidFill>
                <a:schemeClr val="bg2">
                  <a:lumMod val="10000"/>
                </a:schemeClr>
              </a:solidFill>
            </a:endParaRPr>
          </a:p>
        </p:txBody>
      </p:sp>
      <p:sp>
        <p:nvSpPr>
          <p:cNvPr id="3" name="Slide Number Placeholder 2">
            <a:extLst>
              <a:ext uri="{FF2B5EF4-FFF2-40B4-BE49-F238E27FC236}">
                <a16:creationId xmlns:a16="http://schemas.microsoft.com/office/drawing/2014/main" id="{7AA8E7A2-76C6-A34B-BC72-42A31D762FDE}"/>
              </a:ext>
            </a:extLst>
          </p:cNvPr>
          <p:cNvSpPr>
            <a:spLocks noGrp="1"/>
          </p:cNvSpPr>
          <p:nvPr>
            <p:ph type="sldNum" sz="quarter" idx="4"/>
          </p:nvPr>
        </p:nvSpPr>
        <p:spPr/>
        <p:txBody>
          <a:bodyPr/>
          <a:lstStyle/>
          <a:p>
            <a:fld id="{FF7D3D77-6093-43AD-B472-77490568ACFE}" type="slidenum">
              <a:rPr lang="en-GB" smtClean="0"/>
              <a:pPr/>
              <a:t>2</a:t>
            </a:fld>
            <a:endParaRPr lang="en-GB" dirty="0"/>
          </a:p>
        </p:txBody>
      </p:sp>
      <p:sp>
        <p:nvSpPr>
          <p:cNvPr id="4" name="Title 3">
            <a:extLst>
              <a:ext uri="{FF2B5EF4-FFF2-40B4-BE49-F238E27FC236}">
                <a16:creationId xmlns:a16="http://schemas.microsoft.com/office/drawing/2014/main" id="{95C91435-3B00-8243-B462-1C353956CA0D}"/>
              </a:ext>
            </a:extLst>
          </p:cNvPr>
          <p:cNvSpPr>
            <a:spLocks noGrp="1"/>
          </p:cNvSpPr>
          <p:nvPr>
            <p:ph type="title"/>
          </p:nvPr>
        </p:nvSpPr>
        <p:spPr/>
        <p:txBody>
          <a:bodyPr/>
          <a:lstStyle/>
          <a:p>
            <a:r>
              <a:rPr lang="en-GB" dirty="0"/>
              <a:t>Context</a:t>
            </a:r>
          </a:p>
        </p:txBody>
      </p:sp>
    </p:spTree>
    <p:extLst>
      <p:ext uri="{BB962C8B-B14F-4D97-AF65-F5344CB8AC3E}">
        <p14:creationId xmlns:p14="http://schemas.microsoft.com/office/powerpoint/2010/main" val="11807733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4"/>
          </p:nvPr>
        </p:nvSpPr>
        <p:spPr/>
        <p:txBody>
          <a:bodyPr/>
          <a:lstStyle/>
          <a:p>
            <a:fld id="{FF7D3D77-6093-43AD-B472-77490568ACFE}" type="slidenum">
              <a:rPr lang="en-GB" smtClean="0"/>
              <a:pPr/>
              <a:t>3</a:t>
            </a:fld>
            <a:endParaRPr lang="en-GB" dirty="0"/>
          </a:p>
        </p:txBody>
      </p:sp>
      <p:sp>
        <p:nvSpPr>
          <p:cNvPr id="4" name="Title 3"/>
          <p:cNvSpPr>
            <a:spLocks noGrp="1"/>
          </p:cNvSpPr>
          <p:nvPr>
            <p:ph type="title"/>
          </p:nvPr>
        </p:nvSpPr>
        <p:spPr/>
        <p:txBody>
          <a:bodyPr/>
          <a:lstStyle/>
          <a:p>
            <a:r>
              <a:rPr lang="en-GB" dirty="0">
                <a:latin typeface="+mj-lt"/>
              </a:rPr>
              <a:t>What we </a:t>
            </a:r>
            <a:r>
              <a:rPr lang="en-GB" i="1" dirty="0">
                <a:latin typeface="+mj-lt"/>
              </a:rPr>
              <a:t>are</a:t>
            </a:r>
            <a:r>
              <a:rPr lang="en-GB" dirty="0">
                <a:latin typeface="+mj-lt"/>
              </a:rPr>
              <a:t> doing </a:t>
            </a:r>
            <a:endParaRPr lang="en-GB" sz="2600" b="0" i="1" dirty="0">
              <a:latin typeface="+mj-lt"/>
            </a:endParaRPr>
          </a:p>
        </p:txBody>
      </p:sp>
      <p:sp>
        <p:nvSpPr>
          <p:cNvPr id="5" name="Content Placeholder 1">
            <a:extLst>
              <a:ext uri="{FF2B5EF4-FFF2-40B4-BE49-F238E27FC236}">
                <a16:creationId xmlns:a16="http://schemas.microsoft.com/office/drawing/2014/main" id="{242F6A5A-4829-C2DD-8422-52593A764BC5}"/>
              </a:ext>
            </a:extLst>
          </p:cNvPr>
          <p:cNvSpPr>
            <a:spLocks noGrp="1"/>
          </p:cNvSpPr>
          <p:nvPr>
            <p:ph idx="1"/>
          </p:nvPr>
        </p:nvSpPr>
        <p:spPr>
          <a:xfrm>
            <a:off x="313971" y="1357200"/>
            <a:ext cx="11206029" cy="5500800"/>
          </a:xfrm>
        </p:spPr>
        <p:txBody>
          <a:bodyPr>
            <a:normAutofit lnSpcReduction="10000"/>
          </a:bodyPr>
          <a:lstStyle/>
          <a:p>
            <a:pPr marL="514350" indent="-514350">
              <a:lnSpc>
                <a:spcPct val="120000"/>
              </a:lnSpc>
              <a:buFont typeface="+mj-lt"/>
              <a:buAutoNum type="arabicPeriod"/>
            </a:pPr>
            <a:r>
              <a:rPr lang="en-GB" sz="2400" dirty="0">
                <a:solidFill>
                  <a:schemeClr val="tx1">
                    <a:lumMod val="50000"/>
                  </a:schemeClr>
                </a:solidFill>
              </a:rPr>
              <a:t>Build a unique matrix of the location of profit and economic activities of in-scope MNEs on a jurisdiction-pair basis </a:t>
            </a:r>
          </a:p>
          <a:p>
            <a:pPr lvl="1">
              <a:lnSpc>
                <a:spcPct val="120000"/>
              </a:lnSpc>
            </a:pPr>
            <a:r>
              <a:rPr lang="en-GB" sz="2000" dirty="0">
                <a:solidFill>
                  <a:schemeClr val="tx1">
                    <a:lumMod val="50000"/>
                  </a:schemeClr>
                </a:solidFill>
              </a:rPr>
              <a:t>Data for 2017-2020, largely CbCR based, with imputations for missing variables </a:t>
            </a:r>
          </a:p>
          <a:p>
            <a:pPr marL="514350" indent="-514350">
              <a:lnSpc>
                <a:spcPct val="120000"/>
              </a:lnSpc>
              <a:buFont typeface="+mj-lt"/>
              <a:buAutoNum type="arabicPeriod"/>
            </a:pPr>
            <a:r>
              <a:rPr lang="en-GB" sz="2400" dirty="0">
                <a:solidFill>
                  <a:schemeClr val="tx1">
                    <a:lumMod val="50000"/>
                  </a:schemeClr>
                </a:solidFill>
              </a:rPr>
              <a:t>Account for the heterogeneity of ETRs within jurisdictions – new evidence on low-taxed profits</a:t>
            </a:r>
          </a:p>
          <a:p>
            <a:pPr marL="514350" indent="-514350">
              <a:lnSpc>
                <a:spcPct val="120000"/>
              </a:lnSpc>
              <a:buFont typeface="+mj-lt"/>
              <a:buAutoNum type="arabicPeriod"/>
            </a:pPr>
            <a:r>
              <a:rPr lang="en-GB" sz="2400" dirty="0">
                <a:solidFill>
                  <a:schemeClr val="tx1">
                    <a:lumMod val="50000"/>
                  </a:schemeClr>
                </a:solidFill>
              </a:rPr>
              <a:t>Apply the GMT</a:t>
            </a:r>
          </a:p>
          <a:p>
            <a:pPr lvl="1">
              <a:lnSpc>
                <a:spcPct val="120000"/>
              </a:lnSpc>
            </a:pPr>
            <a:r>
              <a:rPr lang="en-GB" sz="2000" dirty="0">
                <a:solidFill>
                  <a:schemeClr val="tx1">
                    <a:lumMod val="50000"/>
                  </a:schemeClr>
                </a:solidFill>
              </a:rPr>
              <a:t>Including rule order, Substance-Based Income Exclusion (SBIE), funds exclusion, deferred tax accounting, interactions with US GILTI regime, UTPR allocation key</a:t>
            </a:r>
            <a:endParaRPr lang="en-GB" sz="2000" dirty="0">
              <a:solidFill>
                <a:srgbClr val="FF0000"/>
              </a:solidFill>
            </a:endParaRPr>
          </a:p>
          <a:p>
            <a:pPr marL="514350" indent="-514350">
              <a:lnSpc>
                <a:spcPct val="120000"/>
              </a:lnSpc>
              <a:buFont typeface="+mj-lt"/>
              <a:buAutoNum type="arabicPeriod"/>
            </a:pPr>
            <a:r>
              <a:rPr lang="en-GB" sz="2400" dirty="0">
                <a:solidFill>
                  <a:schemeClr val="tx1">
                    <a:lumMod val="50000"/>
                  </a:schemeClr>
                </a:solidFill>
              </a:rPr>
              <a:t>Provide for MNEs responding by reducing shifted profit </a:t>
            </a:r>
          </a:p>
          <a:p>
            <a:pPr marL="514350" indent="-514350">
              <a:lnSpc>
                <a:spcPct val="120000"/>
              </a:lnSpc>
              <a:buFont typeface="+mj-lt"/>
              <a:buAutoNum type="arabicPeriod"/>
            </a:pPr>
            <a:r>
              <a:rPr lang="en-GB" sz="2400" dirty="0">
                <a:solidFill>
                  <a:schemeClr val="tx1">
                    <a:lumMod val="50000"/>
                  </a:schemeClr>
                </a:solidFill>
              </a:rPr>
              <a:t>Provide for jurisdictions responding by topping-up domestic low-taxed profit</a:t>
            </a:r>
          </a:p>
          <a:p>
            <a:pPr marL="514350" indent="-514350">
              <a:lnSpc>
                <a:spcPct val="120000"/>
              </a:lnSpc>
              <a:buFont typeface="+mj-lt"/>
              <a:buAutoNum type="arabicPeriod"/>
            </a:pPr>
            <a:r>
              <a:rPr lang="en-GB" sz="2400" dirty="0">
                <a:solidFill>
                  <a:schemeClr val="tx1">
                    <a:lumMod val="50000"/>
                  </a:schemeClr>
                </a:solidFill>
              </a:rPr>
              <a:t>Assess impacts on tax rate differentials, low-taxed profit, shifted profit, and tax revenue </a:t>
            </a:r>
          </a:p>
          <a:p>
            <a:pPr>
              <a:lnSpc>
                <a:spcPct val="120000"/>
              </a:lnSpc>
            </a:pPr>
            <a:endParaRPr lang="en-GB" sz="2400" dirty="0">
              <a:solidFill>
                <a:schemeClr val="tx1">
                  <a:lumMod val="50000"/>
                </a:schemeClr>
              </a:solidFill>
            </a:endParaRPr>
          </a:p>
          <a:p>
            <a:pPr lvl="1">
              <a:lnSpc>
                <a:spcPct val="120000"/>
              </a:lnSpc>
            </a:pPr>
            <a:endParaRPr lang="en-GB" sz="2400" dirty="0">
              <a:solidFill>
                <a:schemeClr val="tx1">
                  <a:lumMod val="50000"/>
                </a:schemeClr>
              </a:solidFill>
            </a:endParaRPr>
          </a:p>
          <a:p>
            <a:pPr>
              <a:lnSpc>
                <a:spcPct val="120000"/>
              </a:lnSpc>
            </a:pPr>
            <a:endParaRPr lang="en-US" sz="2800" dirty="0">
              <a:solidFill>
                <a:schemeClr val="tx1">
                  <a:lumMod val="50000"/>
                </a:schemeClr>
              </a:solidFill>
            </a:endParaRPr>
          </a:p>
        </p:txBody>
      </p:sp>
    </p:spTree>
    <p:extLst>
      <p:ext uri="{BB962C8B-B14F-4D97-AF65-F5344CB8AC3E}">
        <p14:creationId xmlns:p14="http://schemas.microsoft.com/office/powerpoint/2010/main" val="18587985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4"/>
          </p:nvPr>
        </p:nvSpPr>
        <p:spPr/>
        <p:txBody>
          <a:bodyPr/>
          <a:lstStyle/>
          <a:p>
            <a:fld id="{FF7D3D77-6093-43AD-B472-77490568ACFE}" type="slidenum">
              <a:rPr lang="en-GB" smtClean="0"/>
              <a:pPr/>
              <a:t>4</a:t>
            </a:fld>
            <a:endParaRPr lang="en-GB" dirty="0"/>
          </a:p>
        </p:txBody>
      </p:sp>
      <p:sp>
        <p:nvSpPr>
          <p:cNvPr id="4" name="Title 3"/>
          <p:cNvSpPr>
            <a:spLocks noGrp="1"/>
          </p:cNvSpPr>
          <p:nvPr>
            <p:ph type="title"/>
          </p:nvPr>
        </p:nvSpPr>
        <p:spPr/>
        <p:txBody>
          <a:bodyPr/>
          <a:lstStyle/>
          <a:p>
            <a:r>
              <a:rPr lang="en-GB" dirty="0">
                <a:latin typeface="+mj-lt"/>
              </a:rPr>
              <a:t>What we are </a:t>
            </a:r>
            <a:r>
              <a:rPr lang="en-GB" i="1" dirty="0">
                <a:latin typeface="+mj-lt"/>
              </a:rPr>
              <a:t>not</a:t>
            </a:r>
            <a:r>
              <a:rPr lang="en-GB" dirty="0">
                <a:latin typeface="+mj-lt"/>
              </a:rPr>
              <a:t> doing </a:t>
            </a:r>
            <a:endParaRPr lang="en-GB" sz="2600" b="0" i="1" dirty="0">
              <a:latin typeface="+mj-lt"/>
            </a:endParaRPr>
          </a:p>
        </p:txBody>
      </p:sp>
      <p:sp>
        <p:nvSpPr>
          <p:cNvPr id="5" name="Content Placeholder 1">
            <a:extLst>
              <a:ext uri="{FF2B5EF4-FFF2-40B4-BE49-F238E27FC236}">
                <a16:creationId xmlns:a16="http://schemas.microsoft.com/office/drawing/2014/main" id="{242F6A5A-4829-C2DD-8422-52593A764BC5}"/>
              </a:ext>
            </a:extLst>
          </p:cNvPr>
          <p:cNvSpPr>
            <a:spLocks noGrp="1"/>
          </p:cNvSpPr>
          <p:nvPr>
            <p:ph idx="1"/>
          </p:nvPr>
        </p:nvSpPr>
        <p:spPr>
          <a:xfrm>
            <a:off x="313971" y="1357200"/>
            <a:ext cx="11206029" cy="5263200"/>
          </a:xfrm>
        </p:spPr>
        <p:txBody>
          <a:bodyPr>
            <a:normAutofit fontScale="92500" lnSpcReduction="20000"/>
          </a:bodyPr>
          <a:lstStyle/>
          <a:p>
            <a:pPr>
              <a:lnSpc>
                <a:spcPct val="120000"/>
              </a:lnSpc>
            </a:pPr>
            <a:r>
              <a:rPr lang="en-US" sz="2800" b="1" dirty="0">
                <a:solidFill>
                  <a:schemeClr val="tx1">
                    <a:lumMod val="50000"/>
                  </a:schemeClr>
                </a:solidFill>
              </a:rPr>
              <a:t>Data</a:t>
            </a:r>
            <a:r>
              <a:rPr lang="en-US" sz="2800" dirty="0">
                <a:solidFill>
                  <a:schemeClr val="tx1">
                    <a:lumMod val="50000"/>
                  </a:schemeClr>
                </a:solidFill>
              </a:rPr>
              <a:t> </a:t>
            </a:r>
          </a:p>
          <a:p>
            <a:pPr lvl="1">
              <a:lnSpc>
                <a:spcPct val="120000"/>
              </a:lnSpc>
            </a:pPr>
            <a:r>
              <a:rPr lang="en-US" sz="2400" dirty="0">
                <a:solidFill>
                  <a:schemeClr val="tx1">
                    <a:lumMod val="50000"/>
                  </a:schemeClr>
                </a:solidFill>
              </a:rPr>
              <a:t>Based on macro aggregates, not firm level data </a:t>
            </a:r>
          </a:p>
          <a:p>
            <a:pPr>
              <a:lnSpc>
                <a:spcPct val="120000"/>
              </a:lnSpc>
            </a:pPr>
            <a:r>
              <a:rPr lang="en-US" sz="2800" b="1" dirty="0">
                <a:solidFill>
                  <a:schemeClr val="tx1">
                    <a:lumMod val="50000"/>
                  </a:schemeClr>
                </a:solidFill>
              </a:rPr>
              <a:t>Rules </a:t>
            </a:r>
          </a:p>
          <a:p>
            <a:pPr lvl="1">
              <a:lnSpc>
                <a:spcPct val="120000"/>
              </a:lnSpc>
            </a:pPr>
            <a:r>
              <a:rPr lang="en-US" sz="2400" dirty="0">
                <a:solidFill>
                  <a:schemeClr val="tx1">
                    <a:lumMod val="50000"/>
                  </a:schemeClr>
                </a:solidFill>
              </a:rPr>
              <a:t>No accounting for the Subject to Tax Rule</a:t>
            </a:r>
          </a:p>
          <a:p>
            <a:pPr lvl="1">
              <a:lnSpc>
                <a:spcPct val="120000"/>
              </a:lnSpc>
            </a:pPr>
            <a:r>
              <a:rPr lang="en-US" sz="2400" dirty="0">
                <a:solidFill>
                  <a:schemeClr val="tx1">
                    <a:lumMod val="50000"/>
                  </a:schemeClr>
                </a:solidFill>
              </a:rPr>
              <a:t>Limited accounting for a variety of adjustments made to financial accounting profit &amp; taxes that are part of the GloBE Rules</a:t>
            </a:r>
          </a:p>
          <a:p>
            <a:pPr>
              <a:lnSpc>
                <a:spcPct val="120000"/>
              </a:lnSpc>
            </a:pPr>
            <a:r>
              <a:rPr lang="en-US" sz="2800" b="1" dirty="0">
                <a:solidFill>
                  <a:schemeClr val="tx1">
                    <a:lumMod val="50000"/>
                  </a:schemeClr>
                </a:solidFill>
              </a:rPr>
              <a:t>Responses </a:t>
            </a:r>
          </a:p>
          <a:p>
            <a:pPr lvl="1">
              <a:lnSpc>
                <a:spcPct val="120000"/>
              </a:lnSpc>
            </a:pPr>
            <a:r>
              <a:rPr lang="en-US" sz="2400" dirty="0">
                <a:solidFill>
                  <a:schemeClr val="tx1">
                    <a:lumMod val="50000"/>
                  </a:schemeClr>
                </a:solidFill>
              </a:rPr>
              <a:t>No live tracking of implementation</a:t>
            </a:r>
          </a:p>
          <a:p>
            <a:pPr lvl="1">
              <a:lnSpc>
                <a:spcPct val="120000"/>
              </a:lnSpc>
            </a:pPr>
            <a:r>
              <a:rPr lang="en-US" sz="2400" dirty="0">
                <a:solidFill>
                  <a:schemeClr val="tx1">
                    <a:lumMod val="50000"/>
                  </a:schemeClr>
                </a:solidFill>
              </a:rPr>
              <a:t>No accounting for jurisdiction responses in terms of expanded subsidies, expanded use of accelerated depreciation or other tax incentives</a:t>
            </a:r>
          </a:p>
          <a:p>
            <a:pPr lvl="1">
              <a:lnSpc>
                <a:spcPct val="120000"/>
              </a:lnSpc>
            </a:pPr>
            <a:r>
              <a:rPr lang="en-US" sz="2400" dirty="0">
                <a:solidFill>
                  <a:schemeClr val="tx1">
                    <a:lumMod val="50000"/>
                  </a:schemeClr>
                </a:solidFill>
              </a:rPr>
              <a:t>No accounting for potential investment impacts at global or jurisdictional level</a:t>
            </a:r>
          </a:p>
          <a:p>
            <a:pPr lvl="1">
              <a:lnSpc>
                <a:spcPct val="120000"/>
              </a:lnSpc>
            </a:pPr>
            <a:r>
              <a:rPr lang="en-US" sz="2400" dirty="0">
                <a:solidFill>
                  <a:schemeClr val="tx1">
                    <a:lumMod val="50000"/>
                  </a:schemeClr>
                </a:solidFill>
              </a:rPr>
              <a:t>No links between profit-shifting and real activity </a:t>
            </a:r>
          </a:p>
          <a:p>
            <a:pPr>
              <a:lnSpc>
                <a:spcPct val="120000"/>
              </a:lnSpc>
            </a:pPr>
            <a:endParaRPr lang="en-US" sz="2800" dirty="0">
              <a:solidFill>
                <a:schemeClr val="tx1">
                  <a:lumMod val="50000"/>
                </a:schemeClr>
              </a:solidFill>
            </a:endParaRPr>
          </a:p>
          <a:p>
            <a:pPr>
              <a:lnSpc>
                <a:spcPct val="120000"/>
              </a:lnSpc>
            </a:pPr>
            <a:endParaRPr lang="en-US" sz="2800" dirty="0">
              <a:solidFill>
                <a:schemeClr val="tx1">
                  <a:lumMod val="50000"/>
                </a:schemeClr>
              </a:solidFill>
            </a:endParaRPr>
          </a:p>
        </p:txBody>
      </p:sp>
    </p:spTree>
    <p:extLst>
      <p:ext uri="{BB962C8B-B14F-4D97-AF65-F5344CB8AC3E}">
        <p14:creationId xmlns:p14="http://schemas.microsoft.com/office/powerpoint/2010/main" val="35907869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44F3911-25F0-44EE-971D-EB5B53DF92AF}"/>
              </a:ext>
            </a:extLst>
          </p:cNvPr>
          <p:cNvSpPr>
            <a:spLocks noGrp="1"/>
          </p:cNvSpPr>
          <p:nvPr>
            <p:ph idx="1"/>
          </p:nvPr>
        </p:nvSpPr>
        <p:spPr>
          <a:xfrm>
            <a:off x="667600" y="1563342"/>
            <a:ext cx="11140942" cy="4889215"/>
          </a:xfrm>
        </p:spPr>
        <p:txBody>
          <a:bodyPr>
            <a:noAutofit/>
          </a:bodyPr>
          <a:lstStyle/>
          <a:p>
            <a:pPr marL="514350" indent="-514350">
              <a:lnSpc>
                <a:spcPct val="114000"/>
              </a:lnSpc>
              <a:spcBef>
                <a:spcPts val="1200"/>
              </a:spcBef>
              <a:spcAft>
                <a:spcPts val="600"/>
              </a:spcAft>
              <a:buFont typeface="+mj-lt"/>
              <a:buAutoNum type="arabicPeriod"/>
            </a:pPr>
            <a:r>
              <a:rPr lang="en-GB" sz="2400" b="1" dirty="0">
                <a:solidFill>
                  <a:schemeClr val="tx1">
                    <a:lumMod val="50000"/>
                  </a:schemeClr>
                </a:solidFill>
              </a:rPr>
              <a:t>New methodology to look at variation of MNEs’ ETRs across jurisdictions</a:t>
            </a:r>
          </a:p>
          <a:p>
            <a:pPr>
              <a:lnSpc>
                <a:spcPct val="114000"/>
              </a:lnSpc>
              <a:spcBef>
                <a:spcPts val="1200"/>
              </a:spcBef>
              <a:spcAft>
                <a:spcPts val="600"/>
              </a:spcAft>
            </a:pPr>
            <a:r>
              <a:rPr lang="en-GB" sz="2200" dirty="0">
                <a:solidFill>
                  <a:schemeClr val="tx1">
                    <a:lumMod val="50000"/>
                  </a:schemeClr>
                </a:solidFill>
              </a:rPr>
              <a:t>Average ETRs may mask heterogeneity across firms within jurisdictions that can be due to firm circumstances or tax policies (e.g., tax incentives)</a:t>
            </a:r>
          </a:p>
          <a:p>
            <a:pPr>
              <a:lnSpc>
                <a:spcPct val="114000"/>
              </a:lnSpc>
              <a:spcBef>
                <a:spcPts val="1200"/>
              </a:spcBef>
              <a:spcAft>
                <a:spcPts val="600"/>
              </a:spcAft>
            </a:pPr>
            <a:r>
              <a:rPr lang="en-GB" sz="2200" dirty="0">
                <a:solidFill>
                  <a:schemeClr val="tx1">
                    <a:lumMod val="50000"/>
                  </a:schemeClr>
                </a:solidFill>
              </a:rPr>
              <a:t>We estimate an </a:t>
            </a:r>
            <a:r>
              <a:rPr lang="en-GB" sz="2200" b="1" dirty="0">
                <a:solidFill>
                  <a:schemeClr val="tx1">
                    <a:lumMod val="50000"/>
                  </a:schemeClr>
                </a:solidFill>
              </a:rPr>
              <a:t>ETR distribution </a:t>
            </a:r>
            <a:r>
              <a:rPr lang="en-GB" sz="2200" dirty="0">
                <a:solidFill>
                  <a:schemeClr val="tx1">
                    <a:lumMod val="50000"/>
                  </a:schemeClr>
                </a:solidFill>
              </a:rPr>
              <a:t>across MNE profit </a:t>
            </a:r>
            <a:r>
              <a:rPr lang="en-GB" sz="2200" b="1" dirty="0">
                <a:solidFill>
                  <a:schemeClr val="tx1">
                    <a:lumMod val="50000"/>
                  </a:schemeClr>
                </a:solidFill>
              </a:rPr>
              <a:t>within each jurisdiction based on </a:t>
            </a:r>
            <a:r>
              <a:rPr lang="en-GB" sz="2200" b="1" dirty="0" err="1">
                <a:solidFill>
                  <a:schemeClr val="tx1">
                    <a:lumMod val="50000"/>
                  </a:schemeClr>
                </a:solidFill>
              </a:rPr>
              <a:t>CbCR</a:t>
            </a:r>
            <a:r>
              <a:rPr lang="en-GB" sz="2200" b="1" dirty="0">
                <a:solidFill>
                  <a:schemeClr val="tx1">
                    <a:lumMod val="50000"/>
                  </a:schemeClr>
                </a:solidFill>
              </a:rPr>
              <a:t> ratio data </a:t>
            </a:r>
            <a:r>
              <a:rPr lang="en-GB" sz="2200" dirty="0">
                <a:solidFill>
                  <a:schemeClr val="tx1">
                    <a:lumMod val="50000"/>
                  </a:schemeClr>
                </a:solidFill>
              </a:rPr>
              <a:t>gathered from tax administrations</a:t>
            </a:r>
          </a:p>
          <a:p>
            <a:pPr>
              <a:lnSpc>
                <a:spcPct val="114000"/>
              </a:lnSpc>
              <a:spcBef>
                <a:spcPts val="1200"/>
              </a:spcBef>
              <a:spcAft>
                <a:spcPts val="600"/>
              </a:spcAft>
            </a:pPr>
            <a:r>
              <a:rPr lang="en-GB" sz="2200" dirty="0">
                <a:solidFill>
                  <a:schemeClr val="tx1">
                    <a:lumMod val="50000"/>
                  </a:schemeClr>
                </a:solidFill>
              </a:rPr>
              <a:t>Distributions of MNEs’ ETRs are used to map MNE profit distributions</a:t>
            </a:r>
          </a:p>
          <a:p>
            <a:pPr>
              <a:lnSpc>
                <a:spcPct val="120000"/>
              </a:lnSpc>
            </a:pPr>
            <a:r>
              <a:rPr lang="en-GB" sz="2200" dirty="0">
                <a:solidFill>
                  <a:schemeClr val="tx1">
                    <a:lumMod val="50000"/>
                  </a:schemeClr>
                </a:solidFill>
              </a:rPr>
              <a:t>Low-taxed profits, taxed below 15%, are common across all jurisdictions</a:t>
            </a:r>
          </a:p>
          <a:p>
            <a:pPr>
              <a:lnSpc>
                <a:spcPct val="120000"/>
              </a:lnSpc>
            </a:pPr>
            <a:r>
              <a:rPr lang="en-GB" sz="2200" dirty="0">
                <a:solidFill>
                  <a:schemeClr val="tx1">
                    <a:lumMod val="50000"/>
                  </a:schemeClr>
                </a:solidFill>
              </a:rPr>
              <a:t>~60% of low-taxed profits are outside of investment hubs</a:t>
            </a:r>
          </a:p>
        </p:txBody>
      </p:sp>
      <p:sp>
        <p:nvSpPr>
          <p:cNvPr id="3" name="Slide Number Placeholder 2">
            <a:extLst>
              <a:ext uri="{FF2B5EF4-FFF2-40B4-BE49-F238E27FC236}">
                <a16:creationId xmlns:a16="http://schemas.microsoft.com/office/drawing/2014/main" id="{6279640F-20F0-4421-A6B8-AA5FDF0C2782}"/>
              </a:ext>
            </a:extLst>
          </p:cNvPr>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F7D3D77-6093-43AD-B472-77490568ACFE}" type="slidenum">
              <a:rPr kumimoji="0" lang="en-GB" sz="1000" b="0" i="0" u="none" strike="noStrike" kern="1200" cap="none" spc="0" normalizeH="0" baseline="0" noProof="0" smtClean="0">
                <a:ln>
                  <a:noFill/>
                </a:ln>
                <a:solidFill>
                  <a:prstClr val="white"/>
                </a:solidFill>
                <a:effectLst/>
                <a:uLnTx/>
                <a:uFillTx/>
                <a:latin typeface="Calibri" panose="020F0502020204030204"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GB" sz="1000" b="0" i="0" u="none" strike="noStrike" kern="1200" cap="none" spc="0" normalizeH="0" baseline="0" noProof="0" dirty="0">
              <a:ln>
                <a:noFill/>
              </a:ln>
              <a:solidFill>
                <a:prstClr val="white"/>
              </a:solidFill>
              <a:effectLst/>
              <a:uLnTx/>
              <a:uFillTx/>
              <a:latin typeface="Calibri" panose="020F0502020204030204" pitchFamily="34" charset="0"/>
              <a:ea typeface="+mn-ea"/>
              <a:cs typeface="+mn-cs"/>
            </a:endParaRPr>
          </a:p>
        </p:txBody>
      </p:sp>
      <p:sp>
        <p:nvSpPr>
          <p:cNvPr id="4" name="Title 3">
            <a:extLst>
              <a:ext uri="{FF2B5EF4-FFF2-40B4-BE49-F238E27FC236}">
                <a16:creationId xmlns:a16="http://schemas.microsoft.com/office/drawing/2014/main" id="{F7D4E6D1-DBF1-4B38-B8B3-6A5338A82175}"/>
              </a:ext>
            </a:extLst>
          </p:cNvPr>
          <p:cNvSpPr>
            <a:spLocks noGrp="1"/>
          </p:cNvSpPr>
          <p:nvPr>
            <p:ph type="title"/>
          </p:nvPr>
        </p:nvSpPr>
        <p:spPr/>
        <p:txBody>
          <a:bodyPr/>
          <a:lstStyle/>
          <a:p>
            <a:r>
              <a:rPr lang="en-GB" dirty="0">
                <a:latin typeface="+mj-lt"/>
              </a:rPr>
              <a:t>Assumptions and methodology (1) </a:t>
            </a:r>
            <a:endParaRPr lang="en-US" dirty="0">
              <a:latin typeface="+mj-lt"/>
            </a:endParaRPr>
          </a:p>
        </p:txBody>
      </p:sp>
    </p:spTree>
    <p:extLst>
      <p:ext uri="{BB962C8B-B14F-4D97-AF65-F5344CB8AC3E}">
        <p14:creationId xmlns:p14="http://schemas.microsoft.com/office/powerpoint/2010/main" val="38345790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F7D3D77-6093-43AD-B472-77490568ACFE}" type="slidenum">
              <a:rPr kumimoji="0" lang="en-GB" sz="1000" b="0" i="0" u="none" strike="noStrike" kern="1200" cap="none" spc="0" normalizeH="0" baseline="0" noProof="0" smtClean="0">
                <a:ln>
                  <a:noFill/>
                </a:ln>
                <a:solidFill>
                  <a:prstClr val="white"/>
                </a:solidFill>
                <a:effectLst/>
                <a:uLnTx/>
                <a:uFillTx/>
                <a:latin typeface="Calibri" panose="020F0502020204030204"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GB" sz="1000" b="0" i="0" u="none" strike="noStrike" kern="1200" cap="none" spc="0" normalizeH="0" baseline="0" noProof="0" dirty="0">
              <a:ln>
                <a:noFill/>
              </a:ln>
              <a:solidFill>
                <a:prstClr val="white"/>
              </a:solidFill>
              <a:effectLst/>
              <a:uLnTx/>
              <a:uFillTx/>
              <a:latin typeface="Calibri" panose="020F0502020204030204" pitchFamily="34" charset="0"/>
              <a:ea typeface="+mn-ea"/>
              <a:cs typeface="+mn-cs"/>
            </a:endParaRPr>
          </a:p>
        </p:txBody>
      </p:sp>
      <p:sp>
        <p:nvSpPr>
          <p:cNvPr id="4" name="Title 3"/>
          <p:cNvSpPr>
            <a:spLocks noGrp="1"/>
          </p:cNvSpPr>
          <p:nvPr>
            <p:ph type="title"/>
          </p:nvPr>
        </p:nvSpPr>
        <p:spPr/>
        <p:txBody>
          <a:bodyPr/>
          <a:lstStyle/>
          <a:p>
            <a:r>
              <a:rPr lang="en-GB" dirty="0">
                <a:cs typeface="Calibri" panose="020F0502020204030204" pitchFamily="34" charset="0"/>
              </a:rPr>
              <a:t> </a:t>
            </a:r>
            <a:endParaRPr lang="en-GB" sz="2400" b="0" i="1" dirty="0">
              <a:cs typeface="Calibri" panose="020F0502020204030204" pitchFamily="34" charset="0"/>
            </a:endParaRPr>
          </a:p>
        </p:txBody>
      </p:sp>
      <p:sp>
        <p:nvSpPr>
          <p:cNvPr id="2" name="Content Placeholder 1"/>
          <p:cNvSpPr>
            <a:spLocks noGrp="1"/>
          </p:cNvSpPr>
          <p:nvPr>
            <p:ph idx="1"/>
          </p:nvPr>
        </p:nvSpPr>
        <p:spPr>
          <a:xfrm>
            <a:off x="752266" y="1539420"/>
            <a:ext cx="10967786" cy="5318580"/>
          </a:xfrm>
        </p:spPr>
        <p:txBody>
          <a:bodyPr>
            <a:noAutofit/>
          </a:bodyPr>
          <a:lstStyle/>
          <a:p>
            <a:pPr marL="514350" indent="-514350">
              <a:spcBef>
                <a:spcPts val="600"/>
              </a:spcBef>
              <a:spcAft>
                <a:spcPts val="600"/>
              </a:spcAft>
              <a:buFont typeface="+mj-lt"/>
              <a:buAutoNum type="arabicPeriod" startAt="2"/>
            </a:pPr>
            <a:r>
              <a:rPr lang="en-GB" sz="2400" b="1" dirty="0">
                <a:solidFill>
                  <a:schemeClr val="tx1">
                    <a:lumMod val="50000"/>
                  </a:schemeClr>
                </a:solidFill>
              </a:rPr>
              <a:t>GloBE ETR and tax base</a:t>
            </a:r>
            <a:r>
              <a:rPr lang="en-GB" sz="2400" dirty="0">
                <a:solidFill>
                  <a:schemeClr val="tx1">
                    <a:lumMod val="50000"/>
                  </a:schemeClr>
                </a:solidFill>
              </a:rPr>
              <a:t>: GloBE income approximated by aggregated data on global allocation of MNE profit</a:t>
            </a:r>
            <a:endParaRPr lang="en-GB" sz="2400" strike="sngStrike" dirty="0">
              <a:solidFill>
                <a:schemeClr val="tx1">
                  <a:lumMod val="50000"/>
                </a:schemeClr>
              </a:solidFill>
            </a:endParaRPr>
          </a:p>
          <a:p>
            <a:pPr>
              <a:spcBef>
                <a:spcPts val="600"/>
              </a:spcBef>
              <a:spcAft>
                <a:spcPts val="600"/>
              </a:spcAft>
            </a:pPr>
            <a:r>
              <a:rPr lang="en-GB" sz="2400" dirty="0">
                <a:solidFill>
                  <a:schemeClr val="tx1">
                    <a:lumMod val="50000"/>
                  </a:schemeClr>
                </a:solidFill>
              </a:rPr>
              <a:t>Key adjustments: </a:t>
            </a:r>
          </a:p>
          <a:p>
            <a:pPr lvl="1">
              <a:spcBef>
                <a:spcPts val="300"/>
              </a:spcBef>
              <a:spcAft>
                <a:spcPts val="300"/>
              </a:spcAft>
            </a:pPr>
            <a:r>
              <a:rPr lang="en-US" sz="2000" dirty="0">
                <a:solidFill>
                  <a:schemeClr val="tx1">
                    <a:lumMod val="50000"/>
                  </a:schemeClr>
                </a:solidFill>
              </a:rPr>
              <a:t>GloBE income corrected for potential double counting issues in aggregated CbCR data (with some caveats) </a:t>
            </a:r>
          </a:p>
          <a:p>
            <a:pPr lvl="1">
              <a:spcBef>
                <a:spcPts val="300"/>
              </a:spcBef>
              <a:spcAft>
                <a:spcPts val="300"/>
              </a:spcAft>
            </a:pPr>
            <a:r>
              <a:rPr lang="en-GB" sz="2000" dirty="0">
                <a:solidFill>
                  <a:schemeClr val="tx1">
                    <a:lumMod val="50000"/>
                  </a:schemeClr>
                </a:solidFill>
              </a:rPr>
              <a:t>GloBE ETR adjusted for losses, as in GloBE rules; </a:t>
            </a:r>
            <a:r>
              <a:rPr lang="en-US" sz="2000" dirty="0">
                <a:solidFill>
                  <a:schemeClr val="tx1">
                    <a:lumMod val="50000"/>
                  </a:schemeClr>
                </a:solidFill>
              </a:rPr>
              <a:t>assumption that other adjustments, e.g. due to accelerated depreciation, largely wash out </a:t>
            </a:r>
            <a:endParaRPr lang="en-GB" sz="2000" dirty="0">
              <a:solidFill>
                <a:schemeClr val="tx1">
                  <a:lumMod val="50000"/>
                </a:schemeClr>
              </a:solidFill>
            </a:endParaRPr>
          </a:p>
          <a:p>
            <a:pPr lvl="1">
              <a:spcBef>
                <a:spcPts val="300"/>
              </a:spcBef>
              <a:spcAft>
                <a:spcPts val="300"/>
              </a:spcAft>
            </a:pPr>
            <a:r>
              <a:rPr lang="en-GB" sz="2000" dirty="0">
                <a:solidFill>
                  <a:schemeClr val="tx1">
                    <a:lumMod val="50000"/>
                  </a:schemeClr>
                </a:solidFill>
              </a:rPr>
              <a:t>Fund exclusion accounted for (other exclusions have little impact on global results) </a:t>
            </a:r>
          </a:p>
          <a:p>
            <a:pPr lvl="1">
              <a:spcBef>
                <a:spcPts val="300"/>
              </a:spcBef>
              <a:spcAft>
                <a:spcPts val="300"/>
              </a:spcAft>
            </a:pPr>
            <a:r>
              <a:rPr lang="en-GB" sz="2000" dirty="0">
                <a:solidFill>
                  <a:schemeClr val="tx1">
                    <a:lumMod val="50000"/>
                  </a:schemeClr>
                </a:solidFill>
              </a:rPr>
              <a:t>GloBE Income adjusted for SBIE </a:t>
            </a:r>
          </a:p>
          <a:p>
            <a:pPr lvl="1">
              <a:spcBef>
                <a:spcPts val="300"/>
              </a:spcBef>
              <a:spcAft>
                <a:spcPts val="300"/>
              </a:spcAft>
            </a:pPr>
            <a:r>
              <a:rPr lang="en-GB" sz="2000" dirty="0">
                <a:solidFill>
                  <a:schemeClr val="tx1">
                    <a:lumMod val="50000"/>
                  </a:schemeClr>
                </a:solidFill>
              </a:rPr>
              <a:t>Interaction of GloBE and GILTI modelled </a:t>
            </a:r>
          </a:p>
          <a:p>
            <a:pPr>
              <a:spcBef>
                <a:spcPts val="600"/>
              </a:spcBef>
              <a:spcAft>
                <a:spcPts val="600"/>
              </a:spcAft>
            </a:pPr>
            <a:r>
              <a:rPr lang="en-GB" sz="2400" dirty="0">
                <a:solidFill>
                  <a:schemeClr val="tx1">
                    <a:lumMod val="50000"/>
                  </a:schemeClr>
                </a:solidFill>
              </a:rPr>
              <a:t>Most of these adjustments reduce headline revenue estimates, but important to gain an accurate picture </a:t>
            </a:r>
          </a:p>
        </p:txBody>
      </p:sp>
      <p:sp>
        <p:nvSpPr>
          <p:cNvPr id="5" name="Title 3">
            <a:extLst>
              <a:ext uri="{FF2B5EF4-FFF2-40B4-BE49-F238E27FC236}">
                <a16:creationId xmlns:a16="http://schemas.microsoft.com/office/drawing/2014/main" id="{46B4F5D7-6267-089C-905A-39A110A9CD9B}"/>
              </a:ext>
            </a:extLst>
          </p:cNvPr>
          <p:cNvSpPr txBox="1">
            <a:spLocks/>
          </p:cNvSpPr>
          <p:nvPr/>
        </p:nvSpPr>
        <p:spPr>
          <a:xfrm>
            <a:off x="1516200" y="218550"/>
            <a:ext cx="9888000" cy="1022400"/>
          </a:xfrm>
          <a:prstGeom prst="rect">
            <a:avLst/>
          </a:prstGeom>
        </p:spPr>
        <p:txBody>
          <a:bodyPr vert="horz" lIns="91440" tIns="45720" rIns="91440" bIns="45720" rtlCol="0" anchor="ctr">
            <a:noAutofit/>
          </a:bodyPr>
          <a:lstStyle>
            <a:lvl1pPr algn="l" rtl="0" eaLnBrk="1" latinLnBrk="0" hangingPunct="1">
              <a:spcBef>
                <a:spcPct val="0"/>
              </a:spcBef>
              <a:buNone/>
              <a:defRPr kumimoji="0" sz="3200" b="1" kern="1200">
                <a:solidFill>
                  <a:schemeClr val="tx2"/>
                </a:solidFill>
                <a:latin typeface="Calibri" panose="020F0502020204030204" pitchFamily="34" charset="0"/>
                <a:ea typeface="+mj-ea"/>
                <a:cs typeface="+mj-cs"/>
              </a:defRPr>
            </a:lvl1pPr>
          </a:lstStyle>
          <a:p>
            <a:r>
              <a:rPr lang="en-GB" dirty="0">
                <a:latin typeface="+mj-lt"/>
              </a:rPr>
              <a:t>Assumptions and methodology (2) </a:t>
            </a:r>
            <a:endParaRPr lang="en-US" dirty="0">
              <a:latin typeface="+mj-lt"/>
            </a:endParaRPr>
          </a:p>
        </p:txBody>
      </p:sp>
    </p:spTree>
    <p:extLst>
      <p:ext uri="{BB962C8B-B14F-4D97-AF65-F5344CB8AC3E}">
        <p14:creationId xmlns:p14="http://schemas.microsoft.com/office/powerpoint/2010/main" val="31916371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F7D3D77-6093-43AD-B472-77490568ACFE}" type="slidenum">
              <a:rPr kumimoji="0" lang="en-GB" sz="1000" b="0" i="0" u="none" strike="noStrike" kern="1200" cap="none" spc="0" normalizeH="0" baseline="0" noProof="0" smtClean="0">
                <a:ln>
                  <a:noFill/>
                </a:ln>
                <a:solidFill>
                  <a:prstClr val="white"/>
                </a:solidFill>
                <a:effectLst/>
                <a:uLnTx/>
                <a:uFillTx/>
                <a:latin typeface="Calibri" panose="020F0502020204030204"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GB" sz="1000" b="0" i="0" u="none" strike="noStrike" kern="1200" cap="none" spc="0" normalizeH="0" baseline="0" noProof="0" dirty="0">
              <a:ln>
                <a:noFill/>
              </a:ln>
              <a:solidFill>
                <a:prstClr val="white"/>
              </a:solidFill>
              <a:effectLst/>
              <a:uLnTx/>
              <a:uFillTx/>
              <a:latin typeface="Calibri" panose="020F0502020204030204" pitchFamily="34" charset="0"/>
              <a:ea typeface="+mn-ea"/>
              <a:cs typeface="+mn-cs"/>
            </a:endParaRPr>
          </a:p>
        </p:txBody>
      </p:sp>
      <p:sp>
        <p:nvSpPr>
          <p:cNvPr id="4" name="Title 3"/>
          <p:cNvSpPr>
            <a:spLocks noGrp="1"/>
          </p:cNvSpPr>
          <p:nvPr>
            <p:ph type="title"/>
          </p:nvPr>
        </p:nvSpPr>
        <p:spPr/>
        <p:txBody>
          <a:bodyPr/>
          <a:lstStyle/>
          <a:p>
            <a:r>
              <a:rPr lang="en-GB" dirty="0">
                <a:cs typeface="Calibri" panose="020F0502020204030204" pitchFamily="34" charset="0"/>
              </a:rPr>
              <a:t> </a:t>
            </a:r>
            <a:endParaRPr lang="en-GB" sz="2400" b="0" i="1" dirty="0">
              <a:cs typeface="Calibri" panose="020F0502020204030204" pitchFamily="34" charset="0"/>
            </a:endParaRPr>
          </a:p>
        </p:txBody>
      </p:sp>
      <p:sp>
        <p:nvSpPr>
          <p:cNvPr id="2" name="Content Placeholder 1"/>
          <p:cNvSpPr>
            <a:spLocks noGrp="1"/>
          </p:cNvSpPr>
          <p:nvPr>
            <p:ph idx="1"/>
          </p:nvPr>
        </p:nvSpPr>
        <p:spPr>
          <a:xfrm>
            <a:off x="722448" y="1417020"/>
            <a:ext cx="10388004" cy="5116980"/>
          </a:xfrm>
        </p:spPr>
        <p:txBody>
          <a:bodyPr>
            <a:noAutofit/>
          </a:bodyPr>
          <a:lstStyle/>
          <a:p>
            <a:pPr marL="514350" indent="-514350">
              <a:lnSpc>
                <a:spcPct val="114000"/>
              </a:lnSpc>
              <a:spcBef>
                <a:spcPts val="600"/>
              </a:spcBef>
              <a:spcAft>
                <a:spcPts val="600"/>
              </a:spcAft>
              <a:buFont typeface="+mj-lt"/>
              <a:buAutoNum type="arabicPeriod" startAt="3"/>
            </a:pPr>
            <a:r>
              <a:rPr lang="en-GB" sz="2400" dirty="0">
                <a:solidFill>
                  <a:schemeClr val="bg2">
                    <a:lumMod val="10000"/>
                  </a:schemeClr>
                </a:solidFill>
              </a:rPr>
              <a:t>Six </a:t>
            </a:r>
            <a:r>
              <a:rPr lang="en-GB" sz="2400" b="1" dirty="0">
                <a:solidFill>
                  <a:schemeClr val="bg2">
                    <a:lumMod val="10000"/>
                  </a:schemeClr>
                </a:solidFill>
              </a:rPr>
              <a:t>profit-shifting scenarios </a:t>
            </a:r>
            <a:r>
              <a:rPr lang="en-GB" sz="2400" dirty="0">
                <a:solidFill>
                  <a:schemeClr val="bg2">
                    <a:lumMod val="10000"/>
                  </a:schemeClr>
                </a:solidFill>
              </a:rPr>
              <a:t>regarding the elasticity of tax base relative to tax rate differentials</a:t>
            </a:r>
          </a:p>
          <a:p>
            <a:pPr marL="514350" indent="-514350">
              <a:lnSpc>
                <a:spcPct val="114000"/>
              </a:lnSpc>
              <a:spcBef>
                <a:spcPts val="600"/>
              </a:spcBef>
              <a:spcAft>
                <a:spcPts val="600"/>
              </a:spcAft>
              <a:buFont typeface="+mj-lt"/>
              <a:buAutoNum type="arabicPeriod" startAt="3"/>
            </a:pPr>
            <a:r>
              <a:rPr lang="en-GB" sz="2400" dirty="0">
                <a:solidFill>
                  <a:schemeClr val="tx1">
                    <a:lumMod val="50000"/>
                  </a:schemeClr>
                </a:solidFill>
              </a:rPr>
              <a:t>Four </a:t>
            </a:r>
            <a:r>
              <a:rPr lang="en-GB" sz="2400" b="1" dirty="0">
                <a:solidFill>
                  <a:schemeClr val="tx1">
                    <a:lumMod val="50000"/>
                  </a:schemeClr>
                </a:solidFill>
              </a:rPr>
              <a:t>implementation scenarios </a:t>
            </a:r>
            <a:r>
              <a:rPr lang="en-GB" sz="2400" dirty="0">
                <a:solidFill>
                  <a:schemeClr val="tx1">
                    <a:lumMod val="50000"/>
                  </a:schemeClr>
                </a:solidFill>
              </a:rPr>
              <a:t>modelled </a:t>
            </a:r>
          </a:p>
          <a:p>
            <a:pPr marL="847275" lvl="1" indent="-447675">
              <a:lnSpc>
                <a:spcPct val="114000"/>
              </a:lnSpc>
              <a:spcBef>
                <a:spcPts val="600"/>
              </a:spcBef>
              <a:spcAft>
                <a:spcPts val="600"/>
              </a:spcAft>
            </a:pPr>
            <a:r>
              <a:rPr lang="en-GB" sz="2000" dirty="0">
                <a:solidFill>
                  <a:schemeClr val="tx1">
                    <a:lumMod val="50000"/>
                  </a:schemeClr>
                </a:solidFill>
              </a:rPr>
              <a:t>Global implementation</a:t>
            </a:r>
          </a:p>
          <a:p>
            <a:pPr marL="1250475" lvl="2" indent="-447675">
              <a:lnSpc>
                <a:spcPct val="114000"/>
              </a:lnSpc>
              <a:spcBef>
                <a:spcPts val="600"/>
              </a:spcBef>
              <a:spcAft>
                <a:spcPts val="600"/>
              </a:spcAft>
            </a:pPr>
            <a:r>
              <a:rPr lang="en-GB" sz="2000" dirty="0">
                <a:solidFill>
                  <a:schemeClr val="tx1">
                    <a:lumMod val="50000"/>
                  </a:schemeClr>
                </a:solidFill>
              </a:rPr>
              <a:t>All jurisdictions are assumed to implement QDMTT, IIR, UTPR </a:t>
            </a:r>
          </a:p>
          <a:p>
            <a:pPr marL="847275" lvl="1" indent="-447675">
              <a:lnSpc>
                <a:spcPct val="114000"/>
              </a:lnSpc>
              <a:spcBef>
                <a:spcPts val="600"/>
              </a:spcBef>
              <a:spcAft>
                <a:spcPts val="600"/>
              </a:spcAft>
            </a:pPr>
            <a:r>
              <a:rPr lang="en-GB" sz="2000" dirty="0">
                <a:solidFill>
                  <a:schemeClr val="tx1">
                    <a:lumMod val="50000"/>
                  </a:schemeClr>
                </a:solidFill>
              </a:rPr>
              <a:t>Partial implementation </a:t>
            </a:r>
          </a:p>
          <a:p>
            <a:pPr marL="1250475" lvl="2" indent="-447675">
              <a:lnSpc>
                <a:spcPct val="114000"/>
              </a:lnSpc>
              <a:spcBef>
                <a:spcPts val="600"/>
              </a:spcBef>
              <a:spcAft>
                <a:spcPts val="600"/>
              </a:spcAft>
            </a:pPr>
            <a:r>
              <a:rPr lang="en-GB" sz="2000" dirty="0">
                <a:solidFill>
                  <a:schemeClr val="tx1">
                    <a:lumMod val="50000"/>
                  </a:schemeClr>
                </a:solidFill>
              </a:rPr>
              <a:t>Most members of the Inclusive Framework on BEPS (IF) are assumed to implement QDMTT, IIR, UTPR with probabilities of 70%,  85%, or 100% </a:t>
            </a:r>
          </a:p>
          <a:p>
            <a:pPr marL="1260000" lvl="2" indent="-457200">
              <a:lnSpc>
                <a:spcPct val="114000"/>
              </a:lnSpc>
              <a:spcBef>
                <a:spcPts val="600"/>
              </a:spcBef>
              <a:spcAft>
                <a:spcPts val="600"/>
              </a:spcAft>
            </a:pPr>
            <a:r>
              <a:rPr lang="en-GB" sz="2000" dirty="0">
                <a:solidFill>
                  <a:schemeClr val="tx1">
                    <a:lumMod val="50000"/>
                  </a:schemeClr>
                </a:solidFill>
              </a:rPr>
              <a:t>Except IF members with 1) no CIT infrastructure and 2) no public signal of GloBE implementation</a:t>
            </a:r>
          </a:p>
          <a:p>
            <a:pPr marL="1260000" lvl="2" indent="-457200">
              <a:lnSpc>
                <a:spcPct val="114000"/>
              </a:lnSpc>
              <a:spcBef>
                <a:spcPts val="600"/>
              </a:spcBef>
              <a:spcAft>
                <a:spcPts val="600"/>
              </a:spcAft>
            </a:pPr>
            <a:r>
              <a:rPr lang="en-GB" sz="2000" dirty="0">
                <a:solidFill>
                  <a:schemeClr val="tx1">
                    <a:lumMod val="50000"/>
                  </a:schemeClr>
                </a:solidFill>
              </a:rPr>
              <a:t>Non-IF member jurisdictions are assumed to not implement </a:t>
            </a:r>
          </a:p>
          <a:p>
            <a:pPr marL="856800" lvl="1" indent="-457200">
              <a:lnSpc>
                <a:spcPct val="110000"/>
              </a:lnSpc>
              <a:spcBef>
                <a:spcPts val="0"/>
              </a:spcBef>
              <a:spcAft>
                <a:spcPts val="600"/>
              </a:spcAft>
              <a:buFont typeface="+mj-lt"/>
              <a:buAutoNum type="arabicPeriod" startAt="3"/>
            </a:pPr>
            <a:endParaRPr lang="en-GB" sz="2000" dirty="0">
              <a:solidFill>
                <a:schemeClr val="tx1">
                  <a:lumMod val="50000"/>
                </a:schemeClr>
              </a:solidFill>
            </a:endParaRPr>
          </a:p>
          <a:p>
            <a:pPr marL="856800" lvl="1" indent="-457200">
              <a:lnSpc>
                <a:spcPct val="110000"/>
              </a:lnSpc>
              <a:spcBef>
                <a:spcPts val="600"/>
              </a:spcBef>
              <a:spcAft>
                <a:spcPts val="600"/>
              </a:spcAft>
              <a:buFont typeface="+mj-lt"/>
              <a:buAutoNum type="arabicPeriod" startAt="3"/>
            </a:pPr>
            <a:endParaRPr lang="en-GB" sz="2000" dirty="0">
              <a:solidFill>
                <a:schemeClr val="tx1">
                  <a:lumMod val="50000"/>
                </a:schemeClr>
              </a:solidFill>
            </a:endParaRPr>
          </a:p>
        </p:txBody>
      </p:sp>
      <p:sp>
        <p:nvSpPr>
          <p:cNvPr id="5" name="Title 3">
            <a:extLst>
              <a:ext uri="{FF2B5EF4-FFF2-40B4-BE49-F238E27FC236}">
                <a16:creationId xmlns:a16="http://schemas.microsoft.com/office/drawing/2014/main" id="{46B4F5D7-6267-089C-905A-39A110A9CD9B}"/>
              </a:ext>
            </a:extLst>
          </p:cNvPr>
          <p:cNvSpPr txBox="1">
            <a:spLocks/>
          </p:cNvSpPr>
          <p:nvPr/>
        </p:nvSpPr>
        <p:spPr>
          <a:xfrm>
            <a:off x="1516200" y="218550"/>
            <a:ext cx="9888000" cy="1022400"/>
          </a:xfrm>
          <a:prstGeom prst="rect">
            <a:avLst/>
          </a:prstGeom>
        </p:spPr>
        <p:txBody>
          <a:bodyPr vert="horz" lIns="91440" tIns="45720" rIns="91440" bIns="45720" rtlCol="0" anchor="ctr">
            <a:noAutofit/>
          </a:bodyPr>
          <a:lstStyle>
            <a:lvl1pPr algn="l" rtl="0" eaLnBrk="1" latinLnBrk="0" hangingPunct="1">
              <a:spcBef>
                <a:spcPct val="0"/>
              </a:spcBef>
              <a:buNone/>
              <a:defRPr kumimoji="0" sz="3200" b="1" kern="1200">
                <a:solidFill>
                  <a:schemeClr val="tx2"/>
                </a:solidFill>
                <a:latin typeface="Calibri" panose="020F0502020204030204" pitchFamily="34" charset="0"/>
                <a:ea typeface="+mj-ea"/>
                <a:cs typeface="+mj-cs"/>
              </a:defRPr>
            </a:lvl1pPr>
          </a:lstStyle>
          <a:p>
            <a:r>
              <a:rPr lang="en-GB" dirty="0">
                <a:latin typeface="+mj-lt"/>
              </a:rPr>
              <a:t>Assumptions and methodology (3) </a:t>
            </a:r>
            <a:endParaRPr lang="en-US" dirty="0">
              <a:latin typeface="+mj-lt"/>
            </a:endParaRPr>
          </a:p>
        </p:txBody>
      </p:sp>
    </p:spTree>
    <p:extLst>
      <p:ext uri="{BB962C8B-B14F-4D97-AF65-F5344CB8AC3E}">
        <p14:creationId xmlns:p14="http://schemas.microsoft.com/office/powerpoint/2010/main" val="3990658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39EF0906-BD12-FF2A-B6DB-6C603BC4E842}"/>
              </a:ext>
            </a:extLst>
          </p:cNvPr>
          <p:cNvPicPr/>
          <p:nvPr/>
        </p:nvPicPr>
        <p:blipFill rotWithShape="1">
          <a:blip r:embed="rId3" cstate="print">
            <a:extLst>
              <a:ext uri="{28A0092B-C50C-407E-A947-70E740481C1C}">
                <a14:useLocalDpi xmlns:a14="http://schemas.microsoft.com/office/drawing/2010/main" val="0"/>
              </a:ext>
            </a:extLst>
          </a:blip>
          <a:srcRect b="2813"/>
          <a:stretch/>
        </p:blipFill>
        <p:spPr>
          <a:xfrm>
            <a:off x="216001" y="1982061"/>
            <a:ext cx="7784999" cy="4109601"/>
          </a:xfrm>
          <a:prstGeom prst="rect">
            <a:avLst/>
          </a:prstGeom>
        </p:spPr>
      </p:pic>
      <p:sp>
        <p:nvSpPr>
          <p:cNvPr id="3" name="Content Placeholder 2">
            <a:extLst>
              <a:ext uri="{FF2B5EF4-FFF2-40B4-BE49-F238E27FC236}">
                <a16:creationId xmlns:a16="http://schemas.microsoft.com/office/drawing/2014/main" id="{7410ABEB-61B6-D2B0-E0EE-4A1B3BC2E9A7}"/>
              </a:ext>
            </a:extLst>
          </p:cNvPr>
          <p:cNvSpPr>
            <a:spLocks noGrp="1"/>
          </p:cNvSpPr>
          <p:nvPr>
            <p:ph idx="1"/>
          </p:nvPr>
        </p:nvSpPr>
        <p:spPr>
          <a:xfrm>
            <a:off x="216000" y="6103276"/>
            <a:ext cx="10796129" cy="623558"/>
          </a:xfrm>
        </p:spPr>
        <p:txBody>
          <a:bodyPr>
            <a:no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dirty="0">
                <a:ln>
                  <a:noFill/>
                </a:ln>
                <a:solidFill>
                  <a:srgbClr val="000000"/>
                </a:solidFill>
                <a:effectLst/>
                <a:latin typeface="Arial Narrow" panose="020B0606020202030204" pitchFamily="34" charset="0"/>
                <a:ea typeface="Arial" panose="020B0604020202020204" pitchFamily="34" charset="0"/>
                <a:cs typeface="Times New Roman" panose="02020603050405020304" pitchFamily="18" charset="0"/>
              </a:rPr>
              <a:t>Note</a:t>
            </a:r>
            <a:r>
              <a:rPr kumimoji="0" lang="en-US" altLang="en-US" sz="1400" b="0" i="0" u="none" strike="noStrike" cap="none" normalizeH="0" baseline="0" dirty="0">
                <a:ln>
                  <a:noFill/>
                </a:ln>
                <a:solidFill>
                  <a:srgbClr val="000000"/>
                </a:solidFill>
                <a:effectLst/>
                <a:latin typeface="Arial Narrow" panose="020B0606020202030204" pitchFamily="34" charset="0"/>
                <a:ea typeface="Arial" panose="020B0604020202020204" pitchFamily="34" charset="0"/>
                <a:cs typeface="Times New Roman" panose="02020603050405020304" pitchFamily="18" charset="0"/>
              </a:rPr>
              <a:t>: Average changes in total profit by income group following the implementation of the GMT. Bounds are constructed using six scenarios with different assumptions regarding profit shifting reductions. Data includes non-Inclusive Framework member jurisdictions. Profit from funds as UPE are assumed to be unaffected by the declining in profit shifting incentives as they are excluded from the GMT. Total profit is profit before accounting for-profit shifting. </a:t>
            </a:r>
            <a:endParaRPr kumimoji="0" lang="en-GB" altLang="en-US" sz="1400" b="0" i="0" u="none" strike="noStrike" cap="none" normalizeH="0" baseline="0" dirty="0">
              <a:ln>
                <a:noFill/>
              </a:ln>
              <a:solidFill>
                <a:schemeClr val="tx1"/>
              </a:solidFill>
              <a:effectLst/>
              <a:latin typeface="Arial" panose="020B0604020202020204" pitchFamily="34" charset="0"/>
            </a:endParaRPr>
          </a:p>
        </p:txBody>
      </p:sp>
      <p:sp>
        <p:nvSpPr>
          <p:cNvPr id="2" name="Title 1">
            <a:extLst>
              <a:ext uri="{FF2B5EF4-FFF2-40B4-BE49-F238E27FC236}">
                <a16:creationId xmlns:a16="http://schemas.microsoft.com/office/drawing/2014/main" id="{1B9B8883-296B-D676-A484-9C2C688F9F26}"/>
              </a:ext>
            </a:extLst>
          </p:cNvPr>
          <p:cNvSpPr>
            <a:spLocks noGrp="1"/>
          </p:cNvSpPr>
          <p:nvPr>
            <p:ph type="title"/>
          </p:nvPr>
        </p:nvSpPr>
        <p:spPr/>
        <p:txBody>
          <a:bodyPr/>
          <a:lstStyle/>
          <a:p>
            <a:r>
              <a:rPr lang="en-US" b="1" dirty="0">
                <a:latin typeface="+mj-lt"/>
              </a:rPr>
              <a:t>Reduction in profit shifting</a:t>
            </a:r>
            <a:endParaRPr lang="en-GB" b="1" dirty="0">
              <a:latin typeface="+mj-lt"/>
            </a:endParaRPr>
          </a:p>
        </p:txBody>
      </p:sp>
      <p:sp>
        <p:nvSpPr>
          <p:cNvPr id="4" name="Content Placeholder 1">
            <a:extLst>
              <a:ext uri="{FF2B5EF4-FFF2-40B4-BE49-F238E27FC236}">
                <a16:creationId xmlns:a16="http://schemas.microsoft.com/office/drawing/2014/main" id="{748D0A5E-451C-6753-D7DA-3152FF3A28E4}"/>
              </a:ext>
            </a:extLst>
          </p:cNvPr>
          <p:cNvSpPr txBox="1">
            <a:spLocks/>
          </p:cNvSpPr>
          <p:nvPr/>
        </p:nvSpPr>
        <p:spPr>
          <a:xfrm>
            <a:off x="8199783" y="1413604"/>
            <a:ext cx="3776216" cy="4678058"/>
          </a:xfrm>
          <a:prstGeom prst="rect">
            <a:avLst/>
          </a:prstGeom>
        </p:spPr>
        <p:txBody>
          <a:bodyPr vert="horz">
            <a:normAutofit/>
          </a:bodyPr>
          <a:lstStyle>
            <a:lvl1pPr marL="342000" indent="-342000" algn="l" rtl="0" eaLnBrk="1" latinLnBrk="0" hangingPunct="1">
              <a:spcBef>
                <a:spcPts val="768"/>
              </a:spcBef>
              <a:buClr>
                <a:schemeClr val="tx1"/>
              </a:buClr>
              <a:buFont typeface="Arial" pitchFamily="34" charset="0"/>
              <a:buChar char="•"/>
              <a:defRPr kumimoji="0" sz="3200" kern="1200">
                <a:solidFill>
                  <a:schemeClr val="tx1"/>
                </a:solidFill>
                <a:latin typeface="+mn-lt"/>
                <a:ea typeface="+mn-ea"/>
                <a:cs typeface="+mn-cs"/>
              </a:defRPr>
            </a:lvl1pPr>
            <a:lvl2pPr marL="741600" indent="-284400" algn="l" rtl="0" eaLnBrk="1" latinLnBrk="0" hangingPunct="1">
              <a:spcBef>
                <a:spcPts val="672"/>
              </a:spcBef>
              <a:buClr>
                <a:schemeClr val="tx1"/>
              </a:buClr>
              <a:buFont typeface="Arial" pitchFamily="34" charset="0"/>
              <a:buChar char="–"/>
              <a:defRPr kumimoji="0" sz="2800" kern="1200">
                <a:solidFill>
                  <a:schemeClr val="tx1"/>
                </a:solidFill>
                <a:latin typeface="+mn-lt"/>
                <a:ea typeface="+mn-ea"/>
                <a:cs typeface="+mn-cs"/>
              </a:defRPr>
            </a:lvl2pPr>
            <a:lvl3pPr marL="1144800" indent="-230400" algn="l" rtl="0" eaLnBrk="1" latinLnBrk="0" hangingPunct="1">
              <a:spcBef>
                <a:spcPts val="576"/>
              </a:spcBef>
              <a:buClr>
                <a:schemeClr val="tx1"/>
              </a:buClr>
              <a:buFont typeface="Arial" pitchFamily="34" charset="0"/>
              <a:buChar char="•"/>
              <a:defRPr kumimoji="0" sz="2400" kern="1200">
                <a:solidFill>
                  <a:schemeClr val="tx1"/>
                </a:solidFill>
                <a:latin typeface="+mn-lt"/>
                <a:ea typeface="+mn-ea"/>
                <a:cs typeface="+mn-cs"/>
              </a:defRPr>
            </a:lvl3pPr>
            <a:lvl4pPr marL="1602000" indent="-230400" algn="l" rtl="0" eaLnBrk="1" latinLnBrk="0" hangingPunct="1">
              <a:spcBef>
                <a:spcPts val="480"/>
              </a:spcBef>
              <a:buClr>
                <a:schemeClr val="tx1"/>
              </a:buClr>
              <a:buFont typeface="Arial" pitchFamily="34" charset="0"/>
              <a:buChar char="–"/>
              <a:defRPr kumimoji="0" sz="2000" kern="1200">
                <a:solidFill>
                  <a:schemeClr val="tx1"/>
                </a:solidFill>
                <a:latin typeface="+mn-lt"/>
                <a:ea typeface="+mn-ea"/>
                <a:cs typeface="+mn-cs"/>
              </a:defRPr>
            </a:lvl4pPr>
            <a:lvl5pPr marL="2059200" indent="-230400" algn="l" rtl="0" eaLnBrk="1" latinLnBrk="0" hangingPunct="1">
              <a:spcBef>
                <a:spcPts val="480"/>
              </a:spcBef>
              <a:buClr>
                <a:schemeClr val="tx1"/>
              </a:buClr>
              <a:buFont typeface="Arial" pitchFamily="34" charset="0"/>
              <a:buChar char="»"/>
              <a:defRPr kumimoji="0" sz="2000" kern="1200">
                <a:solidFill>
                  <a:schemeClr val="tx1"/>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pPr>
              <a:spcAft>
                <a:spcPts val="600"/>
              </a:spcAft>
              <a:buClr>
                <a:schemeClr val="bg2">
                  <a:lumMod val="10000"/>
                </a:schemeClr>
              </a:buClr>
            </a:pPr>
            <a:r>
              <a:rPr lang="en-GB" sz="1800" b="1" dirty="0">
                <a:solidFill>
                  <a:srgbClr val="393939"/>
                </a:solidFill>
                <a:latin typeface="Calibri" panose="020F0502020204030204" pitchFamily="34" charset="0"/>
                <a:cs typeface="Calibri" panose="020F0502020204030204" pitchFamily="34" charset="0"/>
              </a:rPr>
              <a:t>The GMT is estimated to reduce ETR</a:t>
            </a:r>
            <a:r>
              <a:rPr lang="en-GB" sz="1800" b="1" strike="sngStrike" dirty="0">
                <a:solidFill>
                  <a:srgbClr val="393939"/>
                </a:solidFill>
                <a:latin typeface="Calibri" panose="020F0502020204030204" pitchFamily="34" charset="0"/>
                <a:cs typeface="Calibri" panose="020F0502020204030204" pitchFamily="34" charset="0"/>
              </a:rPr>
              <a:t> </a:t>
            </a:r>
            <a:r>
              <a:rPr lang="en-GB" sz="1800" b="1" dirty="0">
                <a:solidFill>
                  <a:srgbClr val="393939"/>
                </a:solidFill>
                <a:latin typeface="Calibri" panose="020F0502020204030204" pitchFamily="34" charset="0"/>
                <a:cs typeface="Calibri" panose="020F0502020204030204" pitchFamily="34" charset="0"/>
              </a:rPr>
              <a:t>differentials between investment hubs and non-hubs </a:t>
            </a:r>
            <a:r>
              <a:rPr lang="en-GB" sz="1800" dirty="0">
                <a:solidFill>
                  <a:srgbClr val="393939"/>
                </a:solidFill>
                <a:latin typeface="Calibri" panose="020F0502020204030204" pitchFamily="34" charset="0"/>
                <a:cs typeface="Calibri" panose="020F0502020204030204" pitchFamily="34" charset="0"/>
              </a:rPr>
              <a:t>by around 50%, from 14 percentage points to 7 percentage points on average</a:t>
            </a:r>
            <a:endParaRPr lang="en-GB" sz="1800" strike="sngStrike" dirty="0">
              <a:solidFill>
                <a:srgbClr val="393939"/>
              </a:solidFill>
              <a:latin typeface="Calibri" panose="020F0502020204030204" pitchFamily="34" charset="0"/>
              <a:cs typeface="Calibri" panose="020F0502020204030204" pitchFamily="34" charset="0"/>
            </a:endParaRPr>
          </a:p>
          <a:p>
            <a:pPr>
              <a:spcAft>
                <a:spcPts val="600"/>
              </a:spcAft>
              <a:buClr>
                <a:schemeClr val="bg2">
                  <a:lumMod val="10000"/>
                </a:schemeClr>
              </a:buClr>
            </a:pPr>
            <a:r>
              <a:rPr lang="en-GB" sz="1900" dirty="0">
                <a:solidFill>
                  <a:srgbClr val="393939"/>
                </a:solidFill>
                <a:latin typeface="Calibri" panose="020F0502020204030204" pitchFamily="34" charset="0"/>
                <a:cs typeface="Calibri" panose="020F0502020204030204" pitchFamily="34" charset="0"/>
              </a:rPr>
              <a:t>Lower tax rate differentials reduce MNEs’ incentives to shift profit to low tax jurisdictions</a:t>
            </a:r>
          </a:p>
          <a:p>
            <a:pPr>
              <a:spcAft>
                <a:spcPts val="600"/>
              </a:spcAft>
              <a:buClr>
                <a:schemeClr val="bg2">
                  <a:lumMod val="10000"/>
                </a:schemeClr>
              </a:buClr>
            </a:pPr>
            <a:r>
              <a:rPr lang="en-GB" sz="1900" b="1" dirty="0">
                <a:solidFill>
                  <a:srgbClr val="393939"/>
                </a:solidFill>
                <a:latin typeface="Calibri" panose="020F0502020204030204" pitchFamily="34" charset="0"/>
                <a:cs typeface="Calibri" panose="020F0502020204030204" pitchFamily="34" charset="0"/>
              </a:rPr>
              <a:t>Total shifted profit estimated to fall by around half</a:t>
            </a:r>
          </a:p>
          <a:p>
            <a:pPr>
              <a:spcAft>
                <a:spcPts val="600"/>
              </a:spcAft>
              <a:buClr>
                <a:schemeClr val="bg2">
                  <a:lumMod val="10000"/>
                </a:schemeClr>
              </a:buClr>
            </a:pPr>
            <a:r>
              <a:rPr lang="en-GB" sz="1900" dirty="0">
                <a:solidFill>
                  <a:srgbClr val="393939"/>
                </a:solidFill>
                <a:latin typeface="Calibri" panose="020F0502020204030204" pitchFamily="34" charset="0"/>
                <a:cs typeface="Calibri" panose="020F0502020204030204" pitchFamily="34" charset="0"/>
              </a:rPr>
              <a:t>Some of these effects may take time to materialise</a:t>
            </a:r>
            <a:endParaRPr lang="en-US" sz="1900" dirty="0">
              <a:solidFill>
                <a:srgbClr val="393939"/>
              </a:solidFill>
              <a:latin typeface="Calibri" panose="020F0502020204030204" pitchFamily="34" charset="0"/>
              <a:cs typeface="Calibri" panose="020F0502020204030204" pitchFamily="34" charset="0"/>
            </a:endParaRPr>
          </a:p>
        </p:txBody>
      </p:sp>
      <p:sp>
        <p:nvSpPr>
          <p:cNvPr id="9" name="TextBox 8">
            <a:extLst>
              <a:ext uri="{FF2B5EF4-FFF2-40B4-BE49-F238E27FC236}">
                <a16:creationId xmlns:a16="http://schemas.microsoft.com/office/drawing/2014/main" id="{E404B573-6F64-3C4A-A496-FA6527425D9F}"/>
              </a:ext>
            </a:extLst>
          </p:cNvPr>
          <p:cNvSpPr txBox="1"/>
          <p:nvPr/>
        </p:nvSpPr>
        <p:spPr>
          <a:xfrm>
            <a:off x="913852" y="1413604"/>
            <a:ext cx="6781988" cy="769441"/>
          </a:xfrm>
          <a:prstGeom prst="rect">
            <a:avLst/>
          </a:prstGeom>
          <a:noFill/>
        </p:spPr>
        <p:txBody>
          <a:bodyPr wrap="square">
            <a:spAutoFit/>
          </a:bodyPr>
          <a:lstStyle/>
          <a:p>
            <a:pPr algn="ctr">
              <a:defRPr sz="1100" b="1" i="0" u="none" strike="noStrike" kern="1200" spc="0" baseline="0">
                <a:solidFill>
                  <a:sysClr val="windowText" lastClr="000000"/>
                </a:solidFill>
                <a:latin typeface="Arial Narrow" panose="020B0606020202030204" pitchFamily="34" charset="0"/>
                <a:ea typeface="+mn-ea"/>
                <a:cs typeface="+mn-cs"/>
              </a:defRPr>
            </a:pPr>
            <a:r>
              <a:rPr lang="en-US" sz="2200" b="1" dirty="0">
                <a:solidFill>
                  <a:schemeClr val="accent1"/>
                </a:solidFill>
                <a:latin typeface="Arial Narrow" panose="020B0606020202030204" pitchFamily="34" charset="0"/>
              </a:rPr>
              <a:t>Percentage c</a:t>
            </a:r>
            <a:r>
              <a:rPr lang="en-US" sz="2200" b="1" i="0" dirty="0">
                <a:solidFill>
                  <a:schemeClr val="accent1"/>
                </a:solidFill>
                <a:latin typeface="Arial Narrow" panose="020B0606020202030204" pitchFamily="34" charset="0"/>
              </a:rPr>
              <a:t>hange in location of profit due to reduced profit-shifting</a:t>
            </a:r>
          </a:p>
        </p:txBody>
      </p:sp>
      <p:sp>
        <p:nvSpPr>
          <p:cNvPr id="5" name="Slide Number Placeholder 4">
            <a:extLst>
              <a:ext uri="{FF2B5EF4-FFF2-40B4-BE49-F238E27FC236}">
                <a16:creationId xmlns:a16="http://schemas.microsoft.com/office/drawing/2014/main" id="{E2A889DC-43D5-43CC-6370-CA8E3914DE6F}"/>
              </a:ext>
            </a:extLst>
          </p:cNvPr>
          <p:cNvSpPr>
            <a:spLocks noGrp="1"/>
          </p:cNvSpPr>
          <p:nvPr>
            <p:ph type="sldNum" sz="quarter" idx="4"/>
          </p:nvPr>
        </p:nvSpPr>
        <p:spPr/>
        <p:txBody>
          <a:bodyPr/>
          <a:lstStyle/>
          <a:p>
            <a:fld id="{224CD660-A5B4-41E4-863A-05FB137E569F}" type="slidenum">
              <a:rPr lang="en-GB" smtClean="0"/>
              <a:t>8</a:t>
            </a:fld>
            <a:endParaRPr lang="en-GB"/>
          </a:p>
        </p:txBody>
      </p:sp>
    </p:spTree>
    <p:extLst>
      <p:ext uri="{BB962C8B-B14F-4D97-AF65-F5344CB8AC3E}">
        <p14:creationId xmlns:p14="http://schemas.microsoft.com/office/powerpoint/2010/main" val="10176817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4"/>
          </p:nvPr>
        </p:nvSpPr>
        <p:spPr/>
        <p:txBody>
          <a:bodyPr/>
          <a:lstStyle/>
          <a:p>
            <a:fld id="{FF7D3D77-6093-43AD-B472-77490568ACFE}" type="slidenum">
              <a:rPr lang="en-GB" smtClean="0"/>
              <a:pPr/>
              <a:t>9</a:t>
            </a:fld>
            <a:endParaRPr lang="en-GB" dirty="0"/>
          </a:p>
        </p:txBody>
      </p:sp>
      <p:sp>
        <p:nvSpPr>
          <p:cNvPr id="7" name="Title 1"/>
          <p:cNvSpPr>
            <a:spLocks noGrp="1"/>
          </p:cNvSpPr>
          <p:nvPr>
            <p:ph type="title"/>
          </p:nvPr>
        </p:nvSpPr>
        <p:spPr>
          <a:xfrm>
            <a:off x="1440000" y="237600"/>
            <a:ext cx="9888000" cy="1022400"/>
          </a:xfrm>
        </p:spPr>
        <p:txBody>
          <a:bodyPr/>
          <a:lstStyle/>
          <a:p>
            <a:r>
              <a:rPr lang="en-US" b="1" dirty="0">
                <a:latin typeface="Arial" panose="020B0604020202020204" pitchFamily="34" charset="0"/>
                <a:cs typeface="Arial" panose="020B0604020202020204" pitchFamily="34" charset="0"/>
              </a:rPr>
              <a:t>Reduction in global low-taxed profits</a:t>
            </a:r>
            <a:endParaRPr lang="en-GB" strike="sngStrike" dirty="0">
              <a:latin typeface="Arial" panose="020B0604020202020204" pitchFamily="34" charset="0"/>
              <a:cs typeface="Arial" panose="020B0604020202020204" pitchFamily="34" charset="0"/>
            </a:endParaRPr>
          </a:p>
        </p:txBody>
      </p:sp>
      <p:sp>
        <p:nvSpPr>
          <p:cNvPr id="2" name="Content Placeholder 7">
            <a:extLst>
              <a:ext uri="{FF2B5EF4-FFF2-40B4-BE49-F238E27FC236}">
                <a16:creationId xmlns:a16="http://schemas.microsoft.com/office/drawing/2014/main" id="{85C49501-B18D-7C56-37F6-9940AAA3E38E}"/>
              </a:ext>
            </a:extLst>
          </p:cNvPr>
          <p:cNvSpPr>
            <a:spLocks noGrp="1"/>
          </p:cNvSpPr>
          <p:nvPr>
            <p:ph idx="1"/>
          </p:nvPr>
        </p:nvSpPr>
        <p:spPr>
          <a:xfrm>
            <a:off x="8404944" y="1583039"/>
            <a:ext cx="3343056" cy="4247547"/>
          </a:xfrm>
        </p:spPr>
        <p:txBody>
          <a:bodyPr>
            <a:normAutofit lnSpcReduction="10000"/>
          </a:bodyPr>
          <a:lstStyle/>
          <a:p>
            <a:pPr>
              <a:lnSpc>
                <a:spcPct val="110000"/>
              </a:lnSpc>
              <a:spcBef>
                <a:spcPts val="600"/>
              </a:spcBef>
              <a:spcAft>
                <a:spcPts val="1200"/>
              </a:spcAft>
              <a:buClr>
                <a:schemeClr val="bg2">
                  <a:lumMod val="10000"/>
                </a:schemeClr>
              </a:buClr>
            </a:pPr>
            <a:r>
              <a:rPr lang="en-GB" sz="2000" b="1" dirty="0">
                <a:solidFill>
                  <a:srgbClr val="393939"/>
                </a:solidFill>
                <a:latin typeface="Calibri" panose="020F0502020204030204" pitchFamily="34" charset="0"/>
                <a:cs typeface="Calibri" panose="020F0502020204030204" pitchFamily="34" charset="0"/>
              </a:rPr>
              <a:t>Overall, reduction in the share of low-taxed MNE profit by 80%</a:t>
            </a:r>
            <a:r>
              <a:rPr lang="en-GB" sz="2000" dirty="0">
                <a:solidFill>
                  <a:srgbClr val="393939"/>
                </a:solidFill>
                <a:latin typeface="Calibri" panose="020F0502020204030204" pitchFamily="34" charset="0"/>
                <a:cs typeface="Calibri" panose="020F0502020204030204" pitchFamily="34" charset="0"/>
              </a:rPr>
              <a:t>,</a:t>
            </a:r>
            <a:r>
              <a:rPr lang="en-GB" sz="2000" b="1" dirty="0">
                <a:solidFill>
                  <a:srgbClr val="393939"/>
                </a:solidFill>
                <a:latin typeface="Calibri" panose="020F0502020204030204" pitchFamily="34" charset="0"/>
                <a:cs typeface="Calibri" panose="020F0502020204030204" pitchFamily="34" charset="0"/>
              </a:rPr>
              <a:t> </a:t>
            </a:r>
            <a:r>
              <a:rPr lang="en-GB" sz="2000" dirty="0">
                <a:solidFill>
                  <a:srgbClr val="393939"/>
                </a:solidFill>
                <a:latin typeface="Calibri" panose="020F0502020204030204" pitchFamily="34" charset="0"/>
                <a:cs typeface="Calibri" panose="020F0502020204030204" pitchFamily="34" charset="0"/>
              </a:rPr>
              <a:t>from 36% to </a:t>
            </a:r>
            <a:r>
              <a:rPr lang="en-GB" sz="2000" dirty="0">
                <a:solidFill>
                  <a:srgbClr val="393939"/>
                </a:solidFill>
              </a:rPr>
              <a:t>7</a:t>
            </a:r>
            <a:r>
              <a:rPr lang="en-GB" sz="2000" dirty="0">
                <a:solidFill>
                  <a:srgbClr val="393939"/>
                </a:solidFill>
                <a:latin typeface="Calibri" panose="020F0502020204030204" pitchFamily="34" charset="0"/>
                <a:cs typeface="Calibri" panose="020F0502020204030204" pitchFamily="34" charset="0"/>
              </a:rPr>
              <a:t>% of all profit globally after the SBIE transition period</a:t>
            </a:r>
          </a:p>
          <a:p>
            <a:pPr>
              <a:lnSpc>
                <a:spcPct val="110000"/>
              </a:lnSpc>
              <a:spcBef>
                <a:spcPts val="600"/>
              </a:spcBef>
              <a:spcAft>
                <a:spcPts val="1200"/>
              </a:spcAft>
              <a:buClr>
                <a:schemeClr val="bg2">
                  <a:lumMod val="10000"/>
                </a:schemeClr>
              </a:buClr>
            </a:pPr>
            <a:r>
              <a:rPr lang="en-GB" sz="2000" dirty="0">
                <a:solidFill>
                  <a:srgbClr val="393939"/>
                </a:solidFill>
                <a:latin typeface="Calibri" panose="020F0502020204030204" pitchFamily="34" charset="0"/>
                <a:cs typeface="Calibri" panose="020F0502020204030204" pitchFamily="34" charset="0"/>
              </a:rPr>
              <a:t>The effect is largest in investment hubs, where the share of low-taxed profit falls from 79% to 7% after the SBIE transition period</a:t>
            </a:r>
          </a:p>
        </p:txBody>
      </p:sp>
      <p:sp>
        <p:nvSpPr>
          <p:cNvPr id="9" name="Rectangle 3">
            <a:extLst>
              <a:ext uri="{FF2B5EF4-FFF2-40B4-BE49-F238E27FC236}">
                <a16:creationId xmlns:a16="http://schemas.microsoft.com/office/drawing/2014/main" id="{6C3801E2-52EA-5A72-C9F2-4A4180FE0DA5}"/>
              </a:ext>
            </a:extLst>
          </p:cNvPr>
          <p:cNvSpPr>
            <a:spLocks noChangeArrowheads="1"/>
          </p:cNvSpPr>
          <p:nvPr/>
        </p:nvSpPr>
        <p:spPr bwMode="auto">
          <a:xfrm>
            <a:off x="0" y="6066846"/>
            <a:ext cx="10544536" cy="738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dirty="0">
                <a:ln>
                  <a:noFill/>
                </a:ln>
                <a:solidFill>
                  <a:schemeClr val="tx1">
                    <a:lumMod val="50000"/>
                  </a:schemeClr>
                </a:solidFill>
                <a:effectLst/>
                <a:latin typeface="Arial Narrow" panose="020B0606020202030204" pitchFamily="34" charset="0"/>
                <a:ea typeface="Arial" panose="020B0604020202020204" pitchFamily="34" charset="0"/>
                <a:cs typeface="Times New Roman" panose="02020603050405020304" pitchFamily="18" charset="0"/>
              </a:rPr>
              <a:t>Note</a:t>
            </a:r>
            <a:r>
              <a:rPr kumimoji="0" lang="en-US" altLang="en-US" sz="1400" b="0" i="0" u="none" strike="noStrike" cap="none" normalizeH="0" baseline="0" dirty="0">
                <a:ln>
                  <a:noFill/>
                </a:ln>
                <a:solidFill>
                  <a:schemeClr val="tx1">
                    <a:lumMod val="50000"/>
                  </a:schemeClr>
                </a:solidFill>
                <a:effectLst/>
                <a:latin typeface="Arial Narrow" panose="020B0606020202030204" pitchFamily="34" charset="0"/>
                <a:ea typeface="Arial" panose="020B0604020202020204" pitchFamily="34" charset="0"/>
                <a:cs typeface="Times New Roman" panose="02020603050405020304" pitchFamily="18" charset="0"/>
              </a:rPr>
              <a:t>: The chart refers to the extent to which total profit is low taxed by income groups. Global refers to all jurisdictions. Low taxed profit is defined as those with an ETR (loss-adjusted) lower than 15%. The ‘Pre-P2’ scenario reflects the current distribution of profit absent any GMT effects. The remaining scenarios reflect the distribution of profit once the GMT has applied to low-taxed profit accounting for the year-one and year-ten SBIE, respectively.</a:t>
            </a:r>
            <a:endParaRPr kumimoji="0" lang="fr-FR" altLang="en-US" sz="1400" b="0" i="0" u="none" strike="noStrike" cap="none" normalizeH="0" baseline="0" dirty="0">
              <a:ln>
                <a:noFill/>
              </a:ln>
              <a:solidFill>
                <a:schemeClr val="tx1">
                  <a:lumMod val="50000"/>
                </a:schemeClr>
              </a:solidFill>
              <a:effectLst/>
              <a:latin typeface="Arial" panose="020B0604020202020204" pitchFamily="34" charset="0"/>
            </a:endParaRPr>
          </a:p>
        </p:txBody>
      </p:sp>
      <p:pic>
        <p:nvPicPr>
          <p:cNvPr id="4" name="Picture 3">
            <a:extLst>
              <a:ext uri="{FF2B5EF4-FFF2-40B4-BE49-F238E27FC236}">
                <a16:creationId xmlns:a16="http://schemas.microsoft.com/office/drawing/2014/main" id="{657D3FF0-02DA-30FF-1A9C-2C581A5A4836}"/>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b="5404"/>
          <a:stretch/>
        </p:blipFill>
        <p:spPr>
          <a:xfrm>
            <a:off x="325119" y="1539640"/>
            <a:ext cx="7926389" cy="4507504"/>
          </a:xfrm>
          <a:prstGeom prst="rect">
            <a:avLst/>
          </a:prstGeom>
        </p:spPr>
      </p:pic>
      <p:sp>
        <p:nvSpPr>
          <p:cNvPr id="6" name="Rectangle 2">
            <a:extLst>
              <a:ext uri="{FF2B5EF4-FFF2-40B4-BE49-F238E27FC236}">
                <a16:creationId xmlns:a16="http://schemas.microsoft.com/office/drawing/2014/main" id="{DD6CEAE9-CF2E-35EC-B234-DF8895CADFEF}"/>
              </a:ext>
            </a:extLst>
          </p:cNvPr>
          <p:cNvSpPr>
            <a:spLocks noChangeArrowheads="1"/>
          </p:cNvSpPr>
          <p:nvPr/>
        </p:nvSpPr>
        <p:spPr bwMode="auto">
          <a:xfrm>
            <a:off x="1292624" y="1377669"/>
            <a:ext cx="5899150" cy="43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2200" b="1" i="0" u="none" strike="noStrike" cap="none" normalizeH="0" baseline="0" dirty="0">
                <a:ln>
                  <a:noFill/>
                </a:ln>
                <a:solidFill>
                  <a:srgbClr val="4E81BD"/>
                </a:solidFill>
                <a:effectLst/>
                <a:latin typeface="Arial Narrow" panose="020B0606020202030204" pitchFamily="34" charset="0"/>
                <a:ea typeface="Arial" panose="020B0604020202020204" pitchFamily="34" charset="0"/>
                <a:cs typeface="Times New Roman" panose="02020603050405020304" pitchFamily="18" charset="0"/>
              </a:rPr>
              <a:t>% of global profits subject to ETR less than 15%</a:t>
            </a:r>
            <a:endParaRPr kumimoji="0" lang="en-GB" altLang="en-US" sz="2200" b="0" i="0" u="none" strike="noStrike" cap="none" normalizeH="0" baseline="0" dirty="0">
              <a:ln>
                <a:noFill/>
              </a:ln>
              <a:solidFill>
                <a:schemeClr val="tx1"/>
              </a:solidFill>
              <a:effectLst/>
            </a:endParaRPr>
          </a:p>
        </p:txBody>
      </p:sp>
    </p:spTree>
    <p:extLst>
      <p:ext uri="{BB962C8B-B14F-4D97-AF65-F5344CB8AC3E}">
        <p14:creationId xmlns:p14="http://schemas.microsoft.com/office/powerpoint/2010/main" val="358415143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ECD_English_white">
  <a:themeElements>
    <a:clrScheme name="OECD white">
      <a:dk1>
        <a:srgbClr val="727272"/>
      </a:dk1>
      <a:lt1>
        <a:sysClr val="window" lastClr="FFFFFF"/>
      </a:lt1>
      <a:dk2>
        <a:srgbClr val="006299"/>
      </a:dk2>
      <a:lt2>
        <a:srgbClr val="E6E6E6"/>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ECD">
      <a:majorFont>
        <a:latin typeface="Arial"/>
        <a:ea typeface=""/>
        <a:cs typeface=""/>
      </a:majorFont>
      <a:minorFont>
        <a:latin typeface="Georgia"/>
        <a:ea typeface=""/>
        <a:cs typeface=""/>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ct:contentTypeSchema xmlns:ct="http://schemas.microsoft.com/office/2006/metadata/contentType" xmlns:ma="http://schemas.microsoft.com/office/2006/metadata/properties/metaAttributes" ct:_="" ma:_="" ma:contentTypeName="Working Document" ma:contentTypeID="0x0101008B4DD370EC31429186F3AD49F0D3098F00D44DBCB9EB4F45278CB5C9765BE5299500A4858B360C6A491AA753F8BCA47AA910002507BED6B5908645AAA96978AD5D1987" ma:contentTypeVersion="84" ma:contentTypeDescription="" ma:contentTypeScope="" ma:versionID="4b9e4c91350cf35f50d1d6b61051afd7">
  <xsd:schema xmlns:xsd="http://www.w3.org/2001/XMLSchema" xmlns:xs="http://www.w3.org/2001/XMLSchema" xmlns:p="http://schemas.microsoft.com/office/2006/metadata/properties" xmlns:ns1="54c4cd27-f286-408f-9ce0-33c1e0f3ab39" xmlns:ns2="9e406c50-2549-4f1e-a767-e9b68096b47b" xmlns:ns3="cf16f947-c9fc-4be9-80b4-2a32b4ac226e" xmlns:ns5="c9f238dd-bb73-4aef-a7a5-d644ad823e52" xmlns:ns6="ca82dde9-3436-4d3d-bddd-d31447390034" xmlns:ns7="http://schemas.microsoft.com/sharepoint/v4" targetNamespace="http://schemas.microsoft.com/office/2006/metadata/properties" ma:root="true" ma:fieldsID="2273f3d944750c630511b0d01f641b8c" ns1:_="" ns2:_="" ns3:_="" ns5:_="" ns6:_="" ns7:_="">
    <xsd:import namespace="54c4cd27-f286-408f-9ce0-33c1e0f3ab39"/>
    <xsd:import namespace="9e406c50-2549-4f1e-a767-e9b68096b47b"/>
    <xsd:import namespace="cf16f947-c9fc-4be9-80b4-2a32b4ac226e"/>
    <xsd:import namespace="c9f238dd-bb73-4aef-a7a5-d644ad823e52"/>
    <xsd:import namespace="ca82dde9-3436-4d3d-bddd-d31447390034"/>
    <xsd:import namespace="http://schemas.microsoft.com/sharepoint/v4"/>
    <xsd:element name="properties">
      <xsd:complexType>
        <xsd:sequence>
          <xsd:element name="documentManagement">
            <xsd:complexType>
              <xsd:all>
                <xsd:element ref="ns1:OECDKimStatus" minOccurs="0"/>
                <xsd:element ref="ns1:OECDKimBussinessContext" minOccurs="0"/>
                <xsd:element ref="ns1:OECDKimProvenance" minOccurs="0"/>
                <xsd:element ref="ns2:OECDExpirationDate" minOccurs="0"/>
                <xsd:element ref="ns3:OECDProjectLookup" minOccurs="0"/>
                <xsd:element ref="ns3:OECDProjectManager" minOccurs="0"/>
                <xsd:element ref="ns3:OECDProjectMembers" minOccurs="0"/>
                <xsd:element ref="ns3:OECDMainProject" minOccurs="0"/>
                <xsd:element ref="ns3:OECDPinnedBy" minOccurs="0"/>
                <xsd:element ref="ns5:eShareCountryTaxHTField0" minOccurs="0"/>
                <xsd:element ref="ns5:eShareTopicTaxHTField0" minOccurs="0"/>
                <xsd:element ref="ns5:eShareKeywordsTaxHTField0" minOccurs="0"/>
                <xsd:element ref="ns5:eShareCommitteeTaxHTField0" minOccurs="0"/>
                <xsd:element ref="ns5:eSharePWBTaxHTField0" minOccurs="0"/>
                <xsd:element ref="ns6:TaxCatchAll" minOccurs="0"/>
                <xsd:element ref="ns3:l9a152565aff414c8d842958d210d414" minOccurs="0"/>
                <xsd:element ref="ns6:TaxCatchAllLabel" minOccurs="0"/>
                <xsd:element ref="ns1:OECDMeetingDate" minOccurs="0"/>
                <xsd:element ref="ns6:OECDlanguage" minOccurs="0"/>
                <xsd:element ref="ns2:hfa66f2e5af148f08064c2e62791b306" minOccurs="0"/>
                <xsd:element ref="ns3:g48437ce2c3c4c508e6dbb232c223ecb" minOccurs="0"/>
                <xsd:element ref="ns3:OECDSharingStatus" minOccurs="0"/>
                <xsd:element ref="ns3:OECDCommunityDocumentURL" minOccurs="0"/>
                <xsd:element ref="ns3:OECDCommunityDocumentID" minOccurs="0"/>
                <xsd:element ref="ns2:eShareHorizProjTaxHTField0" minOccurs="0"/>
                <xsd:element ref="ns3:OECDTagsCache" minOccurs="0"/>
                <xsd:element ref="ns3:OECDDeliverableManager" minOccurs="0"/>
                <xsd:element ref="ns7:IconOverlay" minOccurs="0"/>
                <xsd:element ref="ns2:OECDAllRelatedUsers" minOccurs="0"/>
                <xsd:element ref="ns3:SharedWithUsers" minOccurs="0"/>
                <xsd:element ref="ns1:OECDYea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4c4cd27-f286-408f-9ce0-33c1e0f3ab39" elementFormDefault="qualified">
    <xsd:import namespace="http://schemas.microsoft.com/office/2006/documentManagement/types"/>
    <xsd:import namespace="http://schemas.microsoft.com/office/infopath/2007/PartnerControls"/>
    <xsd:element name="OECDKimStatus" ma:index="3" nillable="true" ma:displayName="Kim status" ma:default="Draft" ma:description="" ma:format="Dropdown" ma:hidden="true" ma:internalName="OECDKimStatus" ma:readOnly="false">
      <xsd:simpleType>
        <xsd:restriction base="dms:Choice">
          <xsd:enumeration value="Draft"/>
          <xsd:enumeration value="Final"/>
        </xsd:restriction>
      </xsd:simpleType>
    </xsd:element>
    <xsd:element name="OECDKimBussinessContext" ma:index="4" nillable="true" ma:displayName="Kim bussiness context" ma:description="" ma:hidden="true" ma:internalName="OECDKimBussinessContext" ma:readOnly="false">
      <xsd:simpleType>
        <xsd:restriction base="dms:Text"/>
      </xsd:simpleType>
    </xsd:element>
    <xsd:element name="OECDKimProvenance" ma:index="5" nillable="true" ma:displayName="Kim provenance" ma:description="" ma:hidden="true" ma:internalName="OECDKimProvenance" ma:readOnly="false">
      <xsd:simpleType>
        <xsd:restriction base="dms:Text">
          <xsd:maxLength value="255"/>
        </xsd:restriction>
      </xsd:simpleType>
    </xsd:element>
    <xsd:element name="OECDMeetingDate" ma:index="28" nillable="true" ma:displayName="Meeting Date" ma:default="" ma:format="DateOnly" ma:hidden="true" ma:internalName="OECDMeetingDate">
      <xsd:simpleType>
        <xsd:restriction base="dms:DateTime"/>
      </xsd:simpleType>
    </xsd:element>
    <xsd:element name="OECDYear" ma:index="45" nillable="true" ma:displayName="Year" ma:description="" ma:internalName="OECDYear" ma:readOnly="fals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e406c50-2549-4f1e-a767-e9b68096b47b" elementFormDefault="qualified">
    <xsd:import namespace="http://schemas.microsoft.com/office/2006/documentManagement/types"/>
    <xsd:import namespace="http://schemas.microsoft.com/office/infopath/2007/PartnerControls"/>
    <xsd:element name="OECDExpirationDate" ma:index="8" nillable="true" ma:displayName="Highlights" ma:default="" ma:description="" ma:format="DateOnly" ma:hidden="true" ma:indexed="true" ma:internalName="OECDExpirationDate">
      <xsd:simpleType>
        <xsd:restriction base="dms:DateTime"/>
      </xsd:simpleType>
    </xsd:element>
    <xsd:element name="hfa66f2e5af148f08064c2e62791b306" ma:index="33" nillable="true" ma:taxonomy="true" ma:internalName="hfa66f2e5af148f08064c2e62791b306" ma:taxonomyFieldName="OECDHorizontalProjects" ma:displayName="Horizontal project" ma:readOnly="false" ma:default="" ma:fieldId="{1fa66f2e-5af1-48f0-8064-c2e62791b306}" ma:taxonomyMulti="true" ma:sspId="27ec883c-a62c-444f-a935-fcddb579e39d" ma:termSetId="d3ca0e0e-65f9-44bf-9d98-5271504f6d61" ma:anchorId="00000000-0000-0000-0000-000000000000" ma:open="false" ma:isKeyword="false">
      <xsd:complexType>
        <xsd:sequence>
          <xsd:element ref="pc:Terms" minOccurs="0" maxOccurs="1"/>
        </xsd:sequence>
      </xsd:complexType>
    </xsd:element>
    <xsd:element name="eShareHorizProjTaxHTField0" ma:index="38" nillable="true" ma:displayName="OECDHorizontalProjects_0" ma:description="" ma:hidden="true" ma:internalName="eShareHorizProjTaxHTField0">
      <xsd:simpleType>
        <xsd:restriction base="dms:Note"/>
      </xsd:simpleType>
    </xsd:element>
    <xsd:element name="OECDAllRelatedUsers" ma:index="43" nillable="true" ma:displayName="All related users" ma:description="" ma:hidden="true" ma:internalName="OECDAllRelatedUser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cf16f947-c9fc-4be9-80b4-2a32b4ac226e" elementFormDefault="qualified">
    <xsd:import namespace="http://schemas.microsoft.com/office/2006/documentManagement/types"/>
    <xsd:import namespace="http://schemas.microsoft.com/office/infopath/2007/PartnerControls"/>
    <xsd:element name="OECDProjectLookup" ma:index="9" nillable="true" ma:displayName="Project" ma:description="" ma:hidden="true" ma:indexed="true" ma:list="639da05e-b3c6-46a1-b83b-8ce0cfde2092" ma:internalName="OECDProjectLookup" ma:readOnly="false" ma:showField="OECDShortProjectName" ma:web="cf16f947-c9fc-4be9-80b4-2a32b4ac226e">
      <xsd:simpleType>
        <xsd:restriction base="dms:Lookup"/>
      </xsd:simpleType>
    </xsd:element>
    <xsd:element name="OECDProjectManager" ma:index="10" nillable="true" ma:displayName="Project manager" ma:description="" ma:hidden="true" ma:indexed="true" ma:internalName="OECDProjectManage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OECDProjectMembers" ma:index="11" nillable="true" ma:displayName="Project members" ma:description="" ma:hidden="true" ma:internalName="OECDProjectMembers" ma:readOnly="fals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OECDMainProject" ma:index="14" nillable="true" ma:displayName="Main project" ma:description="" ma:hidden="true" ma:indexed="true" ma:list="639da05e-b3c6-46a1-b83b-8ce0cfde2092" ma:internalName="OECDMainProject" ma:readOnly="false" ma:showField="OECDShortProjectName">
      <xsd:simpleType>
        <xsd:restriction base="dms:Lookup"/>
      </xsd:simpleType>
    </xsd:element>
    <xsd:element name="OECDPinnedBy" ma:index="15" nillable="true" ma:displayName="Pinned by" ma:description="" ma:hidden="true" ma:internalName="OECDPinnedBy">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l9a152565aff414c8d842958d210d414" ma:index="25" nillable="true" ma:displayName="Deliverable owner_0" ma:hidden="true" ma:internalName="l9a152565aff414c8d842958d210d414">
      <xsd:simpleType>
        <xsd:restriction base="dms:Note"/>
      </xsd:simpleType>
    </xsd:element>
    <xsd:element name="g48437ce2c3c4c508e6dbb232c223ecb" ma:index="34" nillable="true" ma:taxonomy="true" ma:internalName="g48437ce2c3c4c508e6dbb232c223ecb" ma:taxonomyFieldName="OECDProjectOwnerStructure" ma:displayName="Project owner" ma:readOnly="false" ma:default="" ma:fieldId="048437ce-2c3c-4c50-8e6d-bb232c223ecb" ma:taxonomyMulti="true" ma:sspId="27ec883c-a62c-444f-a935-fcddb579e39d" ma:termSetId="aeec4dcb-19ee-4bc0-941f-681845b568c9" ma:anchorId="00000000-0000-0000-0000-000000000000" ma:open="false" ma:isKeyword="false">
      <xsd:complexType>
        <xsd:sequence>
          <xsd:element ref="pc:Terms" minOccurs="0" maxOccurs="1"/>
        </xsd:sequence>
      </xsd:complexType>
    </xsd:element>
    <xsd:element name="OECDSharingStatus" ma:index="35" nillable="true" ma:displayName="O.N.E Document Sharing Status" ma:description="" ma:hidden="true" ma:internalName="OECDSharingStatus">
      <xsd:simpleType>
        <xsd:restriction base="dms:Text"/>
      </xsd:simpleType>
    </xsd:element>
    <xsd:element name="OECDCommunityDocumentURL" ma:index="36" nillable="true" ma:displayName="O.N.E Community Document URL" ma:description="" ma:hidden="true" ma:internalName="OECDCommunityDocumentURL">
      <xsd:simpleType>
        <xsd:restriction base="dms:Text"/>
      </xsd:simpleType>
    </xsd:element>
    <xsd:element name="OECDCommunityDocumentID" ma:index="37" nillable="true" ma:displayName="O.N.E Community Document ID" ma:decimals="0" ma:description="" ma:hidden="true" ma:internalName="OECDCommunityDocumentID">
      <xsd:simpleType>
        <xsd:restriction base="dms:Number"/>
      </xsd:simpleType>
    </xsd:element>
    <xsd:element name="OECDTagsCache" ma:index="40" nillable="true" ma:displayName="Tags cache" ma:description="" ma:hidden="true" ma:internalName="OECDTagsCache">
      <xsd:simpleType>
        <xsd:restriction base="dms:Note"/>
      </xsd:simpleType>
    </xsd:element>
    <xsd:element name="OECDDeliverableManager" ma:index="41" nillable="true" ma:displayName="In charge" ma:description="" ma:hidden="true" ma:internalName="OECDDeliverableManage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Users" ma:index="44"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c9f238dd-bb73-4aef-a7a5-d644ad823e52" elementFormDefault="qualified">
    <xsd:import namespace="http://schemas.microsoft.com/office/2006/documentManagement/types"/>
    <xsd:import namespace="http://schemas.microsoft.com/office/infopath/2007/PartnerControls"/>
    <xsd:element name="eShareCountryTaxHTField0" ma:index="18" nillable="true" ma:taxonomy="true" ma:internalName="eShareCountryTaxHTField0" ma:taxonomyFieldName="OECDCountry" ma:displayName="Country" ma:readOnly="false" ma:default="" ma:fieldId="{aa366335-bba6-4f71-86c6-f91b1ae503c2}" ma:taxonomyMulti="true" ma:sspId="27ec883c-a62c-444f-a935-fcddb579e39d" ma:termSetId="e1026e78-e24d-4b33-a8f4-6ff75b8e5ad2" ma:anchorId="00000000-0000-0000-0000-000000000000" ma:open="false" ma:isKeyword="false">
      <xsd:complexType>
        <xsd:sequence>
          <xsd:element ref="pc:Terms" minOccurs="0" maxOccurs="1"/>
        </xsd:sequence>
      </xsd:complexType>
    </xsd:element>
    <xsd:element name="eShareTopicTaxHTField0" ma:index="19" nillable="true" ma:taxonomy="true" ma:internalName="eShareTopicTaxHTField0" ma:taxonomyFieldName="OECDTopic" ma:displayName="Topic" ma:readOnly="false" ma:default="" ma:fieldId="{9b5335f8-765c-484a-86dd-d10580650a95}" ma:taxonomyMulti="true" ma:sspId="27ec883c-a62c-444f-a935-fcddb579e39d" ma:termSetId="d0043ed9-7fdc-4b21-8641-a864cc50d2b2" ma:anchorId="00000000-0000-0000-0000-000000000000" ma:open="false" ma:isKeyword="false">
      <xsd:complexType>
        <xsd:sequence>
          <xsd:element ref="pc:Terms" minOccurs="0" maxOccurs="1"/>
        </xsd:sequence>
      </xsd:complexType>
    </xsd:element>
    <xsd:element name="eShareKeywordsTaxHTField0" ma:index="20" nillable="true" ma:taxonomy="true" ma:internalName="eShareKeywordsTaxHTField0" ma:taxonomyFieldName="OECDKeywords" ma:displayName="Keywords" ma:default="" ma:fieldId="{8a7c3663-990d-467c-b1b8-bb4b775674ad}" ma:taxonomyMulti="true" ma:sspId="27ec883c-a62c-444f-a935-fcddb579e39d" ma:termSetId="f51791ee-8e04-4654-a875-fc747102cd45" ma:anchorId="00000000-0000-0000-0000-000000000000" ma:open="true" ma:isKeyword="false">
      <xsd:complexType>
        <xsd:sequence>
          <xsd:element ref="pc:Terms" minOccurs="0" maxOccurs="1"/>
        </xsd:sequence>
      </xsd:complexType>
    </xsd:element>
    <xsd:element name="eShareCommitteeTaxHTField0" ma:index="21" nillable="true" ma:taxonomy="true" ma:internalName="eShareCommitteeTaxHTField0" ma:taxonomyFieldName="OECDCommittee" ma:displayName="Committee" ma:fieldId="{29494d90-e667-47b5-adc1-d09dfb5832ab}" ma:sspId="27ec883c-a62c-444f-a935-fcddb579e39d" ma:termSetId="87919aae-be42-4481-84cf-2389a5c84ac4" ma:anchorId="00000000-0000-0000-0000-000000000000" ma:open="false" ma:isKeyword="false">
      <xsd:complexType>
        <xsd:sequence>
          <xsd:element ref="pc:Terms" minOccurs="0" maxOccurs="1"/>
        </xsd:sequence>
      </xsd:complexType>
    </xsd:element>
    <xsd:element name="eSharePWBTaxHTField0" ma:index="22" nillable="true" ma:taxonomy="true" ma:internalName="eSharePWBTaxHTField0" ma:taxonomyFieldName="OECDPWB" ma:displayName="PWB" ma:fieldId="{fe327ce1-b783-48aa-9b0b-52ad26d1c9f6}" ma:sspId="27ec883c-a62c-444f-a935-fcddb579e39d" ma:termSetId="7bc7477d-4ef0-4820-a158-bb7b3cda138d" ma:anchorId="00000000-0000-0000-0000-000000000000" ma:open="fals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ca82dde9-3436-4d3d-bddd-d31447390034"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bb313c73-16b7-424d-af27-bacb5b0305bc}" ma:internalName="TaxCatchAll" ma:showField="CatchAllData" ma:web="9e406c50-2549-4f1e-a767-e9b68096b47b">
      <xsd:complexType>
        <xsd:complexContent>
          <xsd:extension base="dms:MultiChoiceLookup">
            <xsd:sequence>
              <xsd:element name="Value" type="dms:Lookup" maxOccurs="unbounded" minOccurs="0" nillable="true"/>
            </xsd:sequence>
          </xsd:extension>
        </xsd:complexContent>
      </xsd:complexType>
    </xsd:element>
    <xsd:element name="TaxCatchAllLabel" ma:index="26" nillable="true" ma:displayName="Taxonomy Catch All Column1" ma:hidden="true" ma:list="{bb313c73-16b7-424d-af27-bacb5b0305bc}" ma:internalName="TaxCatchAllLabel" ma:readOnly="true" ma:showField="CatchAllDataLabel" ma:web="9e406c50-2549-4f1e-a767-e9b68096b47b">
      <xsd:complexType>
        <xsd:complexContent>
          <xsd:extension base="dms:MultiChoiceLookup">
            <xsd:sequence>
              <xsd:element name="Value" type="dms:Lookup" maxOccurs="unbounded" minOccurs="0" nillable="true"/>
            </xsd:sequence>
          </xsd:extension>
        </xsd:complexContent>
      </xsd:complexType>
    </xsd:element>
    <xsd:element name="OECDlanguage" ma:index="30" nillable="true" ma:displayName="Document language" ma:default="English" ma:description="" ma:format="Dropdown" ma:hidden="true" ma:internalName="OECDlanguage" ma:readOnly="false">
      <xsd:simpleType>
        <xsd:restriction base="dms:Choice">
          <xsd:enumeration value="English"/>
          <xsd:enumeration value="French"/>
        </xsd:restriction>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4" elementFormDefault="qualified">
    <xsd:import namespace="http://schemas.microsoft.com/office/2006/documentManagement/types"/>
    <xsd:import namespace="http://schemas.microsoft.com/office/infopath/2007/PartnerControls"/>
    <xsd:element name="IconOverlay" ma:index="42" nillable="true" ma:displayName="IconOverlay" ma:hidden="true" ma:internalName="IconOverlay">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24" ma:displayName="Content Type"/>
        <xsd:element ref="dc:title" minOccurs="0" maxOccurs="1" ma:index="16"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CtFieldPriority xmlns="http://www.oecd.org/eshare/projectsentre/CtFieldPriority/" xmlns:i="http://www.w3.org/2001/XMLSchema-instance">
  <PriorityFields xmlns:a="http://schemas.microsoft.com/2003/10/Serialization/Arrays">
    <a:string>Title</a:string>
    <a:string>OECDCountry</a:string>
    <a:string>OECDTopic</a:string>
    <a:string>OECDKeywords</a:string>
  </PriorityFields>
</CtFieldPriority>
</file>

<file path=customXml/item3.xml><?xml version="1.0" encoding="utf-8"?>
<?mso-contentType ?>
<SharedContentType xmlns="Microsoft.SharePoint.Taxonomy.ContentTypeSync" SourceId="27ec883c-a62c-444f-a935-fcddb579e39d" ContentTypeId="0x0101008B4DD370EC31429186F3AD49F0D3098F00D44DBCB9EB4F45278CB5C9765BE52995" PreviousValue="false"/>
</file>

<file path=customXml/item4.xml><?xml version="1.0" encoding="utf-8"?>
<p:properties xmlns:p="http://schemas.microsoft.com/office/2006/metadata/properties" xmlns:xsi="http://www.w3.org/2001/XMLSchema-instance" xmlns:pc="http://schemas.microsoft.com/office/infopath/2007/PartnerControls">
  <documentManagement>
    <g48437ce2c3c4c508e6dbb232c223ecb xmlns="cf16f947-c9fc-4be9-80b4-2a32b4ac226e">
      <Terms xmlns="http://schemas.microsoft.com/office/infopath/2007/PartnerControls">
        <TermInfo xmlns="http://schemas.microsoft.com/office/infopath/2007/PartnerControls">
          <TermName xmlns="http://schemas.microsoft.com/office/infopath/2007/PartnerControls">CTP/TPS</TermName>
          <TermId xmlns="http://schemas.microsoft.com/office/infopath/2007/PartnerControls">42c8f3ac-6b54-4097-b1b7-0343b754aef1</TermId>
        </TermInfo>
      </Terms>
    </g48437ce2c3c4c508e6dbb232c223ecb>
    <OECDKimBussinessContext xmlns="54c4cd27-f286-408f-9ce0-33c1e0f3ab39" xsi:nil="true"/>
    <eSharePWBTaxHTField0 xmlns="c9f238dd-bb73-4aef-a7a5-d644ad823e52">
      <Terms xmlns="http://schemas.microsoft.com/office/infopath/2007/PartnerControls">
        <TermInfo xmlns="http://schemas.microsoft.com/office/infopath/2007/PartnerControls">
          <TermName xmlns="http://schemas.microsoft.com/office/infopath/2007/PartnerControls">3.3.1 Taxation</TermName>
          <TermId xmlns="http://schemas.microsoft.com/office/infopath/2007/PartnerControls">2ef088c8-6b9c-4a56-9e2d-91d50efe0ff4</TermId>
        </TermInfo>
      </Terms>
    </eSharePWBTaxHTField0>
    <OECDlanguage xmlns="ca82dde9-3436-4d3d-bddd-d31447390034">English</OECDlanguage>
    <OECDProjectMembers xmlns="cf16f947-c9fc-4be9-80b4-2a32b4ac226e">
      <UserInfo>
        <DisplayName>HANAPPI Tibor, CTP/TPS</DisplayName>
        <AccountId>187</AccountId>
        <AccountType/>
      </UserInfo>
      <UserInfo>
        <DisplayName>ALIPRANDI Giulia, CTP/TPS</DisplayName>
        <AccountId>662</AccountId>
        <AccountType/>
      </UserInfo>
      <UserInfo>
        <DisplayName>SUGRUE Ruairi, CTP/TPS</DisplayName>
        <AccountId>680</AccountId>
        <AccountType/>
      </UserInfo>
      <UserInfo>
        <DisplayName>SOCHAY Violet, CTP/TPS</DisplayName>
        <AccountId>157</AccountId>
        <AccountType/>
      </UserInfo>
      <UserInfo>
        <DisplayName>O'REILLY Pierce, CTP/TPS</DisplayName>
        <AccountId>146</AccountId>
        <AccountType/>
      </UserInfo>
      <UserInfo>
        <DisplayName>CELANI Alessandra, CTP/TPS</DisplayName>
        <AccountId>2451</AccountId>
        <AccountType/>
      </UserInfo>
      <UserInfo>
        <DisplayName>WHYMAN David, CTP/TPS</DisplayName>
        <AccountId>2710</AccountId>
        <AccountType/>
      </UserInfo>
      <UserInfo>
        <DisplayName>GONZALEZ CABRAL Ana Cinta, CTP/TPS</DisplayName>
        <AccountId>737</AccountId>
        <AccountType/>
      </UserInfo>
      <UserInfo>
        <DisplayName>STEMMER Michael, CTP/TPS</DisplayName>
        <AccountId>1965</AccountId>
        <AccountType/>
      </UserInfo>
      <UserInfo>
        <DisplayName>HUGGER Felix, CTP/TPS</DisplayName>
        <AccountId>3001</AccountId>
        <AccountType/>
      </UserInfo>
      <UserInfo>
        <DisplayName>BUCCI Massimo, CTP/TPS</DisplayName>
        <AccountId>3362</AccountId>
        <AccountType/>
      </UserInfo>
      <UserInfo>
        <DisplayName>GOBBI Laura, CTP/TAV</DisplayName>
        <AccountId>3701</AccountId>
        <AccountType/>
      </UserInfo>
      <UserInfo>
        <DisplayName>DRESSLER Luisa, CTP/TPS</DisplayName>
        <AccountId>317</AccountId>
        <AccountType/>
      </UserInfo>
      <UserInfo>
        <DisplayName>VILLAREAL Rebecca, CTP/TPS</DisplayName>
        <AccountId>4219</AccountId>
        <AccountType/>
      </UserInfo>
      <UserInfo>
        <DisplayName>HVIID KANSTRUP Rebekka, CTP/TPS</DisplayName>
        <AccountId>4017</AccountId>
        <AccountType/>
      </UserInfo>
      <UserInfo>
        <DisplayName>DAYAN Sarah, CTP/TPS</DisplayName>
        <AccountId>4457</AccountId>
        <AccountType/>
      </UserInfo>
    </OECDProjectMembers>
    <IconOverlay xmlns="http://schemas.microsoft.com/sharepoint/v4" xsi:nil="true"/>
    <OECDPinnedBy xmlns="cf16f947-c9fc-4be9-80b4-2a32b4ac226e">
      <UserInfo>
        <DisplayName/>
        <AccountId xsi:nil="true"/>
        <AccountType/>
      </UserInfo>
    </OECDPinnedBy>
    <OECDProjectManager xmlns="cf16f947-c9fc-4be9-80b4-2a32b4ac226e">
      <UserInfo>
        <DisplayName/>
        <AccountId>146</AccountId>
        <AccountType/>
      </UserInfo>
    </OECDProjectManager>
    <OECDSharingStatus xmlns="cf16f947-c9fc-4be9-80b4-2a32b4ac226e" xsi:nil="true"/>
    <OECDProjectLookup xmlns="cf16f947-c9fc-4be9-80b4-2a32b4ac226e">25</OECDProjectLookup>
    <OECDMeetingDate xmlns="54c4cd27-f286-408f-9ce0-33c1e0f3ab39" xsi:nil="true"/>
    <OECDCommunityDocumentURL xmlns="cf16f947-c9fc-4be9-80b4-2a32b4ac226e" xsi:nil="true"/>
    <OECDTagsCache xmlns="cf16f947-c9fc-4be9-80b4-2a32b4ac226e" xsi:nil="true"/>
    <OECDDeliverableManager xmlns="cf16f947-c9fc-4be9-80b4-2a32b4ac226e">
      <UserInfo>
        <DisplayName/>
        <AccountId xsi:nil="true"/>
        <AccountType/>
      </UserInfo>
    </OECDDeliverableManager>
    <l9a152565aff414c8d842958d210d414 xmlns="cf16f947-c9fc-4be9-80b4-2a32b4ac226e" xsi:nil="true"/>
    <OECDAllRelatedUsers xmlns="9e406c50-2549-4f1e-a767-e9b68096b47b">
      <UserInfo>
        <DisplayName/>
        <AccountId xsi:nil="true"/>
        <AccountType/>
      </UserInfo>
    </OECDAllRelatedUsers>
    <eShareCommitteeTaxHTField0 xmlns="c9f238dd-bb73-4aef-a7a5-d644ad823e52">
      <Terms xmlns="http://schemas.microsoft.com/office/infopath/2007/PartnerControls">
        <TermInfo xmlns="http://schemas.microsoft.com/office/infopath/2007/PartnerControls">
          <TermName xmlns="http://schemas.microsoft.com/office/infopath/2007/PartnerControls">Committee on Fiscal Affairs</TermName>
          <TermId xmlns="http://schemas.microsoft.com/office/infopath/2007/PartnerControls">d88853ef-2075-4c47-b149-efe9b961c610</TermId>
        </TermInfo>
      </Terms>
    </eShareCommitteeTaxHTField0>
    <OECDYear xmlns="54c4cd27-f286-408f-9ce0-33c1e0f3ab39" xsi:nil="true"/>
    <OECDKimProvenance xmlns="54c4cd27-f286-408f-9ce0-33c1e0f3ab39" xsi:nil="true"/>
    <OECDExpirationDate xmlns="9e406c50-2549-4f1e-a767-e9b68096b47b" xsi:nil="true"/>
    <OECDMainProject xmlns="cf16f947-c9fc-4be9-80b4-2a32b4ac226e">14</OECDMainProject>
    <OECDKimStatus xmlns="54c4cd27-f286-408f-9ce0-33c1e0f3ab39">Draft</OECDKimStatus>
    <eShareCountryTaxHTField0 xmlns="c9f238dd-bb73-4aef-a7a5-d644ad823e52">
      <Terms xmlns="http://schemas.microsoft.com/office/infopath/2007/PartnerControls"/>
    </eShareCountryTaxHTField0>
    <eShareTopicTaxHTField0 xmlns="c9f238dd-bb73-4aef-a7a5-d644ad823e52">
      <Terms xmlns="http://schemas.microsoft.com/office/infopath/2007/PartnerControls"/>
    </eShareTopicTaxHTField0>
    <eShareKeywordsTaxHTField0 xmlns="c9f238dd-bb73-4aef-a7a5-d644ad823e52">
      <Terms xmlns="http://schemas.microsoft.com/office/infopath/2007/PartnerControls"/>
    </eShareKeywordsTaxHTField0>
    <OECDCommunityDocumentID xmlns="cf16f947-c9fc-4be9-80b4-2a32b4ac226e" xsi:nil="true"/>
    <TaxCatchAll xmlns="ca82dde9-3436-4d3d-bddd-d31447390034">
      <Value>244</Value>
      <Value>157</Value>
      <Value>346</Value>
    </TaxCatchAll>
    <hfa66f2e5af148f08064c2e62791b306 xmlns="9e406c50-2549-4f1e-a767-e9b68096b47b">
      <Terms xmlns="http://schemas.microsoft.com/office/infopath/2007/PartnerControls"/>
    </hfa66f2e5af148f08064c2e62791b306>
    <eShareHorizProjTaxHTField0 xmlns="9e406c50-2549-4f1e-a767-e9b68096b47b" xsi:nil="true"/>
  </documentManagement>
</p:properties>
</file>

<file path=customXml/item5.xml><?xml version="1.0" encoding="utf-8"?>
<?mso-contentType ?>
<FormTemplates xmlns="http://schemas.microsoft.com/sharepoint/v3/contenttype/forms">
  <Display>OECDListFormCollapsible</Display>
  <Edit>OECDListFormCollapsible</Edit>
  <New>OECDListFormCollapsible</New>
</FormTemplates>
</file>

<file path=customXml/itemProps1.xml><?xml version="1.0" encoding="utf-8"?>
<ds:datastoreItem xmlns:ds="http://schemas.openxmlformats.org/officeDocument/2006/customXml" ds:itemID="{58F6561E-AD29-4D8E-955B-4FB99CFE871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4c4cd27-f286-408f-9ce0-33c1e0f3ab39"/>
    <ds:schemaRef ds:uri="9e406c50-2549-4f1e-a767-e9b68096b47b"/>
    <ds:schemaRef ds:uri="cf16f947-c9fc-4be9-80b4-2a32b4ac226e"/>
    <ds:schemaRef ds:uri="c9f238dd-bb73-4aef-a7a5-d644ad823e52"/>
    <ds:schemaRef ds:uri="ca82dde9-3436-4d3d-bddd-d31447390034"/>
    <ds:schemaRef ds:uri="http://schemas.microsoft.com/sharepoint/v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661066E-48CC-4F86-9F7B-9C12A28BDF68}">
  <ds:schemaRefs>
    <ds:schemaRef ds:uri="http://www.oecd.org/eshare/projectsentre/CtFieldPriority/"/>
    <ds:schemaRef ds:uri="http://schemas.microsoft.com/2003/10/Serialization/Arrays"/>
  </ds:schemaRefs>
</ds:datastoreItem>
</file>

<file path=customXml/itemProps3.xml><?xml version="1.0" encoding="utf-8"?>
<ds:datastoreItem xmlns:ds="http://schemas.openxmlformats.org/officeDocument/2006/customXml" ds:itemID="{770AA2B3-05F7-4879-8D28-ED2C9F40FB4B}">
  <ds:schemaRefs>
    <ds:schemaRef ds:uri="Microsoft.SharePoint.Taxonomy.ContentTypeSync"/>
  </ds:schemaRefs>
</ds:datastoreItem>
</file>

<file path=customXml/itemProps4.xml><?xml version="1.0" encoding="utf-8"?>
<ds:datastoreItem xmlns:ds="http://schemas.openxmlformats.org/officeDocument/2006/customXml" ds:itemID="{B4799F3F-899F-4D2B-AFF9-499093126EC8}">
  <ds:schemaRefs>
    <ds:schemaRef ds:uri="http://schemas.microsoft.com/office/2006/documentManagement/types"/>
    <ds:schemaRef ds:uri="54c4cd27-f286-408f-9ce0-33c1e0f3ab39"/>
    <ds:schemaRef ds:uri="http://www.w3.org/XML/1998/namespace"/>
    <ds:schemaRef ds:uri="http://purl.org/dc/dcmitype/"/>
    <ds:schemaRef ds:uri="c9f238dd-bb73-4aef-a7a5-d644ad823e52"/>
    <ds:schemaRef ds:uri="http://schemas.microsoft.com/sharepoint/v4"/>
    <ds:schemaRef ds:uri="http://schemas.microsoft.com/office/infopath/2007/PartnerControls"/>
    <ds:schemaRef ds:uri="9e406c50-2549-4f1e-a767-e9b68096b47b"/>
    <ds:schemaRef ds:uri="http://schemas.microsoft.com/office/2006/metadata/properties"/>
    <ds:schemaRef ds:uri="http://purl.org/dc/terms/"/>
    <ds:schemaRef ds:uri="cf16f947-c9fc-4be9-80b4-2a32b4ac226e"/>
    <ds:schemaRef ds:uri="http://schemas.openxmlformats.org/package/2006/metadata/core-properties"/>
    <ds:schemaRef ds:uri="ca82dde9-3436-4d3d-bddd-d31447390034"/>
    <ds:schemaRef ds:uri="http://purl.org/dc/elements/1.1/"/>
  </ds:schemaRefs>
</ds:datastoreItem>
</file>

<file path=customXml/itemProps5.xml><?xml version="1.0" encoding="utf-8"?>
<ds:datastoreItem xmlns:ds="http://schemas.openxmlformats.org/officeDocument/2006/customXml" ds:itemID="{47F563C5-0D1E-4241-A26C-FD904682C2B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17857</TotalTime>
  <Words>2112</Words>
  <Application>Microsoft Office PowerPoint</Application>
  <PresentationFormat>Widescreen</PresentationFormat>
  <Paragraphs>147</Paragraphs>
  <Slides>16</Slides>
  <Notes>12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Arial</vt:lpstr>
      <vt:lpstr>Arial Narrow</vt:lpstr>
      <vt:lpstr>Calibri</vt:lpstr>
      <vt:lpstr>Georgia</vt:lpstr>
      <vt:lpstr>Helvetica 65 Medium</vt:lpstr>
      <vt:lpstr>OECD_English_white</vt:lpstr>
      <vt:lpstr>The Global Minimum Tax and the taxation of MNE profit</vt:lpstr>
      <vt:lpstr>Context</vt:lpstr>
      <vt:lpstr>What we are doing </vt:lpstr>
      <vt:lpstr>What we are not doing </vt:lpstr>
      <vt:lpstr>Assumptions and methodology (1) </vt:lpstr>
      <vt:lpstr> </vt:lpstr>
      <vt:lpstr> </vt:lpstr>
      <vt:lpstr>Reduction in profit shifting</vt:lpstr>
      <vt:lpstr>Reduction in global low-taxed profits</vt:lpstr>
      <vt:lpstr>Increase in tax revenue</vt:lpstr>
      <vt:lpstr>Conclusion</vt:lpstr>
      <vt:lpstr>References</vt:lpstr>
      <vt:lpstr>annex</vt:lpstr>
      <vt:lpstr>Taxation of profit globally</vt:lpstr>
      <vt:lpstr>Extent of Low-Taxed Profit compared to average ETRs</vt:lpstr>
      <vt:lpstr>Reduction in global low-taxed profits</vt:lpstr>
    </vt:vector>
  </TitlesOfParts>
  <Company>OECD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HANAPPI Tibor, CTP/TPS</dc:creator>
  <cp:lastModifiedBy>Angela McMillan (US)</cp:lastModifiedBy>
  <cp:revision>586</cp:revision>
  <dcterms:created xsi:type="dcterms:W3CDTF">2022-03-11T16:34:45Z</dcterms:created>
  <dcterms:modified xsi:type="dcterms:W3CDTF">2024-03-29T20:31:25Z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0x0101008B4DD370EC31429186F3AD49F0D3098F00D44DBCB9EB4F45278CB5C9765BE5299500A4858B360C6A491AA753F8BCA47AA910002507BED6B5908645AAA96978AD5D1987</vt:lpwstr>
  </property>
  <property fmtid="{D5CDD505-2E9C-101B-9397-08002B2CF9AE}" pid="3" name="OECDCountry">
    <vt:lpwstr/>
  </property>
  <property fmtid="{D5CDD505-2E9C-101B-9397-08002B2CF9AE}" pid="4" name="OECDTopic">
    <vt:lpwstr/>
  </property>
  <property fmtid="{D5CDD505-2E9C-101B-9397-08002B2CF9AE}" pid="5" name="OECDCommittee">
    <vt:lpwstr>244;#Committee on Fiscal Affairs|d88853ef-2075-4c47-b149-efe9b961c610</vt:lpwstr>
  </property>
  <property fmtid="{D5CDD505-2E9C-101B-9397-08002B2CF9AE}" pid="6" name="OECDPWB">
    <vt:lpwstr>346;#3.3.1 Taxation|2ef088c8-6b9c-4a56-9e2d-91d50efe0ff4</vt:lpwstr>
  </property>
  <property fmtid="{D5CDD505-2E9C-101B-9397-08002B2CF9AE}" pid="7" name="OECDKeywords">
    <vt:lpwstr/>
  </property>
  <property fmtid="{D5CDD505-2E9C-101B-9397-08002B2CF9AE}" pid="8" name="OECDHorizontalProjects">
    <vt:lpwstr/>
  </property>
  <property fmtid="{D5CDD505-2E9C-101B-9397-08002B2CF9AE}" pid="9" name="OECDProjectOwnerStructure">
    <vt:lpwstr>157;#CTP/TPS|42c8f3ac-6b54-4097-b1b7-0343b754aef1</vt:lpwstr>
  </property>
  <property fmtid="{D5CDD505-2E9C-101B-9397-08002B2CF9AE}" pid="10" name="eShareOrganisationTaxHTField0">
    <vt:lpwstr/>
  </property>
  <property fmtid="{D5CDD505-2E9C-101B-9397-08002B2CF9AE}" pid="11" name="OECDOrganisation">
    <vt:lpwstr/>
  </property>
  <property fmtid="{D5CDD505-2E9C-101B-9397-08002B2CF9AE}" pid="12" name="_docset_NoMedatataSyncRequired">
    <vt:lpwstr>False</vt:lpwstr>
  </property>
</Properties>
</file>