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 id="2147483816" r:id="rId2"/>
    <p:sldMasterId id="2147483828" r:id="rId3"/>
  </p:sldMasterIdLst>
  <p:notesMasterIdLst>
    <p:notesMasterId r:id="rId17"/>
  </p:notesMasterIdLst>
  <p:sldIdLst>
    <p:sldId id="262" r:id="rId4"/>
    <p:sldId id="293" r:id="rId5"/>
    <p:sldId id="295" r:id="rId6"/>
    <p:sldId id="284" r:id="rId7"/>
    <p:sldId id="298" r:id="rId8"/>
    <p:sldId id="296" r:id="rId9"/>
    <p:sldId id="265" r:id="rId10"/>
    <p:sldId id="266" r:id="rId11"/>
    <p:sldId id="289" r:id="rId12"/>
    <p:sldId id="290" r:id="rId13"/>
    <p:sldId id="291" r:id="rId14"/>
    <p:sldId id="292" r:id="rId15"/>
    <p:sldId id="30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DF5534B-7950-7DAC-BA27-FE53F74B2ADA}" name="Landefeld, Paul" initials="LP" userId="Landefeld, Paul"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594"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jctstat16\public\foreign\pillar2\royalties_rents.csv"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t>C-Corp Gross Royalties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lineChart>
        <c:grouping val="standard"/>
        <c:varyColors val="0"/>
        <c:ser>
          <c:idx val="1"/>
          <c:order val="0"/>
          <c:tx>
            <c:strRef>
              <c:f>[royalties_rents.csv]royalties_rents!$B$1</c:f>
              <c:strCache>
                <c:ptCount val="1"/>
                <c:pt idx="0">
                  <c:v>grs_rylts_wt</c:v>
                </c:pt>
              </c:strCache>
            </c:strRef>
          </c:tx>
          <c:spPr>
            <a:ln w="28575" cap="rnd">
              <a:solidFill>
                <a:schemeClr val="accent1">
                  <a:lumMod val="50000"/>
                </a:schemeClr>
              </a:solidFill>
              <a:round/>
            </a:ln>
            <a:effectLst/>
          </c:spPr>
          <c:marker>
            <c:symbol val="none"/>
          </c:marker>
          <c:cat>
            <c:numRef>
              <c:f>[royalties_rents.csv]royalties_rents!$A$2:$A$20</c:f>
              <c:numCache>
                <c:formatCode>General</c:formatCod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numCache>
            </c:numRef>
          </c:cat>
          <c:val>
            <c:numRef>
              <c:f>[royalties_rents.csv]royalties_rents!$B$2:$B$20</c:f>
              <c:numCache>
                <c:formatCode>General</c:formatCode>
                <c:ptCount val="19"/>
                <c:pt idx="0">
                  <c:v>130.3681</c:v>
                </c:pt>
                <c:pt idx="1">
                  <c:v>140.054</c:v>
                </c:pt>
                <c:pt idx="2">
                  <c:v>150.2782</c:v>
                </c:pt>
                <c:pt idx="3">
                  <c:v>158.39590000000001</c:v>
                </c:pt>
                <c:pt idx="4">
                  <c:v>165.53980000000001</c:v>
                </c:pt>
                <c:pt idx="5">
                  <c:v>167.10390000000001</c:v>
                </c:pt>
                <c:pt idx="6">
                  <c:v>155.4991</c:v>
                </c:pt>
                <c:pt idx="7">
                  <c:v>175.0727</c:v>
                </c:pt>
                <c:pt idx="8">
                  <c:v>177.16739999999999</c:v>
                </c:pt>
                <c:pt idx="9">
                  <c:v>182.96690000000001</c:v>
                </c:pt>
                <c:pt idx="10">
                  <c:v>191.94929999999999</c:v>
                </c:pt>
                <c:pt idx="11">
                  <c:v>190.4076</c:v>
                </c:pt>
                <c:pt idx="12">
                  <c:v>185.80629999999999</c:v>
                </c:pt>
                <c:pt idx="13">
                  <c:v>196.9188</c:v>
                </c:pt>
                <c:pt idx="14">
                  <c:v>189.97149999999999</c:v>
                </c:pt>
                <c:pt idx="15">
                  <c:v>203.07499999999999</c:v>
                </c:pt>
                <c:pt idx="16">
                  <c:v>225.54390000000001</c:v>
                </c:pt>
                <c:pt idx="17">
                  <c:v>270.08620000000002</c:v>
                </c:pt>
                <c:pt idx="18">
                  <c:v>385.51670000000001</c:v>
                </c:pt>
              </c:numCache>
            </c:numRef>
          </c:val>
          <c:smooth val="0"/>
          <c:extLst>
            <c:ext xmlns:c16="http://schemas.microsoft.com/office/drawing/2014/chart" uri="{C3380CC4-5D6E-409C-BE32-E72D297353CC}">
              <c16:uniqueId val="{00000000-02B5-4689-B9D6-ACB46455B10B}"/>
            </c:ext>
          </c:extLst>
        </c:ser>
        <c:dLbls>
          <c:showLegendKey val="0"/>
          <c:showVal val="0"/>
          <c:showCatName val="0"/>
          <c:showSerName val="0"/>
          <c:showPercent val="0"/>
          <c:showBubbleSize val="0"/>
        </c:dLbls>
        <c:smooth val="0"/>
        <c:axId val="523164272"/>
        <c:axId val="134105520"/>
      </c:lineChart>
      <c:catAx>
        <c:axId val="523164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34105520"/>
        <c:crosses val="autoZero"/>
        <c:auto val="1"/>
        <c:lblAlgn val="ctr"/>
        <c:lblOffset val="100"/>
        <c:tickLblSkip val="2"/>
        <c:noMultiLvlLbl val="0"/>
      </c:catAx>
      <c:valAx>
        <c:axId val="134105520"/>
        <c:scaling>
          <c:orientation val="minMax"/>
          <c:min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t>Billions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231642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04BEBB-30BA-47C6-959F-A04C89577632}" type="datetimeFigureOut">
              <a:rPr lang="en-US" smtClean="0"/>
              <a:t>3/29/2024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4267B7-8EA4-4FE1-B295-5D3736DDE559}" type="slidenum">
              <a:rPr lang="en-US" smtClean="0"/>
              <a:t>‹#›</a:t>
            </a:fld>
            <a:endParaRPr lang="en-US"/>
          </a:p>
        </p:txBody>
      </p:sp>
    </p:spTree>
    <p:extLst>
      <p:ext uri="{BB962C8B-B14F-4D97-AF65-F5344CB8AC3E}">
        <p14:creationId xmlns:p14="http://schemas.microsoft.com/office/powerpoint/2010/main" val="261154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4267B7-8EA4-4FE1-B295-5D3736DDE559}" type="slidenum">
              <a:rPr lang="en-US" smtClean="0"/>
              <a:t>4</a:t>
            </a:fld>
            <a:endParaRPr lang="en-US"/>
          </a:p>
        </p:txBody>
      </p:sp>
    </p:spTree>
    <p:extLst>
      <p:ext uri="{BB962C8B-B14F-4D97-AF65-F5344CB8AC3E}">
        <p14:creationId xmlns:p14="http://schemas.microsoft.com/office/powerpoint/2010/main" val="4105049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4267B7-8EA4-4FE1-B295-5D3736DDE559}" type="slidenum">
              <a:rPr lang="en-US" smtClean="0"/>
              <a:t>5</a:t>
            </a:fld>
            <a:endParaRPr lang="en-US"/>
          </a:p>
        </p:txBody>
      </p:sp>
    </p:spTree>
    <p:extLst>
      <p:ext uri="{BB962C8B-B14F-4D97-AF65-F5344CB8AC3E}">
        <p14:creationId xmlns:p14="http://schemas.microsoft.com/office/powerpoint/2010/main" val="4409022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981200"/>
            <a:ext cx="9144000" cy="2152650"/>
          </a:xfrm>
          <a:prstGeom prst="rect">
            <a:avLst/>
          </a:prstGeom>
          <a:gradFill rotWithShape="1">
            <a:gsLst>
              <a:gs pos="0">
                <a:srgbClr val="B2B2B2"/>
              </a:gs>
              <a:gs pos="100000">
                <a:srgbClr val="000066"/>
              </a:gs>
            </a:gsLst>
            <a:lin ang="0" scaled="1"/>
          </a:gradFill>
          <a:ln w="9525">
            <a:noFill/>
            <a:miter lim="800000"/>
            <a:headEnd/>
            <a:tailEnd/>
          </a:ln>
          <a:effectLst/>
        </p:spPr>
        <p:txBody>
          <a:bodyPr wrap="none" anchor="ctr"/>
          <a:lstStyle/>
          <a:p>
            <a:pPr>
              <a:defRPr/>
            </a:pPr>
            <a:endParaRPr lang="en-US"/>
          </a:p>
        </p:txBody>
      </p:sp>
      <p:sp>
        <p:nvSpPr>
          <p:cNvPr id="5" name="Text Box 5"/>
          <p:cNvSpPr txBox="1">
            <a:spLocks noChangeArrowheads="1"/>
          </p:cNvSpPr>
          <p:nvPr/>
        </p:nvSpPr>
        <p:spPr bwMode="auto">
          <a:xfrm>
            <a:off x="0" y="5715000"/>
            <a:ext cx="1524000" cy="915988"/>
          </a:xfrm>
          <a:prstGeom prst="rect">
            <a:avLst/>
          </a:prstGeom>
          <a:noFill/>
          <a:ln w="9525">
            <a:noFill/>
            <a:miter lim="800000"/>
            <a:headEnd/>
            <a:tailEnd/>
          </a:ln>
          <a:effectLst/>
        </p:spPr>
        <p:txBody>
          <a:bodyPr>
            <a:spAutoFit/>
          </a:bodyPr>
          <a:lstStyle/>
          <a:p>
            <a:pPr algn="ctr">
              <a:spcBef>
                <a:spcPct val="50000"/>
              </a:spcBef>
              <a:defRPr/>
            </a:pPr>
            <a:r>
              <a:rPr lang="en-US">
                <a:solidFill>
                  <a:srgbClr val="000066"/>
                </a:solidFill>
                <a:latin typeface="Times New Roman" pitchFamily="18" charset="0"/>
              </a:rPr>
              <a:t>Joint Committee on Taxation</a:t>
            </a:r>
          </a:p>
        </p:txBody>
      </p:sp>
      <p:sp>
        <p:nvSpPr>
          <p:cNvPr id="6" name="Rectangle 7"/>
          <p:cNvSpPr>
            <a:spLocks noChangeArrowheads="1"/>
          </p:cNvSpPr>
          <p:nvPr/>
        </p:nvSpPr>
        <p:spPr bwMode="auto">
          <a:xfrm>
            <a:off x="0" y="2005013"/>
            <a:ext cx="1495425" cy="2122487"/>
          </a:xfrm>
          <a:prstGeom prst="rect">
            <a:avLst/>
          </a:prstGeom>
          <a:solidFill>
            <a:srgbClr val="B2B2B2"/>
          </a:solidFill>
          <a:ln w="9525">
            <a:noFill/>
            <a:miter lim="800000"/>
            <a:headEnd/>
            <a:tailEnd/>
          </a:ln>
          <a:effectLst/>
        </p:spPr>
        <p:txBody>
          <a:bodyPr wrap="none" anchor="ctr"/>
          <a:lstStyle/>
          <a:p>
            <a:pPr>
              <a:defRPr/>
            </a:pPr>
            <a:endParaRPr lang="en-US"/>
          </a:p>
        </p:txBody>
      </p:sp>
      <p:sp>
        <p:nvSpPr>
          <p:cNvPr id="7" name="Line 8"/>
          <p:cNvSpPr>
            <a:spLocks noChangeShapeType="1"/>
          </p:cNvSpPr>
          <p:nvPr/>
        </p:nvSpPr>
        <p:spPr bwMode="auto">
          <a:xfrm>
            <a:off x="1524000" y="0"/>
            <a:ext cx="0" cy="6858000"/>
          </a:xfrm>
          <a:prstGeom prst="line">
            <a:avLst/>
          </a:prstGeom>
          <a:noFill/>
          <a:ln w="19050">
            <a:solidFill>
              <a:srgbClr val="000066"/>
            </a:solidFill>
            <a:round/>
            <a:headEnd/>
            <a:tailEnd/>
          </a:ln>
          <a:effectLst/>
        </p:spPr>
        <p:txBody>
          <a:bodyPr/>
          <a:lstStyle/>
          <a:p>
            <a:pPr>
              <a:defRPr/>
            </a:pPr>
            <a:endParaRPr lang="en-US"/>
          </a:p>
        </p:txBody>
      </p:sp>
      <p:sp>
        <p:nvSpPr>
          <p:cNvPr id="8" name="Line 9"/>
          <p:cNvSpPr>
            <a:spLocks noChangeShapeType="1"/>
          </p:cNvSpPr>
          <p:nvPr/>
        </p:nvSpPr>
        <p:spPr bwMode="auto">
          <a:xfrm>
            <a:off x="0" y="4087813"/>
            <a:ext cx="9144000" cy="0"/>
          </a:xfrm>
          <a:prstGeom prst="line">
            <a:avLst/>
          </a:prstGeom>
          <a:noFill/>
          <a:ln w="9525">
            <a:solidFill>
              <a:schemeClr val="bg1"/>
            </a:solidFill>
            <a:round/>
            <a:headEnd/>
            <a:tailEnd/>
          </a:ln>
          <a:effectLst/>
        </p:spPr>
        <p:txBody>
          <a:bodyPr/>
          <a:lstStyle/>
          <a:p>
            <a:pPr>
              <a:defRPr/>
            </a:pPr>
            <a:endParaRPr lang="en-US"/>
          </a:p>
        </p:txBody>
      </p:sp>
      <p:sp>
        <p:nvSpPr>
          <p:cNvPr id="9" name="Line 10"/>
          <p:cNvSpPr>
            <a:spLocks noChangeShapeType="1"/>
          </p:cNvSpPr>
          <p:nvPr/>
        </p:nvSpPr>
        <p:spPr bwMode="auto">
          <a:xfrm>
            <a:off x="9525" y="2041525"/>
            <a:ext cx="9144000" cy="0"/>
          </a:xfrm>
          <a:prstGeom prst="line">
            <a:avLst/>
          </a:prstGeom>
          <a:noFill/>
          <a:ln w="9525">
            <a:solidFill>
              <a:schemeClr val="bg1"/>
            </a:solidFill>
            <a:round/>
            <a:headEnd/>
            <a:tailEnd/>
          </a:ln>
          <a:effectLst/>
        </p:spPr>
        <p:txBody>
          <a:bodyPr/>
          <a:lstStyle/>
          <a:p>
            <a:pPr>
              <a:defRPr/>
            </a:pPr>
            <a:endParaRPr lang="en-US"/>
          </a:p>
        </p:txBody>
      </p:sp>
      <p:pic>
        <p:nvPicPr>
          <p:cNvPr id="10" name="Picture 11" descr="jctsealwhitebg1"/>
          <p:cNvPicPr>
            <a:picLocks noChangeAspect="1" noChangeArrowheads="1"/>
          </p:cNvPicPr>
          <p:nvPr/>
        </p:nvPicPr>
        <p:blipFill>
          <a:blip r:embed="rId2" cstate="print"/>
          <a:srcRect/>
          <a:stretch>
            <a:fillRect/>
          </a:stretch>
        </p:blipFill>
        <p:spPr bwMode="auto">
          <a:xfrm>
            <a:off x="133350" y="2390775"/>
            <a:ext cx="1162050" cy="1190625"/>
          </a:xfrm>
          <a:prstGeom prst="rect">
            <a:avLst/>
          </a:prstGeom>
          <a:noFill/>
          <a:ln w="9525">
            <a:noFill/>
            <a:miter lim="800000"/>
            <a:headEnd/>
            <a:tailEnd/>
          </a:ln>
        </p:spPr>
      </p:pic>
      <p:sp>
        <p:nvSpPr>
          <p:cNvPr id="40963" name="Rectangle 3"/>
          <p:cNvSpPr>
            <a:spLocks noGrp="1" noChangeArrowheads="1"/>
          </p:cNvSpPr>
          <p:nvPr>
            <p:ph type="ctrTitle"/>
          </p:nvPr>
        </p:nvSpPr>
        <p:spPr>
          <a:xfrm>
            <a:off x="1701800" y="2206625"/>
            <a:ext cx="7324725" cy="1470025"/>
          </a:xfrm>
        </p:spPr>
        <p:txBody>
          <a:bodyPr/>
          <a:lstStyle>
            <a:lvl1pPr>
              <a:defRPr>
                <a:solidFill>
                  <a:schemeClr val="bg1"/>
                </a:solidFill>
              </a:defRPr>
            </a:lvl1pPr>
          </a:lstStyle>
          <a:p>
            <a:r>
              <a:rPr lang="en-US"/>
              <a:t>Click to edit Master title style</a:t>
            </a:r>
          </a:p>
        </p:txBody>
      </p:sp>
      <p:sp>
        <p:nvSpPr>
          <p:cNvPr id="40964" name="Rectangle 4"/>
          <p:cNvSpPr>
            <a:spLocks noGrp="1" noChangeArrowheads="1"/>
          </p:cNvSpPr>
          <p:nvPr>
            <p:ph type="subTitle" idx="1"/>
          </p:nvPr>
        </p:nvSpPr>
        <p:spPr>
          <a:xfrm>
            <a:off x="1644650" y="4216400"/>
            <a:ext cx="7364413" cy="2133600"/>
          </a:xfrm>
        </p:spPr>
        <p:txBody>
          <a:bodyPr/>
          <a:lstStyle>
            <a:lvl1pPr marL="0" indent="0" algn="ctr">
              <a:buFont typeface="Wingdings" pitchFamily="2" charset="2"/>
              <a:buNone/>
              <a:defRPr/>
            </a:lvl1pPr>
          </a:lstStyle>
          <a:p>
            <a:r>
              <a:rPr lang="en-US"/>
              <a:t>Click to edit Master subtitle style</a:t>
            </a:r>
          </a:p>
        </p:txBody>
      </p:sp>
      <p:sp>
        <p:nvSpPr>
          <p:cNvPr id="11" name="Rectangle 6"/>
          <p:cNvSpPr>
            <a:spLocks noGrp="1" noChangeArrowheads="1"/>
          </p:cNvSpPr>
          <p:nvPr>
            <p:ph type="dt" sz="half" idx="10"/>
          </p:nvPr>
        </p:nvSpPr>
        <p:spPr bwMode="auto">
          <a:xfrm>
            <a:off x="8305800" y="6477000"/>
            <a:ext cx="762000" cy="2286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a:solidFill>
                  <a:srgbClr val="000066"/>
                </a:solidFill>
                <a:latin typeface="+mn-lt"/>
              </a:defRPr>
            </a:lvl1pPr>
          </a:lstStyle>
          <a:p>
            <a:fld id="{7F1A94FE-337E-4AD0-8815-D18E25BDBE0B}" type="datetimeFigureOut">
              <a:rPr lang="en-US" smtClean="0"/>
              <a:t>3/29/2024</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50100" y="180975"/>
            <a:ext cx="1849438" cy="62960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00200" y="180975"/>
            <a:ext cx="5397500" cy="62960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981200"/>
            <a:ext cx="9144000" cy="2152650"/>
          </a:xfrm>
          <a:prstGeom prst="rect">
            <a:avLst/>
          </a:prstGeom>
          <a:gradFill rotWithShape="1">
            <a:gsLst>
              <a:gs pos="0">
                <a:srgbClr val="B2B2B2"/>
              </a:gs>
              <a:gs pos="100000">
                <a:srgbClr val="000066"/>
              </a:gs>
            </a:gsLst>
            <a:lin ang="0" scaled="1"/>
          </a:gradFill>
          <a:ln w="9525">
            <a:noFill/>
            <a:miter lim="800000"/>
            <a:headEnd/>
            <a:tailEnd/>
          </a:ln>
          <a:effectLst/>
        </p:spPr>
        <p:txBody>
          <a:bodyPr wrap="none" anchor="ctr"/>
          <a:lstStyle/>
          <a:p>
            <a:pPr>
              <a:defRPr/>
            </a:pPr>
            <a:endParaRPr lang="en-US"/>
          </a:p>
        </p:txBody>
      </p:sp>
      <p:sp>
        <p:nvSpPr>
          <p:cNvPr id="5" name="Text Box 5"/>
          <p:cNvSpPr txBox="1">
            <a:spLocks noChangeArrowheads="1"/>
          </p:cNvSpPr>
          <p:nvPr/>
        </p:nvSpPr>
        <p:spPr bwMode="auto">
          <a:xfrm>
            <a:off x="0" y="5715000"/>
            <a:ext cx="1524000" cy="915988"/>
          </a:xfrm>
          <a:prstGeom prst="rect">
            <a:avLst/>
          </a:prstGeom>
          <a:noFill/>
          <a:ln w="9525">
            <a:noFill/>
            <a:miter lim="800000"/>
            <a:headEnd/>
            <a:tailEnd/>
          </a:ln>
          <a:effectLst/>
        </p:spPr>
        <p:txBody>
          <a:bodyPr>
            <a:spAutoFit/>
          </a:bodyPr>
          <a:lstStyle/>
          <a:p>
            <a:pPr algn="ctr">
              <a:spcBef>
                <a:spcPct val="50000"/>
              </a:spcBef>
              <a:defRPr/>
            </a:pPr>
            <a:r>
              <a:rPr lang="en-US">
                <a:solidFill>
                  <a:srgbClr val="000066"/>
                </a:solidFill>
                <a:latin typeface="Times New Roman" pitchFamily="18" charset="0"/>
              </a:rPr>
              <a:t>Joint Committee on Taxation</a:t>
            </a:r>
          </a:p>
        </p:txBody>
      </p:sp>
      <p:sp>
        <p:nvSpPr>
          <p:cNvPr id="6" name="Rectangle 7"/>
          <p:cNvSpPr>
            <a:spLocks noChangeArrowheads="1"/>
          </p:cNvSpPr>
          <p:nvPr/>
        </p:nvSpPr>
        <p:spPr bwMode="auto">
          <a:xfrm>
            <a:off x="0" y="2005013"/>
            <a:ext cx="1495425" cy="2122487"/>
          </a:xfrm>
          <a:prstGeom prst="rect">
            <a:avLst/>
          </a:prstGeom>
          <a:solidFill>
            <a:srgbClr val="B2B2B2"/>
          </a:solidFill>
          <a:ln w="9525">
            <a:noFill/>
            <a:miter lim="800000"/>
            <a:headEnd/>
            <a:tailEnd/>
          </a:ln>
          <a:effectLst/>
        </p:spPr>
        <p:txBody>
          <a:bodyPr wrap="none" anchor="ctr"/>
          <a:lstStyle/>
          <a:p>
            <a:pPr>
              <a:defRPr/>
            </a:pPr>
            <a:endParaRPr lang="en-US"/>
          </a:p>
        </p:txBody>
      </p:sp>
      <p:sp>
        <p:nvSpPr>
          <p:cNvPr id="7" name="Line 8"/>
          <p:cNvSpPr>
            <a:spLocks noChangeShapeType="1"/>
          </p:cNvSpPr>
          <p:nvPr/>
        </p:nvSpPr>
        <p:spPr bwMode="auto">
          <a:xfrm>
            <a:off x="1524000" y="0"/>
            <a:ext cx="0" cy="6858000"/>
          </a:xfrm>
          <a:prstGeom prst="line">
            <a:avLst/>
          </a:prstGeom>
          <a:noFill/>
          <a:ln w="19050">
            <a:solidFill>
              <a:srgbClr val="000066"/>
            </a:solidFill>
            <a:round/>
            <a:headEnd/>
            <a:tailEnd/>
          </a:ln>
          <a:effectLst/>
        </p:spPr>
        <p:txBody>
          <a:bodyPr/>
          <a:lstStyle/>
          <a:p>
            <a:pPr>
              <a:defRPr/>
            </a:pPr>
            <a:endParaRPr lang="en-US"/>
          </a:p>
        </p:txBody>
      </p:sp>
      <p:sp>
        <p:nvSpPr>
          <p:cNvPr id="8" name="Line 9"/>
          <p:cNvSpPr>
            <a:spLocks noChangeShapeType="1"/>
          </p:cNvSpPr>
          <p:nvPr/>
        </p:nvSpPr>
        <p:spPr bwMode="auto">
          <a:xfrm>
            <a:off x="0" y="4087813"/>
            <a:ext cx="9144000" cy="0"/>
          </a:xfrm>
          <a:prstGeom prst="line">
            <a:avLst/>
          </a:prstGeom>
          <a:noFill/>
          <a:ln w="9525">
            <a:solidFill>
              <a:schemeClr val="bg1"/>
            </a:solidFill>
            <a:round/>
            <a:headEnd/>
            <a:tailEnd/>
          </a:ln>
          <a:effectLst/>
        </p:spPr>
        <p:txBody>
          <a:bodyPr/>
          <a:lstStyle/>
          <a:p>
            <a:pPr>
              <a:defRPr/>
            </a:pPr>
            <a:endParaRPr lang="en-US"/>
          </a:p>
        </p:txBody>
      </p:sp>
      <p:sp>
        <p:nvSpPr>
          <p:cNvPr id="9" name="Line 10"/>
          <p:cNvSpPr>
            <a:spLocks noChangeShapeType="1"/>
          </p:cNvSpPr>
          <p:nvPr/>
        </p:nvSpPr>
        <p:spPr bwMode="auto">
          <a:xfrm>
            <a:off x="9525" y="2041525"/>
            <a:ext cx="9144000" cy="0"/>
          </a:xfrm>
          <a:prstGeom prst="line">
            <a:avLst/>
          </a:prstGeom>
          <a:noFill/>
          <a:ln w="9525">
            <a:solidFill>
              <a:schemeClr val="bg1"/>
            </a:solidFill>
            <a:round/>
            <a:headEnd/>
            <a:tailEnd/>
          </a:ln>
          <a:effectLst/>
        </p:spPr>
        <p:txBody>
          <a:bodyPr/>
          <a:lstStyle/>
          <a:p>
            <a:pPr>
              <a:defRPr/>
            </a:pPr>
            <a:endParaRPr lang="en-US"/>
          </a:p>
        </p:txBody>
      </p:sp>
      <p:pic>
        <p:nvPicPr>
          <p:cNvPr id="10" name="Picture 11" descr="jcteaglegraybg"/>
          <p:cNvPicPr>
            <a:picLocks noChangeAspect="1" noChangeArrowheads="1"/>
          </p:cNvPicPr>
          <p:nvPr/>
        </p:nvPicPr>
        <p:blipFill>
          <a:blip r:embed="rId2" cstate="print"/>
          <a:srcRect/>
          <a:stretch>
            <a:fillRect/>
          </a:stretch>
        </p:blipFill>
        <p:spPr bwMode="auto">
          <a:xfrm>
            <a:off x="114300" y="2390775"/>
            <a:ext cx="1333500" cy="1190625"/>
          </a:xfrm>
          <a:prstGeom prst="rect">
            <a:avLst/>
          </a:prstGeom>
          <a:noFill/>
          <a:ln w="9525">
            <a:noFill/>
            <a:miter lim="800000"/>
            <a:headEnd/>
            <a:tailEnd/>
          </a:ln>
        </p:spPr>
      </p:pic>
      <p:sp>
        <p:nvSpPr>
          <p:cNvPr id="99331" name="Rectangle 3"/>
          <p:cNvSpPr>
            <a:spLocks noGrp="1" noChangeArrowheads="1"/>
          </p:cNvSpPr>
          <p:nvPr>
            <p:ph type="ctrTitle"/>
          </p:nvPr>
        </p:nvSpPr>
        <p:spPr>
          <a:xfrm>
            <a:off x="1701800" y="2206625"/>
            <a:ext cx="7324725" cy="1470025"/>
          </a:xfrm>
        </p:spPr>
        <p:txBody>
          <a:bodyPr/>
          <a:lstStyle>
            <a:lvl1pPr>
              <a:defRPr>
                <a:solidFill>
                  <a:schemeClr val="bg1"/>
                </a:solidFill>
              </a:defRPr>
            </a:lvl1pPr>
          </a:lstStyle>
          <a:p>
            <a:r>
              <a:rPr lang="en-US"/>
              <a:t>Click to edit Master title style</a:t>
            </a:r>
          </a:p>
        </p:txBody>
      </p:sp>
      <p:sp>
        <p:nvSpPr>
          <p:cNvPr id="99332" name="Rectangle 4"/>
          <p:cNvSpPr>
            <a:spLocks noGrp="1" noChangeArrowheads="1"/>
          </p:cNvSpPr>
          <p:nvPr>
            <p:ph type="subTitle" idx="1"/>
          </p:nvPr>
        </p:nvSpPr>
        <p:spPr>
          <a:xfrm>
            <a:off x="1644650" y="4216400"/>
            <a:ext cx="7364413" cy="2133600"/>
          </a:xfrm>
        </p:spPr>
        <p:txBody>
          <a:bodyPr/>
          <a:lstStyle>
            <a:lvl1pPr marL="0" indent="0" algn="ctr">
              <a:buFont typeface="Wingdings" pitchFamily="2" charset="2"/>
              <a:buNone/>
              <a:defRPr/>
            </a:lvl1pPr>
          </a:lstStyle>
          <a:p>
            <a:r>
              <a:rPr lang="en-US"/>
              <a:t>Click to edit Master subtitle style</a:t>
            </a:r>
          </a:p>
        </p:txBody>
      </p:sp>
      <p:sp>
        <p:nvSpPr>
          <p:cNvPr id="11" name="Rectangle 6"/>
          <p:cNvSpPr>
            <a:spLocks noGrp="1" noChangeArrowheads="1"/>
          </p:cNvSpPr>
          <p:nvPr>
            <p:ph type="dt" sz="half" idx="10"/>
          </p:nvPr>
        </p:nvSpPr>
        <p:spPr bwMode="auto">
          <a:xfrm>
            <a:off x="8305800" y="6477000"/>
            <a:ext cx="762000" cy="2286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a:solidFill>
                  <a:srgbClr val="000066"/>
                </a:solidFill>
                <a:latin typeface="+mn-lt"/>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00200" y="1295400"/>
            <a:ext cx="360997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62575" y="1295400"/>
            <a:ext cx="3611563"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50100" y="180975"/>
            <a:ext cx="1849438" cy="62960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00200" y="180975"/>
            <a:ext cx="5397500" cy="62960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981200"/>
            <a:ext cx="9144000" cy="2152650"/>
          </a:xfrm>
          <a:prstGeom prst="rect">
            <a:avLst/>
          </a:prstGeom>
          <a:gradFill rotWithShape="1">
            <a:gsLst>
              <a:gs pos="0">
                <a:srgbClr val="B2B2B2"/>
              </a:gs>
              <a:gs pos="100000">
                <a:srgbClr val="000066"/>
              </a:gs>
            </a:gsLst>
            <a:lin ang="0" scaled="1"/>
          </a:gradFill>
          <a:ln w="9525">
            <a:noFill/>
            <a:miter lim="800000"/>
            <a:headEnd/>
            <a:tailEnd/>
          </a:ln>
          <a:effectLst/>
        </p:spPr>
        <p:txBody>
          <a:bodyPr wrap="none" anchor="ctr"/>
          <a:lstStyle/>
          <a:p>
            <a:pPr>
              <a:defRPr/>
            </a:pPr>
            <a:endParaRPr lang="en-US"/>
          </a:p>
        </p:txBody>
      </p:sp>
      <p:sp>
        <p:nvSpPr>
          <p:cNvPr id="5" name="Text Box 5"/>
          <p:cNvSpPr txBox="1">
            <a:spLocks noChangeArrowheads="1"/>
          </p:cNvSpPr>
          <p:nvPr/>
        </p:nvSpPr>
        <p:spPr bwMode="auto">
          <a:xfrm>
            <a:off x="0" y="5715000"/>
            <a:ext cx="1524000" cy="915988"/>
          </a:xfrm>
          <a:prstGeom prst="rect">
            <a:avLst/>
          </a:prstGeom>
          <a:noFill/>
          <a:ln w="9525">
            <a:noFill/>
            <a:miter lim="800000"/>
            <a:headEnd/>
            <a:tailEnd/>
          </a:ln>
          <a:effectLst/>
        </p:spPr>
        <p:txBody>
          <a:bodyPr>
            <a:spAutoFit/>
          </a:bodyPr>
          <a:lstStyle/>
          <a:p>
            <a:pPr algn="ctr">
              <a:spcBef>
                <a:spcPct val="50000"/>
              </a:spcBef>
              <a:defRPr/>
            </a:pPr>
            <a:r>
              <a:rPr lang="en-US">
                <a:solidFill>
                  <a:srgbClr val="000066"/>
                </a:solidFill>
                <a:latin typeface="Times New Roman" pitchFamily="18" charset="0"/>
              </a:rPr>
              <a:t>Joint Committee on Taxation</a:t>
            </a:r>
          </a:p>
        </p:txBody>
      </p:sp>
      <p:sp>
        <p:nvSpPr>
          <p:cNvPr id="6" name="Rectangle 7"/>
          <p:cNvSpPr>
            <a:spLocks noChangeArrowheads="1"/>
          </p:cNvSpPr>
          <p:nvPr/>
        </p:nvSpPr>
        <p:spPr bwMode="auto">
          <a:xfrm>
            <a:off x="0" y="2005013"/>
            <a:ext cx="1495425" cy="2122487"/>
          </a:xfrm>
          <a:prstGeom prst="rect">
            <a:avLst/>
          </a:prstGeom>
          <a:solidFill>
            <a:srgbClr val="B2B2B2"/>
          </a:solidFill>
          <a:ln w="9525">
            <a:noFill/>
            <a:miter lim="800000"/>
            <a:headEnd/>
            <a:tailEnd/>
          </a:ln>
          <a:effectLst/>
        </p:spPr>
        <p:txBody>
          <a:bodyPr wrap="none" anchor="ctr"/>
          <a:lstStyle/>
          <a:p>
            <a:pPr>
              <a:defRPr/>
            </a:pPr>
            <a:endParaRPr lang="en-US"/>
          </a:p>
        </p:txBody>
      </p:sp>
      <p:sp>
        <p:nvSpPr>
          <p:cNvPr id="7" name="Line 8"/>
          <p:cNvSpPr>
            <a:spLocks noChangeShapeType="1"/>
          </p:cNvSpPr>
          <p:nvPr/>
        </p:nvSpPr>
        <p:spPr bwMode="auto">
          <a:xfrm>
            <a:off x="1524000" y="0"/>
            <a:ext cx="0" cy="6858000"/>
          </a:xfrm>
          <a:prstGeom prst="line">
            <a:avLst/>
          </a:prstGeom>
          <a:noFill/>
          <a:ln w="19050">
            <a:solidFill>
              <a:srgbClr val="000066"/>
            </a:solidFill>
            <a:round/>
            <a:headEnd/>
            <a:tailEnd/>
          </a:ln>
          <a:effectLst/>
        </p:spPr>
        <p:txBody>
          <a:bodyPr/>
          <a:lstStyle/>
          <a:p>
            <a:pPr>
              <a:defRPr/>
            </a:pPr>
            <a:endParaRPr lang="en-US"/>
          </a:p>
        </p:txBody>
      </p:sp>
      <p:sp>
        <p:nvSpPr>
          <p:cNvPr id="8" name="Line 9"/>
          <p:cNvSpPr>
            <a:spLocks noChangeShapeType="1"/>
          </p:cNvSpPr>
          <p:nvPr/>
        </p:nvSpPr>
        <p:spPr bwMode="auto">
          <a:xfrm>
            <a:off x="0" y="4087813"/>
            <a:ext cx="9144000" cy="0"/>
          </a:xfrm>
          <a:prstGeom prst="line">
            <a:avLst/>
          </a:prstGeom>
          <a:noFill/>
          <a:ln w="9525">
            <a:solidFill>
              <a:schemeClr val="bg1"/>
            </a:solidFill>
            <a:round/>
            <a:headEnd/>
            <a:tailEnd/>
          </a:ln>
          <a:effectLst/>
        </p:spPr>
        <p:txBody>
          <a:bodyPr/>
          <a:lstStyle/>
          <a:p>
            <a:pPr>
              <a:defRPr/>
            </a:pPr>
            <a:endParaRPr lang="en-US"/>
          </a:p>
        </p:txBody>
      </p:sp>
      <p:sp>
        <p:nvSpPr>
          <p:cNvPr id="9" name="Line 10"/>
          <p:cNvSpPr>
            <a:spLocks noChangeShapeType="1"/>
          </p:cNvSpPr>
          <p:nvPr/>
        </p:nvSpPr>
        <p:spPr bwMode="auto">
          <a:xfrm>
            <a:off x="9525" y="2041525"/>
            <a:ext cx="9144000" cy="0"/>
          </a:xfrm>
          <a:prstGeom prst="line">
            <a:avLst/>
          </a:prstGeom>
          <a:noFill/>
          <a:ln w="9525">
            <a:solidFill>
              <a:schemeClr val="bg1"/>
            </a:solidFill>
            <a:round/>
            <a:headEnd/>
            <a:tailEnd/>
          </a:ln>
          <a:effectLst/>
        </p:spPr>
        <p:txBody>
          <a:bodyPr/>
          <a:lstStyle/>
          <a:p>
            <a:pPr>
              <a:defRPr/>
            </a:pPr>
            <a:endParaRPr lang="en-US"/>
          </a:p>
        </p:txBody>
      </p:sp>
      <p:pic>
        <p:nvPicPr>
          <p:cNvPr id="10" name="Picture 11" descr="jcteagledarkblue1"/>
          <p:cNvPicPr>
            <a:picLocks noChangeAspect="1" noChangeArrowheads="1"/>
          </p:cNvPicPr>
          <p:nvPr/>
        </p:nvPicPr>
        <p:blipFill>
          <a:blip r:embed="rId2" cstate="print"/>
          <a:srcRect/>
          <a:stretch>
            <a:fillRect/>
          </a:stretch>
        </p:blipFill>
        <p:spPr bwMode="auto">
          <a:xfrm>
            <a:off x="76200" y="2362200"/>
            <a:ext cx="1333500" cy="1190625"/>
          </a:xfrm>
          <a:prstGeom prst="rect">
            <a:avLst/>
          </a:prstGeom>
          <a:noFill/>
          <a:ln w="9525">
            <a:noFill/>
            <a:miter lim="800000"/>
            <a:headEnd/>
            <a:tailEnd/>
          </a:ln>
        </p:spPr>
      </p:pic>
      <p:sp>
        <p:nvSpPr>
          <p:cNvPr id="101379" name="Rectangle 3"/>
          <p:cNvSpPr>
            <a:spLocks noGrp="1" noChangeArrowheads="1"/>
          </p:cNvSpPr>
          <p:nvPr>
            <p:ph type="ctrTitle"/>
          </p:nvPr>
        </p:nvSpPr>
        <p:spPr>
          <a:xfrm>
            <a:off x="1701800" y="2206625"/>
            <a:ext cx="7324725" cy="1470025"/>
          </a:xfrm>
        </p:spPr>
        <p:txBody>
          <a:bodyPr/>
          <a:lstStyle>
            <a:lvl1pPr>
              <a:defRPr>
                <a:solidFill>
                  <a:schemeClr val="bg1"/>
                </a:solidFill>
              </a:defRPr>
            </a:lvl1pPr>
          </a:lstStyle>
          <a:p>
            <a:r>
              <a:rPr lang="en-US"/>
              <a:t>Click to edit Master title style</a:t>
            </a:r>
          </a:p>
        </p:txBody>
      </p:sp>
      <p:sp>
        <p:nvSpPr>
          <p:cNvPr id="101380" name="Rectangle 4"/>
          <p:cNvSpPr>
            <a:spLocks noGrp="1" noChangeArrowheads="1"/>
          </p:cNvSpPr>
          <p:nvPr>
            <p:ph type="subTitle" idx="1"/>
          </p:nvPr>
        </p:nvSpPr>
        <p:spPr>
          <a:xfrm>
            <a:off x="1644650" y="4216400"/>
            <a:ext cx="7364413" cy="2133600"/>
          </a:xfrm>
        </p:spPr>
        <p:txBody>
          <a:bodyPr/>
          <a:lstStyle>
            <a:lvl1pPr marL="0" indent="0" algn="ctr">
              <a:buFont typeface="Wingdings" pitchFamily="2" charset="2"/>
              <a:buNone/>
              <a:defRPr/>
            </a:lvl1pPr>
          </a:lstStyle>
          <a:p>
            <a:r>
              <a:rPr lang="en-US"/>
              <a:t>Click to edit Master subtitle style</a:t>
            </a:r>
          </a:p>
        </p:txBody>
      </p:sp>
      <p:sp>
        <p:nvSpPr>
          <p:cNvPr id="11" name="Rectangle 6"/>
          <p:cNvSpPr>
            <a:spLocks noGrp="1" noChangeArrowheads="1"/>
          </p:cNvSpPr>
          <p:nvPr>
            <p:ph type="dt" sz="half" idx="10"/>
          </p:nvPr>
        </p:nvSpPr>
        <p:spPr bwMode="auto">
          <a:xfrm>
            <a:off x="8305800" y="6477000"/>
            <a:ext cx="762000" cy="2286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a:solidFill>
                  <a:srgbClr val="000066"/>
                </a:solidFill>
                <a:latin typeface="+mn-lt"/>
              </a:defRPr>
            </a:lvl1pPr>
          </a:lstStyle>
          <a:p>
            <a:pPr>
              <a:defRPr/>
            </a:pP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00200" y="1295400"/>
            <a:ext cx="360997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62575" y="1295400"/>
            <a:ext cx="3611563"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50100" y="180975"/>
            <a:ext cx="1849438" cy="62960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00200" y="180975"/>
            <a:ext cx="5397500" cy="62960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00200" y="1295400"/>
            <a:ext cx="360997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62575" y="1295400"/>
            <a:ext cx="3611563"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bwMode="auto">
          <a:xfrm>
            <a:off x="1600200" y="1295400"/>
            <a:ext cx="7373938"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9939" name="Rectangle 3"/>
          <p:cNvSpPr>
            <a:spLocks noChangeArrowheads="1"/>
          </p:cNvSpPr>
          <p:nvPr/>
        </p:nvSpPr>
        <p:spPr bwMode="auto">
          <a:xfrm>
            <a:off x="0" y="0"/>
            <a:ext cx="1524000" cy="6858000"/>
          </a:xfrm>
          <a:prstGeom prst="rect">
            <a:avLst/>
          </a:prstGeom>
          <a:gradFill rotWithShape="1">
            <a:gsLst>
              <a:gs pos="0">
                <a:srgbClr val="B2B2B2"/>
              </a:gs>
              <a:gs pos="100000">
                <a:srgbClr val="000066"/>
              </a:gs>
            </a:gsLst>
            <a:lin ang="5400000" scaled="1"/>
          </a:gradFill>
          <a:ln w="9525">
            <a:noFill/>
            <a:miter lim="800000"/>
            <a:headEnd/>
            <a:tailEnd/>
          </a:ln>
          <a:effectLst/>
        </p:spPr>
        <p:txBody>
          <a:bodyPr wrap="none" anchor="ctr"/>
          <a:lstStyle/>
          <a:p>
            <a:pPr>
              <a:defRPr/>
            </a:pPr>
            <a:endParaRPr lang="en-US"/>
          </a:p>
        </p:txBody>
      </p:sp>
      <p:sp>
        <p:nvSpPr>
          <p:cNvPr id="39940" name="Rectangle 4"/>
          <p:cNvSpPr>
            <a:spLocks noChangeArrowheads="1"/>
          </p:cNvSpPr>
          <p:nvPr/>
        </p:nvSpPr>
        <p:spPr bwMode="auto">
          <a:xfrm>
            <a:off x="0" y="0"/>
            <a:ext cx="1524000" cy="1219200"/>
          </a:xfrm>
          <a:prstGeom prst="rect">
            <a:avLst/>
          </a:prstGeom>
          <a:solidFill>
            <a:srgbClr val="B2B2B2"/>
          </a:solidFill>
          <a:ln w="9525">
            <a:noFill/>
            <a:miter lim="800000"/>
            <a:headEnd/>
            <a:tailEnd/>
          </a:ln>
          <a:effectLst/>
        </p:spPr>
        <p:txBody>
          <a:bodyPr wrap="none" anchor="ctr"/>
          <a:lstStyle/>
          <a:p>
            <a:pPr>
              <a:defRPr/>
            </a:pPr>
            <a:endParaRPr lang="en-US"/>
          </a:p>
        </p:txBody>
      </p:sp>
      <p:sp>
        <p:nvSpPr>
          <p:cNvPr id="39941" name="Line 5"/>
          <p:cNvSpPr>
            <a:spLocks noChangeShapeType="1"/>
          </p:cNvSpPr>
          <p:nvPr/>
        </p:nvSpPr>
        <p:spPr bwMode="auto">
          <a:xfrm>
            <a:off x="0" y="1219200"/>
            <a:ext cx="9144000" cy="0"/>
          </a:xfrm>
          <a:prstGeom prst="line">
            <a:avLst/>
          </a:prstGeom>
          <a:noFill/>
          <a:ln w="19050">
            <a:solidFill>
              <a:srgbClr val="000066"/>
            </a:solidFill>
            <a:round/>
            <a:headEnd/>
            <a:tailEnd/>
          </a:ln>
          <a:effectLst/>
        </p:spPr>
        <p:txBody>
          <a:bodyPr/>
          <a:lstStyle/>
          <a:p>
            <a:pPr>
              <a:defRPr/>
            </a:pPr>
            <a:endParaRPr lang="en-US"/>
          </a:p>
        </p:txBody>
      </p:sp>
      <p:pic>
        <p:nvPicPr>
          <p:cNvPr id="2054" name="Picture 6" descr="jctsealwhitebg1"/>
          <p:cNvPicPr>
            <a:picLocks noChangeAspect="1" noChangeArrowheads="1"/>
          </p:cNvPicPr>
          <p:nvPr/>
        </p:nvPicPr>
        <p:blipFill>
          <a:blip r:embed="rId13" cstate="print"/>
          <a:srcRect/>
          <a:stretch>
            <a:fillRect/>
          </a:stretch>
        </p:blipFill>
        <p:spPr bwMode="auto">
          <a:xfrm>
            <a:off x="152400" y="0"/>
            <a:ext cx="1162050" cy="1190625"/>
          </a:xfrm>
          <a:prstGeom prst="rect">
            <a:avLst/>
          </a:prstGeom>
          <a:noFill/>
          <a:ln w="9525">
            <a:noFill/>
            <a:miter lim="800000"/>
            <a:headEnd/>
            <a:tailEnd/>
          </a:ln>
        </p:spPr>
      </p:pic>
      <p:sp>
        <p:nvSpPr>
          <p:cNvPr id="39943" name="Text Box 7"/>
          <p:cNvSpPr txBox="1">
            <a:spLocks noChangeArrowheads="1"/>
          </p:cNvSpPr>
          <p:nvPr/>
        </p:nvSpPr>
        <p:spPr bwMode="auto">
          <a:xfrm>
            <a:off x="0" y="5715000"/>
            <a:ext cx="1524000" cy="915988"/>
          </a:xfrm>
          <a:prstGeom prst="rect">
            <a:avLst/>
          </a:prstGeom>
          <a:noFill/>
          <a:ln w="9525">
            <a:noFill/>
            <a:miter lim="800000"/>
            <a:headEnd/>
            <a:tailEnd/>
          </a:ln>
          <a:effectLst/>
        </p:spPr>
        <p:txBody>
          <a:bodyPr>
            <a:spAutoFit/>
          </a:bodyPr>
          <a:lstStyle/>
          <a:p>
            <a:pPr algn="ctr">
              <a:spcBef>
                <a:spcPct val="50000"/>
              </a:spcBef>
              <a:defRPr/>
            </a:pPr>
            <a:r>
              <a:rPr lang="en-US">
                <a:solidFill>
                  <a:schemeClr val="bg1"/>
                </a:solidFill>
                <a:latin typeface="Times New Roman" pitchFamily="18" charset="0"/>
              </a:rPr>
              <a:t>Joint Committee on Taxation</a:t>
            </a:r>
          </a:p>
        </p:txBody>
      </p:sp>
      <p:sp>
        <p:nvSpPr>
          <p:cNvPr id="2056" name="Rectangle 8"/>
          <p:cNvSpPr>
            <a:spLocks noGrp="1" noChangeArrowheads="1"/>
          </p:cNvSpPr>
          <p:nvPr>
            <p:ph type="title"/>
          </p:nvPr>
        </p:nvSpPr>
        <p:spPr bwMode="auto">
          <a:xfrm>
            <a:off x="1633538" y="180975"/>
            <a:ext cx="7366000" cy="727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9945" name="Line 9"/>
          <p:cNvSpPr>
            <a:spLocks noChangeShapeType="1"/>
          </p:cNvSpPr>
          <p:nvPr/>
        </p:nvSpPr>
        <p:spPr bwMode="auto">
          <a:xfrm>
            <a:off x="1477963" y="-1588"/>
            <a:ext cx="0" cy="6858001"/>
          </a:xfrm>
          <a:prstGeom prst="line">
            <a:avLst/>
          </a:prstGeom>
          <a:noFill/>
          <a:ln w="9525">
            <a:solidFill>
              <a:schemeClr val="bg1"/>
            </a:solidFill>
            <a:round/>
            <a:headEnd/>
            <a:tailEnd/>
          </a:ln>
          <a:effectLst/>
        </p:spPr>
        <p:txBody>
          <a:bodyPr/>
          <a:lstStyle/>
          <a:p>
            <a:pPr>
              <a:defRPr/>
            </a:pPr>
            <a:endParaRPr lang="en-US"/>
          </a:p>
        </p:txBody>
      </p:sp>
      <p:sp>
        <p:nvSpPr>
          <p:cNvPr id="39946" name="Text Box 10"/>
          <p:cNvSpPr txBox="1">
            <a:spLocks noChangeArrowheads="1"/>
          </p:cNvSpPr>
          <p:nvPr/>
        </p:nvSpPr>
        <p:spPr bwMode="auto">
          <a:xfrm>
            <a:off x="4800600" y="6324600"/>
            <a:ext cx="381000" cy="366713"/>
          </a:xfrm>
          <a:prstGeom prst="rect">
            <a:avLst/>
          </a:prstGeom>
          <a:noFill/>
          <a:ln w="9525">
            <a:noFill/>
            <a:miter lim="800000"/>
            <a:headEnd/>
            <a:tailEnd/>
          </a:ln>
          <a:effectLst/>
        </p:spPr>
        <p:txBody>
          <a:bodyPr>
            <a:spAutoFit/>
          </a:bodyPr>
          <a:lstStyle/>
          <a:p>
            <a:pPr>
              <a:spcBef>
                <a:spcPct val="50000"/>
              </a:spcBef>
              <a:defRPr/>
            </a:pPr>
            <a:endParaRPr lang="en-US"/>
          </a:p>
        </p:txBody>
      </p:sp>
      <p:sp>
        <p:nvSpPr>
          <p:cNvPr id="39947" name="Rectangle 11"/>
          <p:cNvSpPr>
            <a:spLocks noChangeArrowheads="1"/>
          </p:cNvSpPr>
          <p:nvPr/>
        </p:nvSpPr>
        <p:spPr bwMode="auto">
          <a:xfrm>
            <a:off x="5175250" y="6472238"/>
            <a:ext cx="339725" cy="244475"/>
          </a:xfrm>
          <a:prstGeom prst="rect">
            <a:avLst/>
          </a:prstGeom>
          <a:noFill/>
          <a:ln w="9525">
            <a:noFill/>
            <a:miter lim="800000"/>
            <a:headEnd/>
            <a:tailEnd/>
          </a:ln>
          <a:effectLst/>
        </p:spPr>
        <p:txBody>
          <a:bodyPr wrap="none">
            <a:spAutoFit/>
          </a:bodyPr>
          <a:lstStyle/>
          <a:p>
            <a:pPr>
              <a:defRPr/>
            </a:pPr>
            <a:fld id="{5EC05B87-B66E-4538-9DBC-F47E14B6D21B}" type="slidenum">
              <a:rPr lang="en-US" sz="1000"/>
              <a:pPr>
                <a:defRPr/>
              </a:pPr>
              <a:t>‹#›</a:t>
            </a:fld>
            <a:endParaRPr lang="en-US" sz="100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fontAlgn="base" hangingPunct="1">
        <a:spcBef>
          <a:spcPct val="0"/>
        </a:spcBef>
        <a:spcAft>
          <a:spcPct val="0"/>
        </a:spcAft>
        <a:defRPr sz="4000">
          <a:solidFill>
            <a:srgbClr val="000066"/>
          </a:solidFill>
          <a:latin typeface="+mj-lt"/>
          <a:ea typeface="+mj-ea"/>
          <a:cs typeface="+mj-cs"/>
        </a:defRPr>
      </a:lvl1pPr>
      <a:lvl2pPr algn="ctr" rtl="0" eaLnBrk="1" fontAlgn="base" hangingPunct="1">
        <a:spcBef>
          <a:spcPct val="0"/>
        </a:spcBef>
        <a:spcAft>
          <a:spcPct val="0"/>
        </a:spcAft>
        <a:defRPr sz="4000">
          <a:solidFill>
            <a:srgbClr val="000066"/>
          </a:solidFill>
          <a:latin typeface="Times New Roman" pitchFamily="18" charset="0"/>
        </a:defRPr>
      </a:lvl2pPr>
      <a:lvl3pPr algn="ctr" rtl="0" eaLnBrk="1" fontAlgn="base" hangingPunct="1">
        <a:spcBef>
          <a:spcPct val="0"/>
        </a:spcBef>
        <a:spcAft>
          <a:spcPct val="0"/>
        </a:spcAft>
        <a:defRPr sz="4000">
          <a:solidFill>
            <a:srgbClr val="000066"/>
          </a:solidFill>
          <a:latin typeface="Times New Roman" pitchFamily="18" charset="0"/>
        </a:defRPr>
      </a:lvl3pPr>
      <a:lvl4pPr algn="ctr" rtl="0" eaLnBrk="1" fontAlgn="base" hangingPunct="1">
        <a:spcBef>
          <a:spcPct val="0"/>
        </a:spcBef>
        <a:spcAft>
          <a:spcPct val="0"/>
        </a:spcAft>
        <a:defRPr sz="4000">
          <a:solidFill>
            <a:srgbClr val="000066"/>
          </a:solidFill>
          <a:latin typeface="Times New Roman" pitchFamily="18" charset="0"/>
        </a:defRPr>
      </a:lvl4pPr>
      <a:lvl5pPr algn="ctr" rtl="0" eaLnBrk="1" fontAlgn="base" hangingPunct="1">
        <a:spcBef>
          <a:spcPct val="0"/>
        </a:spcBef>
        <a:spcAft>
          <a:spcPct val="0"/>
        </a:spcAft>
        <a:defRPr sz="4000">
          <a:solidFill>
            <a:srgbClr val="000066"/>
          </a:solidFill>
          <a:latin typeface="Times New Roman" pitchFamily="18" charset="0"/>
        </a:defRPr>
      </a:lvl5pPr>
      <a:lvl6pPr marL="457200" algn="ctr" rtl="0" eaLnBrk="1" fontAlgn="base" hangingPunct="1">
        <a:spcBef>
          <a:spcPct val="0"/>
        </a:spcBef>
        <a:spcAft>
          <a:spcPct val="0"/>
        </a:spcAft>
        <a:defRPr sz="4000">
          <a:solidFill>
            <a:srgbClr val="000066"/>
          </a:solidFill>
          <a:latin typeface="Times New Roman" pitchFamily="18" charset="0"/>
        </a:defRPr>
      </a:lvl6pPr>
      <a:lvl7pPr marL="914400" algn="ctr" rtl="0" eaLnBrk="1" fontAlgn="base" hangingPunct="1">
        <a:spcBef>
          <a:spcPct val="0"/>
        </a:spcBef>
        <a:spcAft>
          <a:spcPct val="0"/>
        </a:spcAft>
        <a:defRPr sz="4000">
          <a:solidFill>
            <a:srgbClr val="000066"/>
          </a:solidFill>
          <a:latin typeface="Times New Roman" pitchFamily="18" charset="0"/>
        </a:defRPr>
      </a:lvl7pPr>
      <a:lvl8pPr marL="1371600" algn="ctr" rtl="0" eaLnBrk="1" fontAlgn="base" hangingPunct="1">
        <a:spcBef>
          <a:spcPct val="0"/>
        </a:spcBef>
        <a:spcAft>
          <a:spcPct val="0"/>
        </a:spcAft>
        <a:defRPr sz="4000">
          <a:solidFill>
            <a:srgbClr val="000066"/>
          </a:solidFill>
          <a:latin typeface="Times New Roman" pitchFamily="18" charset="0"/>
        </a:defRPr>
      </a:lvl8pPr>
      <a:lvl9pPr marL="1828800" algn="ctr" rtl="0" eaLnBrk="1" fontAlgn="base" hangingPunct="1">
        <a:spcBef>
          <a:spcPct val="0"/>
        </a:spcBef>
        <a:spcAft>
          <a:spcPct val="0"/>
        </a:spcAft>
        <a:defRPr sz="4000">
          <a:solidFill>
            <a:srgbClr val="000066"/>
          </a:solidFill>
          <a:latin typeface="Times New Roman" pitchFamily="18" charset="0"/>
        </a:defRPr>
      </a:lvl9pPr>
    </p:titleStyle>
    <p:bodyStyle>
      <a:lvl1pPr marL="342900" indent="-342900" algn="l" rtl="0" eaLnBrk="1" fontAlgn="base" hangingPunct="1">
        <a:spcBef>
          <a:spcPct val="20000"/>
        </a:spcBef>
        <a:spcAft>
          <a:spcPct val="0"/>
        </a:spcAft>
        <a:buClr>
          <a:srgbClr val="000066"/>
        </a:buClr>
        <a:buSzPct val="70000"/>
        <a:buFont typeface="Wingdings" pitchFamily="2" charset="2"/>
        <a:buBlip>
          <a:blip r:embed="rId14"/>
        </a:buBlip>
        <a:defRPr sz="2400">
          <a:solidFill>
            <a:srgbClr val="000066"/>
          </a:solidFill>
          <a:latin typeface="+mn-lt"/>
          <a:ea typeface="+mn-ea"/>
          <a:cs typeface="+mn-cs"/>
        </a:defRPr>
      </a:lvl1pPr>
      <a:lvl2pPr marL="742950" indent="-285750" algn="l" rtl="0" eaLnBrk="1" fontAlgn="base" hangingPunct="1">
        <a:spcBef>
          <a:spcPct val="20000"/>
        </a:spcBef>
        <a:spcAft>
          <a:spcPct val="0"/>
        </a:spcAft>
        <a:buClr>
          <a:srgbClr val="000066"/>
        </a:buClr>
        <a:buSzPct val="70000"/>
        <a:buFont typeface="Wingdings" pitchFamily="2" charset="2"/>
        <a:buBlip>
          <a:blip r:embed="rId14"/>
        </a:buBlip>
        <a:defRPr sz="2000">
          <a:solidFill>
            <a:srgbClr val="000066"/>
          </a:solidFill>
          <a:latin typeface="+mn-lt"/>
        </a:defRPr>
      </a:lvl2pPr>
      <a:lvl3pPr marL="1143000" indent="-228600" algn="l" rtl="0" eaLnBrk="1" fontAlgn="base" hangingPunct="1">
        <a:spcBef>
          <a:spcPct val="20000"/>
        </a:spcBef>
        <a:spcAft>
          <a:spcPct val="0"/>
        </a:spcAft>
        <a:buClr>
          <a:srgbClr val="000066"/>
        </a:buClr>
        <a:buSzPct val="70000"/>
        <a:buFont typeface="Wingdings" pitchFamily="2" charset="2"/>
        <a:buBlip>
          <a:blip r:embed="rId14"/>
        </a:buBlip>
        <a:defRPr>
          <a:solidFill>
            <a:srgbClr val="000066"/>
          </a:solidFill>
          <a:latin typeface="+mn-lt"/>
        </a:defRPr>
      </a:lvl3pPr>
      <a:lvl4pPr marL="16002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4pPr>
      <a:lvl5pPr marL="20574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5pPr>
      <a:lvl6pPr marL="25146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6pPr>
      <a:lvl7pPr marL="29718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7pPr>
      <a:lvl8pPr marL="34290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8pPr>
      <a:lvl9pPr marL="38862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bwMode="auto">
          <a:xfrm>
            <a:off x="1600200" y="1295400"/>
            <a:ext cx="7373938"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8307" name="Rectangle 3"/>
          <p:cNvSpPr>
            <a:spLocks noChangeArrowheads="1"/>
          </p:cNvSpPr>
          <p:nvPr/>
        </p:nvSpPr>
        <p:spPr bwMode="auto">
          <a:xfrm>
            <a:off x="0" y="0"/>
            <a:ext cx="1524000" cy="6858000"/>
          </a:xfrm>
          <a:prstGeom prst="rect">
            <a:avLst/>
          </a:prstGeom>
          <a:gradFill rotWithShape="1">
            <a:gsLst>
              <a:gs pos="0">
                <a:srgbClr val="B2B2B2"/>
              </a:gs>
              <a:gs pos="100000">
                <a:srgbClr val="000066"/>
              </a:gs>
            </a:gsLst>
            <a:lin ang="5400000" scaled="1"/>
          </a:gradFill>
          <a:ln w="9525">
            <a:noFill/>
            <a:miter lim="800000"/>
            <a:headEnd/>
            <a:tailEnd/>
          </a:ln>
          <a:effectLst/>
        </p:spPr>
        <p:txBody>
          <a:bodyPr wrap="none" anchor="ctr"/>
          <a:lstStyle/>
          <a:p>
            <a:pPr>
              <a:defRPr/>
            </a:pPr>
            <a:endParaRPr lang="en-US"/>
          </a:p>
        </p:txBody>
      </p:sp>
      <p:sp>
        <p:nvSpPr>
          <p:cNvPr id="98308" name="Rectangle 4"/>
          <p:cNvSpPr>
            <a:spLocks noChangeArrowheads="1"/>
          </p:cNvSpPr>
          <p:nvPr/>
        </p:nvSpPr>
        <p:spPr bwMode="auto">
          <a:xfrm>
            <a:off x="0" y="0"/>
            <a:ext cx="1524000" cy="1219200"/>
          </a:xfrm>
          <a:prstGeom prst="rect">
            <a:avLst/>
          </a:prstGeom>
          <a:solidFill>
            <a:srgbClr val="B2B2B2"/>
          </a:solidFill>
          <a:ln w="9525">
            <a:noFill/>
            <a:miter lim="800000"/>
            <a:headEnd/>
            <a:tailEnd/>
          </a:ln>
          <a:effectLst/>
        </p:spPr>
        <p:txBody>
          <a:bodyPr wrap="none" anchor="ctr"/>
          <a:lstStyle/>
          <a:p>
            <a:pPr>
              <a:defRPr/>
            </a:pPr>
            <a:endParaRPr lang="en-US"/>
          </a:p>
        </p:txBody>
      </p:sp>
      <p:sp>
        <p:nvSpPr>
          <p:cNvPr id="98309" name="Line 5"/>
          <p:cNvSpPr>
            <a:spLocks noChangeShapeType="1"/>
          </p:cNvSpPr>
          <p:nvPr/>
        </p:nvSpPr>
        <p:spPr bwMode="auto">
          <a:xfrm>
            <a:off x="0" y="1219200"/>
            <a:ext cx="9144000" cy="0"/>
          </a:xfrm>
          <a:prstGeom prst="line">
            <a:avLst/>
          </a:prstGeom>
          <a:noFill/>
          <a:ln w="19050">
            <a:solidFill>
              <a:srgbClr val="000066"/>
            </a:solidFill>
            <a:round/>
            <a:headEnd/>
            <a:tailEnd/>
          </a:ln>
          <a:effectLst/>
        </p:spPr>
        <p:txBody>
          <a:bodyPr/>
          <a:lstStyle/>
          <a:p>
            <a:pPr>
              <a:defRPr/>
            </a:pPr>
            <a:endParaRPr lang="en-US"/>
          </a:p>
        </p:txBody>
      </p:sp>
      <p:sp>
        <p:nvSpPr>
          <p:cNvPr id="98310" name="Text Box 6"/>
          <p:cNvSpPr txBox="1">
            <a:spLocks noChangeArrowheads="1"/>
          </p:cNvSpPr>
          <p:nvPr/>
        </p:nvSpPr>
        <p:spPr bwMode="auto">
          <a:xfrm>
            <a:off x="0" y="5715000"/>
            <a:ext cx="1524000" cy="915988"/>
          </a:xfrm>
          <a:prstGeom prst="rect">
            <a:avLst/>
          </a:prstGeom>
          <a:noFill/>
          <a:ln w="9525">
            <a:noFill/>
            <a:miter lim="800000"/>
            <a:headEnd/>
            <a:tailEnd/>
          </a:ln>
          <a:effectLst/>
        </p:spPr>
        <p:txBody>
          <a:bodyPr>
            <a:spAutoFit/>
          </a:bodyPr>
          <a:lstStyle/>
          <a:p>
            <a:pPr algn="ctr">
              <a:spcBef>
                <a:spcPct val="50000"/>
              </a:spcBef>
              <a:defRPr/>
            </a:pPr>
            <a:r>
              <a:rPr lang="en-US">
                <a:solidFill>
                  <a:schemeClr val="bg1"/>
                </a:solidFill>
                <a:latin typeface="Times New Roman" pitchFamily="18" charset="0"/>
              </a:rPr>
              <a:t>Joint Committee on Taxation</a:t>
            </a:r>
          </a:p>
        </p:txBody>
      </p:sp>
      <p:sp>
        <p:nvSpPr>
          <p:cNvPr id="3079" name="Rectangle 7"/>
          <p:cNvSpPr>
            <a:spLocks noGrp="1" noChangeArrowheads="1"/>
          </p:cNvSpPr>
          <p:nvPr>
            <p:ph type="title"/>
          </p:nvPr>
        </p:nvSpPr>
        <p:spPr bwMode="auto">
          <a:xfrm>
            <a:off x="1633538" y="180975"/>
            <a:ext cx="7366000" cy="727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98312" name="Line 8"/>
          <p:cNvSpPr>
            <a:spLocks noChangeShapeType="1"/>
          </p:cNvSpPr>
          <p:nvPr/>
        </p:nvSpPr>
        <p:spPr bwMode="auto">
          <a:xfrm>
            <a:off x="1477963" y="-1588"/>
            <a:ext cx="0" cy="6858001"/>
          </a:xfrm>
          <a:prstGeom prst="line">
            <a:avLst/>
          </a:prstGeom>
          <a:noFill/>
          <a:ln w="9525">
            <a:solidFill>
              <a:schemeClr val="bg1"/>
            </a:solidFill>
            <a:round/>
            <a:headEnd/>
            <a:tailEnd/>
          </a:ln>
          <a:effectLst/>
        </p:spPr>
        <p:txBody>
          <a:bodyPr/>
          <a:lstStyle/>
          <a:p>
            <a:pPr>
              <a:defRPr/>
            </a:pPr>
            <a:endParaRPr lang="en-US"/>
          </a:p>
        </p:txBody>
      </p:sp>
      <p:sp>
        <p:nvSpPr>
          <p:cNvPr id="98313" name="Text Box 9"/>
          <p:cNvSpPr txBox="1">
            <a:spLocks noChangeArrowheads="1"/>
          </p:cNvSpPr>
          <p:nvPr/>
        </p:nvSpPr>
        <p:spPr bwMode="auto">
          <a:xfrm>
            <a:off x="4800600" y="6324600"/>
            <a:ext cx="381000" cy="366713"/>
          </a:xfrm>
          <a:prstGeom prst="rect">
            <a:avLst/>
          </a:prstGeom>
          <a:noFill/>
          <a:ln w="9525">
            <a:noFill/>
            <a:miter lim="800000"/>
            <a:headEnd/>
            <a:tailEnd/>
          </a:ln>
          <a:effectLst/>
        </p:spPr>
        <p:txBody>
          <a:bodyPr>
            <a:spAutoFit/>
          </a:bodyPr>
          <a:lstStyle/>
          <a:p>
            <a:pPr>
              <a:spcBef>
                <a:spcPct val="50000"/>
              </a:spcBef>
              <a:defRPr/>
            </a:pPr>
            <a:endParaRPr lang="en-US"/>
          </a:p>
        </p:txBody>
      </p:sp>
      <p:sp>
        <p:nvSpPr>
          <p:cNvPr id="98314" name="Rectangle 10"/>
          <p:cNvSpPr>
            <a:spLocks noChangeArrowheads="1"/>
          </p:cNvSpPr>
          <p:nvPr/>
        </p:nvSpPr>
        <p:spPr bwMode="auto">
          <a:xfrm>
            <a:off x="5175250" y="6472238"/>
            <a:ext cx="339725" cy="244475"/>
          </a:xfrm>
          <a:prstGeom prst="rect">
            <a:avLst/>
          </a:prstGeom>
          <a:noFill/>
          <a:ln w="9525">
            <a:noFill/>
            <a:miter lim="800000"/>
            <a:headEnd/>
            <a:tailEnd/>
          </a:ln>
          <a:effectLst/>
        </p:spPr>
        <p:txBody>
          <a:bodyPr wrap="none">
            <a:spAutoFit/>
          </a:bodyPr>
          <a:lstStyle/>
          <a:p>
            <a:pPr>
              <a:defRPr/>
            </a:pPr>
            <a:fld id="{10BBEEF9-ED7F-49AC-9EA9-4364EECAB14D}" type="slidenum">
              <a:rPr lang="en-US" sz="1000"/>
              <a:pPr>
                <a:defRPr/>
              </a:pPr>
              <a:t>‹#›</a:t>
            </a:fld>
            <a:endParaRPr lang="en-US" sz="1000"/>
          </a:p>
        </p:txBody>
      </p:sp>
      <p:pic>
        <p:nvPicPr>
          <p:cNvPr id="3083" name="Picture 11" descr="jcteaglegraybg"/>
          <p:cNvPicPr>
            <a:picLocks noChangeAspect="1" noChangeArrowheads="1"/>
          </p:cNvPicPr>
          <p:nvPr/>
        </p:nvPicPr>
        <p:blipFill>
          <a:blip r:embed="rId13" cstate="print"/>
          <a:srcRect/>
          <a:stretch>
            <a:fillRect/>
          </a:stretch>
        </p:blipFill>
        <p:spPr bwMode="auto">
          <a:xfrm>
            <a:off x="114300" y="0"/>
            <a:ext cx="1333500" cy="1190625"/>
          </a:xfrm>
          <a:prstGeom prst="rect">
            <a:avLst/>
          </a:prstGeom>
          <a:noFill/>
          <a:ln w="9525">
            <a:noFill/>
            <a:miter lim="800000"/>
            <a:headEnd/>
            <a:tailEnd/>
          </a:ln>
        </p:spPr>
      </p:pic>
      <p:sp>
        <p:nvSpPr>
          <p:cNvPr id="98316" name="Text Box 12"/>
          <p:cNvSpPr txBox="1">
            <a:spLocks noChangeArrowheads="1"/>
          </p:cNvSpPr>
          <p:nvPr/>
        </p:nvSpPr>
        <p:spPr bwMode="auto">
          <a:xfrm>
            <a:off x="4800600" y="6324600"/>
            <a:ext cx="381000" cy="366713"/>
          </a:xfrm>
          <a:prstGeom prst="rect">
            <a:avLst/>
          </a:prstGeom>
          <a:noFill/>
          <a:ln w="9525">
            <a:noFill/>
            <a:miter lim="800000"/>
            <a:headEnd/>
            <a:tailEnd/>
          </a:ln>
          <a:effectLst/>
        </p:spPr>
        <p:txBody>
          <a:bodyPr>
            <a:spAutoFit/>
          </a:bodyPr>
          <a:lstStyle/>
          <a:p>
            <a:pPr>
              <a:spcBef>
                <a:spcPct val="50000"/>
              </a:spcBef>
              <a:defRPr/>
            </a:pPr>
            <a:endParaRPr lang="en-US"/>
          </a:p>
        </p:txBody>
      </p:sp>
      <p:sp>
        <p:nvSpPr>
          <p:cNvPr id="98317" name="Rectangle 13"/>
          <p:cNvSpPr>
            <a:spLocks noChangeArrowheads="1"/>
          </p:cNvSpPr>
          <p:nvPr/>
        </p:nvSpPr>
        <p:spPr bwMode="auto">
          <a:xfrm>
            <a:off x="5175250" y="6472238"/>
            <a:ext cx="339725" cy="244475"/>
          </a:xfrm>
          <a:prstGeom prst="rect">
            <a:avLst/>
          </a:prstGeom>
          <a:noFill/>
          <a:ln w="9525">
            <a:noFill/>
            <a:miter lim="800000"/>
            <a:headEnd/>
            <a:tailEnd/>
          </a:ln>
          <a:effectLst/>
        </p:spPr>
        <p:txBody>
          <a:bodyPr wrap="none">
            <a:spAutoFit/>
          </a:bodyPr>
          <a:lstStyle/>
          <a:p>
            <a:pPr>
              <a:defRPr/>
            </a:pPr>
            <a:fld id="{0C5FDBB2-ACE3-420A-B6FD-43C29FBC4487}" type="slidenum">
              <a:rPr lang="en-US" sz="1000"/>
              <a:pPr>
                <a:defRPr/>
              </a:pPr>
              <a:t>‹#›</a:t>
            </a:fld>
            <a:endParaRPr lang="en-US" sz="100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eaLnBrk="1" fontAlgn="base" hangingPunct="1">
        <a:spcBef>
          <a:spcPct val="0"/>
        </a:spcBef>
        <a:spcAft>
          <a:spcPct val="0"/>
        </a:spcAft>
        <a:defRPr sz="4000">
          <a:solidFill>
            <a:srgbClr val="000066"/>
          </a:solidFill>
          <a:latin typeface="+mj-lt"/>
          <a:ea typeface="+mj-ea"/>
          <a:cs typeface="+mj-cs"/>
        </a:defRPr>
      </a:lvl1pPr>
      <a:lvl2pPr algn="ctr" rtl="0" eaLnBrk="1" fontAlgn="base" hangingPunct="1">
        <a:spcBef>
          <a:spcPct val="0"/>
        </a:spcBef>
        <a:spcAft>
          <a:spcPct val="0"/>
        </a:spcAft>
        <a:defRPr sz="4000">
          <a:solidFill>
            <a:srgbClr val="000066"/>
          </a:solidFill>
          <a:latin typeface="Times New Roman" pitchFamily="18" charset="0"/>
        </a:defRPr>
      </a:lvl2pPr>
      <a:lvl3pPr algn="ctr" rtl="0" eaLnBrk="1" fontAlgn="base" hangingPunct="1">
        <a:spcBef>
          <a:spcPct val="0"/>
        </a:spcBef>
        <a:spcAft>
          <a:spcPct val="0"/>
        </a:spcAft>
        <a:defRPr sz="4000">
          <a:solidFill>
            <a:srgbClr val="000066"/>
          </a:solidFill>
          <a:latin typeface="Times New Roman" pitchFamily="18" charset="0"/>
        </a:defRPr>
      </a:lvl3pPr>
      <a:lvl4pPr algn="ctr" rtl="0" eaLnBrk="1" fontAlgn="base" hangingPunct="1">
        <a:spcBef>
          <a:spcPct val="0"/>
        </a:spcBef>
        <a:spcAft>
          <a:spcPct val="0"/>
        </a:spcAft>
        <a:defRPr sz="4000">
          <a:solidFill>
            <a:srgbClr val="000066"/>
          </a:solidFill>
          <a:latin typeface="Times New Roman" pitchFamily="18" charset="0"/>
        </a:defRPr>
      </a:lvl4pPr>
      <a:lvl5pPr algn="ctr" rtl="0" eaLnBrk="1" fontAlgn="base" hangingPunct="1">
        <a:spcBef>
          <a:spcPct val="0"/>
        </a:spcBef>
        <a:spcAft>
          <a:spcPct val="0"/>
        </a:spcAft>
        <a:defRPr sz="4000">
          <a:solidFill>
            <a:srgbClr val="000066"/>
          </a:solidFill>
          <a:latin typeface="Times New Roman" pitchFamily="18" charset="0"/>
        </a:defRPr>
      </a:lvl5pPr>
      <a:lvl6pPr marL="457200" algn="ctr" rtl="0" eaLnBrk="1" fontAlgn="base" hangingPunct="1">
        <a:spcBef>
          <a:spcPct val="0"/>
        </a:spcBef>
        <a:spcAft>
          <a:spcPct val="0"/>
        </a:spcAft>
        <a:defRPr sz="4000">
          <a:solidFill>
            <a:srgbClr val="000066"/>
          </a:solidFill>
          <a:latin typeface="Times New Roman" pitchFamily="18" charset="0"/>
        </a:defRPr>
      </a:lvl6pPr>
      <a:lvl7pPr marL="914400" algn="ctr" rtl="0" eaLnBrk="1" fontAlgn="base" hangingPunct="1">
        <a:spcBef>
          <a:spcPct val="0"/>
        </a:spcBef>
        <a:spcAft>
          <a:spcPct val="0"/>
        </a:spcAft>
        <a:defRPr sz="4000">
          <a:solidFill>
            <a:srgbClr val="000066"/>
          </a:solidFill>
          <a:latin typeface="Times New Roman" pitchFamily="18" charset="0"/>
        </a:defRPr>
      </a:lvl7pPr>
      <a:lvl8pPr marL="1371600" algn="ctr" rtl="0" eaLnBrk="1" fontAlgn="base" hangingPunct="1">
        <a:spcBef>
          <a:spcPct val="0"/>
        </a:spcBef>
        <a:spcAft>
          <a:spcPct val="0"/>
        </a:spcAft>
        <a:defRPr sz="4000">
          <a:solidFill>
            <a:srgbClr val="000066"/>
          </a:solidFill>
          <a:latin typeface="Times New Roman" pitchFamily="18" charset="0"/>
        </a:defRPr>
      </a:lvl8pPr>
      <a:lvl9pPr marL="1828800" algn="ctr" rtl="0" eaLnBrk="1" fontAlgn="base" hangingPunct="1">
        <a:spcBef>
          <a:spcPct val="0"/>
        </a:spcBef>
        <a:spcAft>
          <a:spcPct val="0"/>
        </a:spcAft>
        <a:defRPr sz="4000">
          <a:solidFill>
            <a:srgbClr val="000066"/>
          </a:solidFill>
          <a:latin typeface="Times New Roman" pitchFamily="18" charset="0"/>
        </a:defRPr>
      </a:lvl9pPr>
    </p:titleStyle>
    <p:bodyStyle>
      <a:lvl1pPr marL="342900" indent="-342900" algn="l" rtl="0" eaLnBrk="1" fontAlgn="base" hangingPunct="1">
        <a:spcBef>
          <a:spcPct val="20000"/>
        </a:spcBef>
        <a:spcAft>
          <a:spcPct val="0"/>
        </a:spcAft>
        <a:buClr>
          <a:srgbClr val="000066"/>
        </a:buClr>
        <a:buSzPct val="70000"/>
        <a:buFont typeface="Wingdings" pitchFamily="2" charset="2"/>
        <a:buBlip>
          <a:blip r:embed="rId14"/>
        </a:buBlip>
        <a:defRPr sz="2400">
          <a:solidFill>
            <a:srgbClr val="000066"/>
          </a:solidFill>
          <a:latin typeface="+mn-lt"/>
          <a:ea typeface="+mn-ea"/>
          <a:cs typeface="+mn-cs"/>
        </a:defRPr>
      </a:lvl1pPr>
      <a:lvl2pPr marL="742950" indent="-285750" algn="l" rtl="0" eaLnBrk="1" fontAlgn="base" hangingPunct="1">
        <a:spcBef>
          <a:spcPct val="20000"/>
        </a:spcBef>
        <a:spcAft>
          <a:spcPct val="0"/>
        </a:spcAft>
        <a:buClr>
          <a:srgbClr val="000066"/>
        </a:buClr>
        <a:buSzPct val="70000"/>
        <a:buFont typeface="Wingdings" pitchFamily="2" charset="2"/>
        <a:buBlip>
          <a:blip r:embed="rId14"/>
        </a:buBlip>
        <a:defRPr sz="2000">
          <a:solidFill>
            <a:srgbClr val="000066"/>
          </a:solidFill>
          <a:latin typeface="+mn-lt"/>
        </a:defRPr>
      </a:lvl2pPr>
      <a:lvl3pPr marL="1143000" indent="-228600" algn="l" rtl="0" eaLnBrk="1" fontAlgn="base" hangingPunct="1">
        <a:spcBef>
          <a:spcPct val="20000"/>
        </a:spcBef>
        <a:spcAft>
          <a:spcPct val="0"/>
        </a:spcAft>
        <a:buClr>
          <a:srgbClr val="000066"/>
        </a:buClr>
        <a:buSzPct val="70000"/>
        <a:buFont typeface="Wingdings" pitchFamily="2" charset="2"/>
        <a:buBlip>
          <a:blip r:embed="rId14"/>
        </a:buBlip>
        <a:defRPr>
          <a:solidFill>
            <a:srgbClr val="000066"/>
          </a:solidFill>
          <a:latin typeface="+mn-lt"/>
        </a:defRPr>
      </a:lvl3pPr>
      <a:lvl4pPr marL="16002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4pPr>
      <a:lvl5pPr marL="20574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5pPr>
      <a:lvl6pPr marL="25146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6pPr>
      <a:lvl7pPr marL="29718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7pPr>
      <a:lvl8pPr marL="34290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8pPr>
      <a:lvl9pPr marL="38862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bwMode="auto">
          <a:xfrm>
            <a:off x="1600200" y="1295400"/>
            <a:ext cx="7373938"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5" name="Rectangle 3"/>
          <p:cNvSpPr>
            <a:spLocks noChangeArrowheads="1"/>
          </p:cNvSpPr>
          <p:nvPr/>
        </p:nvSpPr>
        <p:spPr bwMode="auto">
          <a:xfrm>
            <a:off x="0" y="0"/>
            <a:ext cx="1524000" cy="6858000"/>
          </a:xfrm>
          <a:prstGeom prst="rect">
            <a:avLst/>
          </a:prstGeom>
          <a:gradFill rotWithShape="1">
            <a:gsLst>
              <a:gs pos="0">
                <a:srgbClr val="B2B2B2"/>
              </a:gs>
              <a:gs pos="100000">
                <a:srgbClr val="000066"/>
              </a:gs>
            </a:gsLst>
            <a:lin ang="5400000" scaled="1"/>
          </a:gradFill>
          <a:ln w="9525">
            <a:noFill/>
            <a:miter lim="800000"/>
            <a:headEnd/>
            <a:tailEnd/>
          </a:ln>
          <a:effectLst/>
        </p:spPr>
        <p:txBody>
          <a:bodyPr wrap="none" anchor="ctr"/>
          <a:lstStyle/>
          <a:p>
            <a:pPr>
              <a:defRPr/>
            </a:pPr>
            <a:endParaRPr lang="en-US"/>
          </a:p>
        </p:txBody>
      </p:sp>
      <p:sp>
        <p:nvSpPr>
          <p:cNvPr id="100356" name="Rectangle 4"/>
          <p:cNvSpPr>
            <a:spLocks noChangeArrowheads="1"/>
          </p:cNvSpPr>
          <p:nvPr/>
        </p:nvSpPr>
        <p:spPr bwMode="auto">
          <a:xfrm>
            <a:off x="0" y="0"/>
            <a:ext cx="1524000" cy="1219200"/>
          </a:xfrm>
          <a:prstGeom prst="rect">
            <a:avLst/>
          </a:prstGeom>
          <a:solidFill>
            <a:srgbClr val="B2B2B2"/>
          </a:solidFill>
          <a:ln w="9525">
            <a:noFill/>
            <a:miter lim="800000"/>
            <a:headEnd/>
            <a:tailEnd/>
          </a:ln>
          <a:effectLst/>
        </p:spPr>
        <p:txBody>
          <a:bodyPr wrap="none" anchor="ctr"/>
          <a:lstStyle/>
          <a:p>
            <a:pPr>
              <a:defRPr/>
            </a:pPr>
            <a:endParaRPr lang="en-US"/>
          </a:p>
        </p:txBody>
      </p:sp>
      <p:sp>
        <p:nvSpPr>
          <p:cNvPr id="100357" name="Line 5"/>
          <p:cNvSpPr>
            <a:spLocks noChangeShapeType="1"/>
          </p:cNvSpPr>
          <p:nvPr/>
        </p:nvSpPr>
        <p:spPr bwMode="auto">
          <a:xfrm>
            <a:off x="0" y="1219200"/>
            <a:ext cx="9144000" cy="0"/>
          </a:xfrm>
          <a:prstGeom prst="line">
            <a:avLst/>
          </a:prstGeom>
          <a:noFill/>
          <a:ln w="19050">
            <a:solidFill>
              <a:srgbClr val="000066"/>
            </a:solidFill>
            <a:round/>
            <a:headEnd/>
            <a:tailEnd/>
          </a:ln>
          <a:effectLst/>
        </p:spPr>
        <p:txBody>
          <a:bodyPr/>
          <a:lstStyle/>
          <a:p>
            <a:pPr>
              <a:defRPr/>
            </a:pPr>
            <a:endParaRPr lang="en-US"/>
          </a:p>
        </p:txBody>
      </p:sp>
      <p:sp>
        <p:nvSpPr>
          <p:cNvPr id="100358" name="Text Box 6"/>
          <p:cNvSpPr txBox="1">
            <a:spLocks noChangeArrowheads="1"/>
          </p:cNvSpPr>
          <p:nvPr/>
        </p:nvSpPr>
        <p:spPr bwMode="auto">
          <a:xfrm>
            <a:off x="0" y="5715000"/>
            <a:ext cx="1524000" cy="915988"/>
          </a:xfrm>
          <a:prstGeom prst="rect">
            <a:avLst/>
          </a:prstGeom>
          <a:noFill/>
          <a:ln w="9525">
            <a:noFill/>
            <a:miter lim="800000"/>
            <a:headEnd/>
            <a:tailEnd/>
          </a:ln>
          <a:effectLst/>
        </p:spPr>
        <p:txBody>
          <a:bodyPr>
            <a:spAutoFit/>
          </a:bodyPr>
          <a:lstStyle/>
          <a:p>
            <a:pPr algn="ctr">
              <a:spcBef>
                <a:spcPct val="50000"/>
              </a:spcBef>
              <a:defRPr/>
            </a:pPr>
            <a:r>
              <a:rPr lang="en-US">
                <a:solidFill>
                  <a:schemeClr val="bg1"/>
                </a:solidFill>
                <a:latin typeface="Times New Roman" pitchFamily="18" charset="0"/>
              </a:rPr>
              <a:t>Joint Committee on Taxation</a:t>
            </a:r>
          </a:p>
        </p:txBody>
      </p:sp>
      <p:sp>
        <p:nvSpPr>
          <p:cNvPr id="4103" name="Rectangle 7"/>
          <p:cNvSpPr>
            <a:spLocks noGrp="1" noChangeArrowheads="1"/>
          </p:cNvSpPr>
          <p:nvPr>
            <p:ph type="title"/>
          </p:nvPr>
        </p:nvSpPr>
        <p:spPr bwMode="auto">
          <a:xfrm>
            <a:off x="1633538" y="180975"/>
            <a:ext cx="7366000" cy="727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0360" name="Line 8"/>
          <p:cNvSpPr>
            <a:spLocks noChangeShapeType="1"/>
          </p:cNvSpPr>
          <p:nvPr/>
        </p:nvSpPr>
        <p:spPr bwMode="auto">
          <a:xfrm>
            <a:off x="1477963" y="-1588"/>
            <a:ext cx="0" cy="6858001"/>
          </a:xfrm>
          <a:prstGeom prst="line">
            <a:avLst/>
          </a:prstGeom>
          <a:noFill/>
          <a:ln w="9525">
            <a:solidFill>
              <a:schemeClr val="bg1"/>
            </a:solidFill>
            <a:round/>
            <a:headEnd/>
            <a:tailEnd/>
          </a:ln>
          <a:effectLst/>
        </p:spPr>
        <p:txBody>
          <a:bodyPr/>
          <a:lstStyle/>
          <a:p>
            <a:pPr>
              <a:defRPr/>
            </a:pPr>
            <a:endParaRPr lang="en-US"/>
          </a:p>
        </p:txBody>
      </p:sp>
      <p:sp>
        <p:nvSpPr>
          <p:cNvPr id="100361" name="Text Box 9"/>
          <p:cNvSpPr txBox="1">
            <a:spLocks noChangeArrowheads="1"/>
          </p:cNvSpPr>
          <p:nvPr/>
        </p:nvSpPr>
        <p:spPr bwMode="auto">
          <a:xfrm>
            <a:off x="4800600" y="6324600"/>
            <a:ext cx="381000" cy="366713"/>
          </a:xfrm>
          <a:prstGeom prst="rect">
            <a:avLst/>
          </a:prstGeom>
          <a:noFill/>
          <a:ln w="9525">
            <a:noFill/>
            <a:miter lim="800000"/>
            <a:headEnd/>
            <a:tailEnd/>
          </a:ln>
          <a:effectLst/>
        </p:spPr>
        <p:txBody>
          <a:bodyPr>
            <a:spAutoFit/>
          </a:bodyPr>
          <a:lstStyle/>
          <a:p>
            <a:pPr>
              <a:spcBef>
                <a:spcPct val="50000"/>
              </a:spcBef>
              <a:defRPr/>
            </a:pPr>
            <a:endParaRPr lang="en-US"/>
          </a:p>
        </p:txBody>
      </p:sp>
      <p:sp>
        <p:nvSpPr>
          <p:cNvPr id="100362" name="Rectangle 10"/>
          <p:cNvSpPr>
            <a:spLocks noChangeArrowheads="1"/>
          </p:cNvSpPr>
          <p:nvPr/>
        </p:nvSpPr>
        <p:spPr bwMode="auto">
          <a:xfrm>
            <a:off x="5175250" y="6472238"/>
            <a:ext cx="339725" cy="244475"/>
          </a:xfrm>
          <a:prstGeom prst="rect">
            <a:avLst/>
          </a:prstGeom>
          <a:noFill/>
          <a:ln w="9525">
            <a:noFill/>
            <a:miter lim="800000"/>
            <a:headEnd/>
            <a:tailEnd/>
          </a:ln>
          <a:effectLst/>
        </p:spPr>
        <p:txBody>
          <a:bodyPr wrap="none">
            <a:spAutoFit/>
          </a:bodyPr>
          <a:lstStyle/>
          <a:p>
            <a:pPr>
              <a:defRPr/>
            </a:pPr>
            <a:fld id="{81D53AD6-F953-42DF-A512-DFBD2D0FE801}" type="slidenum">
              <a:rPr lang="en-US" sz="1000"/>
              <a:pPr>
                <a:defRPr/>
              </a:pPr>
              <a:t>‹#›</a:t>
            </a:fld>
            <a:endParaRPr lang="en-US" sz="1000"/>
          </a:p>
        </p:txBody>
      </p:sp>
      <p:pic>
        <p:nvPicPr>
          <p:cNvPr id="4107" name="Picture 11" descr="jcteagledarkblue1"/>
          <p:cNvPicPr>
            <a:picLocks noChangeAspect="1" noChangeArrowheads="1"/>
          </p:cNvPicPr>
          <p:nvPr/>
        </p:nvPicPr>
        <p:blipFill>
          <a:blip r:embed="rId13" cstate="print"/>
          <a:srcRect/>
          <a:stretch>
            <a:fillRect/>
          </a:stretch>
        </p:blipFill>
        <p:spPr bwMode="auto">
          <a:xfrm>
            <a:off x="76200" y="0"/>
            <a:ext cx="1333500" cy="1190625"/>
          </a:xfrm>
          <a:prstGeom prst="rect">
            <a:avLst/>
          </a:prstGeom>
          <a:noFill/>
          <a:ln w="9525">
            <a:noFill/>
            <a:miter lim="800000"/>
            <a:headEnd/>
            <a:tailEnd/>
          </a:ln>
        </p:spPr>
      </p:pic>
      <p:sp>
        <p:nvSpPr>
          <p:cNvPr id="100364" name="Text Box 12"/>
          <p:cNvSpPr txBox="1">
            <a:spLocks noChangeArrowheads="1"/>
          </p:cNvSpPr>
          <p:nvPr/>
        </p:nvSpPr>
        <p:spPr bwMode="auto">
          <a:xfrm>
            <a:off x="4800600" y="6324600"/>
            <a:ext cx="381000" cy="366713"/>
          </a:xfrm>
          <a:prstGeom prst="rect">
            <a:avLst/>
          </a:prstGeom>
          <a:noFill/>
          <a:ln w="9525">
            <a:noFill/>
            <a:miter lim="800000"/>
            <a:headEnd/>
            <a:tailEnd/>
          </a:ln>
          <a:effectLst/>
        </p:spPr>
        <p:txBody>
          <a:bodyPr>
            <a:spAutoFit/>
          </a:bodyPr>
          <a:lstStyle/>
          <a:p>
            <a:pPr>
              <a:spcBef>
                <a:spcPct val="50000"/>
              </a:spcBef>
              <a:defRPr/>
            </a:pPr>
            <a:endParaRPr lang="en-US"/>
          </a:p>
        </p:txBody>
      </p:sp>
      <p:sp>
        <p:nvSpPr>
          <p:cNvPr id="100365" name="Rectangle 13"/>
          <p:cNvSpPr>
            <a:spLocks noChangeArrowheads="1"/>
          </p:cNvSpPr>
          <p:nvPr/>
        </p:nvSpPr>
        <p:spPr bwMode="auto">
          <a:xfrm>
            <a:off x="5175250" y="6472238"/>
            <a:ext cx="339725" cy="244475"/>
          </a:xfrm>
          <a:prstGeom prst="rect">
            <a:avLst/>
          </a:prstGeom>
          <a:noFill/>
          <a:ln w="9525">
            <a:noFill/>
            <a:miter lim="800000"/>
            <a:headEnd/>
            <a:tailEnd/>
          </a:ln>
          <a:effectLst/>
        </p:spPr>
        <p:txBody>
          <a:bodyPr wrap="none">
            <a:spAutoFit/>
          </a:bodyPr>
          <a:lstStyle/>
          <a:p>
            <a:pPr>
              <a:defRPr/>
            </a:pPr>
            <a:fld id="{391339CA-D6F4-4C52-999D-764D396C1F07}" type="slidenum">
              <a:rPr lang="en-US" sz="1000"/>
              <a:pPr>
                <a:defRPr/>
              </a:pPr>
              <a:t>‹#›</a:t>
            </a:fld>
            <a:endParaRPr lang="en-US" sz="100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eaLnBrk="1" fontAlgn="base" hangingPunct="1">
        <a:spcBef>
          <a:spcPct val="0"/>
        </a:spcBef>
        <a:spcAft>
          <a:spcPct val="0"/>
        </a:spcAft>
        <a:defRPr sz="4000">
          <a:solidFill>
            <a:srgbClr val="000066"/>
          </a:solidFill>
          <a:latin typeface="+mj-lt"/>
          <a:ea typeface="+mj-ea"/>
          <a:cs typeface="+mj-cs"/>
        </a:defRPr>
      </a:lvl1pPr>
      <a:lvl2pPr algn="ctr" rtl="0" eaLnBrk="1" fontAlgn="base" hangingPunct="1">
        <a:spcBef>
          <a:spcPct val="0"/>
        </a:spcBef>
        <a:spcAft>
          <a:spcPct val="0"/>
        </a:spcAft>
        <a:defRPr sz="4000">
          <a:solidFill>
            <a:srgbClr val="000066"/>
          </a:solidFill>
          <a:latin typeface="Times New Roman" pitchFamily="18" charset="0"/>
        </a:defRPr>
      </a:lvl2pPr>
      <a:lvl3pPr algn="ctr" rtl="0" eaLnBrk="1" fontAlgn="base" hangingPunct="1">
        <a:spcBef>
          <a:spcPct val="0"/>
        </a:spcBef>
        <a:spcAft>
          <a:spcPct val="0"/>
        </a:spcAft>
        <a:defRPr sz="4000">
          <a:solidFill>
            <a:srgbClr val="000066"/>
          </a:solidFill>
          <a:latin typeface="Times New Roman" pitchFamily="18" charset="0"/>
        </a:defRPr>
      </a:lvl3pPr>
      <a:lvl4pPr algn="ctr" rtl="0" eaLnBrk="1" fontAlgn="base" hangingPunct="1">
        <a:spcBef>
          <a:spcPct val="0"/>
        </a:spcBef>
        <a:spcAft>
          <a:spcPct val="0"/>
        </a:spcAft>
        <a:defRPr sz="4000">
          <a:solidFill>
            <a:srgbClr val="000066"/>
          </a:solidFill>
          <a:latin typeface="Times New Roman" pitchFamily="18" charset="0"/>
        </a:defRPr>
      </a:lvl4pPr>
      <a:lvl5pPr algn="ctr" rtl="0" eaLnBrk="1" fontAlgn="base" hangingPunct="1">
        <a:spcBef>
          <a:spcPct val="0"/>
        </a:spcBef>
        <a:spcAft>
          <a:spcPct val="0"/>
        </a:spcAft>
        <a:defRPr sz="4000">
          <a:solidFill>
            <a:srgbClr val="000066"/>
          </a:solidFill>
          <a:latin typeface="Times New Roman" pitchFamily="18" charset="0"/>
        </a:defRPr>
      </a:lvl5pPr>
      <a:lvl6pPr marL="457200" algn="ctr" rtl="0" eaLnBrk="1" fontAlgn="base" hangingPunct="1">
        <a:spcBef>
          <a:spcPct val="0"/>
        </a:spcBef>
        <a:spcAft>
          <a:spcPct val="0"/>
        </a:spcAft>
        <a:defRPr sz="4000">
          <a:solidFill>
            <a:srgbClr val="000066"/>
          </a:solidFill>
          <a:latin typeface="Times New Roman" pitchFamily="18" charset="0"/>
        </a:defRPr>
      </a:lvl6pPr>
      <a:lvl7pPr marL="914400" algn="ctr" rtl="0" eaLnBrk="1" fontAlgn="base" hangingPunct="1">
        <a:spcBef>
          <a:spcPct val="0"/>
        </a:spcBef>
        <a:spcAft>
          <a:spcPct val="0"/>
        </a:spcAft>
        <a:defRPr sz="4000">
          <a:solidFill>
            <a:srgbClr val="000066"/>
          </a:solidFill>
          <a:latin typeface="Times New Roman" pitchFamily="18" charset="0"/>
        </a:defRPr>
      </a:lvl7pPr>
      <a:lvl8pPr marL="1371600" algn="ctr" rtl="0" eaLnBrk="1" fontAlgn="base" hangingPunct="1">
        <a:spcBef>
          <a:spcPct val="0"/>
        </a:spcBef>
        <a:spcAft>
          <a:spcPct val="0"/>
        </a:spcAft>
        <a:defRPr sz="4000">
          <a:solidFill>
            <a:srgbClr val="000066"/>
          </a:solidFill>
          <a:latin typeface="Times New Roman" pitchFamily="18" charset="0"/>
        </a:defRPr>
      </a:lvl8pPr>
      <a:lvl9pPr marL="1828800" algn="ctr" rtl="0" eaLnBrk="1" fontAlgn="base" hangingPunct="1">
        <a:spcBef>
          <a:spcPct val="0"/>
        </a:spcBef>
        <a:spcAft>
          <a:spcPct val="0"/>
        </a:spcAft>
        <a:defRPr sz="4000">
          <a:solidFill>
            <a:srgbClr val="000066"/>
          </a:solidFill>
          <a:latin typeface="Times New Roman" pitchFamily="18" charset="0"/>
        </a:defRPr>
      </a:lvl9pPr>
    </p:titleStyle>
    <p:bodyStyle>
      <a:lvl1pPr marL="342900" indent="-342900" algn="l" rtl="0" eaLnBrk="1" fontAlgn="base" hangingPunct="1">
        <a:spcBef>
          <a:spcPct val="20000"/>
        </a:spcBef>
        <a:spcAft>
          <a:spcPct val="0"/>
        </a:spcAft>
        <a:buClr>
          <a:srgbClr val="000066"/>
        </a:buClr>
        <a:buSzPct val="70000"/>
        <a:buFont typeface="Wingdings" pitchFamily="2" charset="2"/>
        <a:buBlip>
          <a:blip r:embed="rId14"/>
        </a:buBlip>
        <a:defRPr sz="2400">
          <a:solidFill>
            <a:srgbClr val="000066"/>
          </a:solidFill>
          <a:latin typeface="+mn-lt"/>
          <a:ea typeface="+mn-ea"/>
          <a:cs typeface="+mn-cs"/>
        </a:defRPr>
      </a:lvl1pPr>
      <a:lvl2pPr marL="742950" indent="-285750" algn="l" rtl="0" eaLnBrk="1" fontAlgn="base" hangingPunct="1">
        <a:spcBef>
          <a:spcPct val="20000"/>
        </a:spcBef>
        <a:spcAft>
          <a:spcPct val="0"/>
        </a:spcAft>
        <a:buClr>
          <a:srgbClr val="000066"/>
        </a:buClr>
        <a:buSzPct val="70000"/>
        <a:buFont typeface="Wingdings" pitchFamily="2" charset="2"/>
        <a:buBlip>
          <a:blip r:embed="rId14"/>
        </a:buBlip>
        <a:defRPr sz="2000">
          <a:solidFill>
            <a:srgbClr val="000066"/>
          </a:solidFill>
          <a:latin typeface="+mn-lt"/>
        </a:defRPr>
      </a:lvl2pPr>
      <a:lvl3pPr marL="1143000" indent="-228600" algn="l" rtl="0" eaLnBrk="1" fontAlgn="base" hangingPunct="1">
        <a:spcBef>
          <a:spcPct val="20000"/>
        </a:spcBef>
        <a:spcAft>
          <a:spcPct val="0"/>
        </a:spcAft>
        <a:buClr>
          <a:srgbClr val="000066"/>
        </a:buClr>
        <a:buSzPct val="70000"/>
        <a:buFont typeface="Wingdings" pitchFamily="2" charset="2"/>
        <a:buBlip>
          <a:blip r:embed="rId14"/>
        </a:buBlip>
        <a:defRPr>
          <a:solidFill>
            <a:srgbClr val="000066"/>
          </a:solidFill>
          <a:latin typeface="+mn-lt"/>
        </a:defRPr>
      </a:lvl3pPr>
      <a:lvl4pPr marL="16002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4pPr>
      <a:lvl5pPr marL="20574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5pPr>
      <a:lvl6pPr marL="25146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6pPr>
      <a:lvl7pPr marL="29718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7pPr>
      <a:lvl8pPr marL="34290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8pPr>
      <a:lvl9pPr marL="38862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400" dirty="0">
                <a:latin typeface="+mn-lt"/>
              </a:rPr>
              <a:t>Modelling International Tax Proposals at the </a:t>
            </a:r>
            <a:br>
              <a:rPr lang="en-US" sz="2400" dirty="0">
                <a:latin typeface="+mn-lt"/>
              </a:rPr>
            </a:br>
            <a:r>
              <a:rPr lang="en-US" sz="2400" dirty="0">
                <a:latin typeface="+mn-lt"/>
              </a:rPr>
              <a:t>Joint Committee on Taxation</a:t>
            </a:r>
          </a:p>
        </p:txBody>
      </p:sp>
      <p:sp>
        <p:nvSpPr>
          <p:cNvPr id="3" name="Subtitle 2"/>
          <p:cNvSpPr>
            <a:spLocks noGrp="1"/>
          </p:cNvSpPr>
          <p:nvPr>
            <p:ph type="subTitle" idx="1"/>
          </p:nvPr>
        </p:nvSpPr>
        <p:spPr/>
        <p:txBody>
          <a:bodyPr/>
          <a:lstStyle/>
          <a:p>
            <a:r>
              <a:rPr lang="en-US" sz="1800" dirty="0"/>
              <a:t> </a:t>
            </a:r>
          </a:p>
          <a:p>
            <a:r>
              <a:rPr lang="en-US" sz="1800" dirty="0"/>
              <a:t>Paul </a:t>
            </a:r>
            <a:r>
              <a:rPr lang="en-US" sz="1800" dirty="0" err="1"/>
              <a:t>Landefeld</a:t>
            </a:r>
            <a:r>
              <a:rPr lang="en-US" sz="1800" dirty="0"/>
              <a:t> </a:t>
            </a:r>
          </a:p>
          <a:p>
            <a:r>
              <a:rPr lang="en-US" sz="1800" dirty="0"/>
              <a:t>Joint Committee on Taxation, U.S. Congress</a:t>
            </a:r>
          </a:p>
          <a:p>
            <a:endParaRPr lang="en-US" sz="1800" dirty="0"/>
          </a:p>
          <a:p>
            <a:r>
              <a:rPr lang="en-US" sz="1200" dirty="0"/>
              <a:t>These comments are work undertaken for the staff of the Joint Committee on Taxation, but as members of both parties and both houses of Congress comprise the Joint Committee on Taxation, these comments should not be construed to represent the position of any member of the Committee. </a:t>
            </a:r>
          </a:p>
          <a:p>
            <a:endParaRPr lang="en-US" dirty="0"/>
          </a:p>
        </p:txBody>
      </p:sp>
    </p:spTree>
    <p:extLst>
      <p:ext uri="{BB962C8B-B14F-4D97-AF65-F5344CB8AC3E}">
        <p14:creationId xmlns:p14="http://schemas.microsoft.com/office/powerpoint/2010/main" val="4162061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F65F3D7-0C01-5ECB-94AB-FD9FF66E038A}"/>
              </a:ext>
            </a:extLst>
          </p:cNvPr>
          <p:cNvGraphicFramePr>
            <a:graphicFrameLocks noGrp="1"/>
          </p:cNvGraphicFramePr>
          <p:nvPr>
            <p:extLst>
              <p:ext uri="{D42A27DB-BD31-4B8C-83A1-F6EECF244321}">
                <p14:modId xmlns:p14="http://schemas.microsoft.com/office/powerpoint/2010/main" val="2191341991"/>
              </p:ext>
            </p:extLst>
          </p:nvPr>
        </p:nvGraphicFramePr>
        <p:xfrm>
          <a:off x="1676400" y="1600200"/>
          <a:ext cx="6096000" cy="4267197"/>
        </p:xfrm>
        <a:graphic>
          <a:graphicData uri="http://schemas.openxmlformats.org/drawingml/2006/table">
            <a:tbl>
              <a:tblPr>
                <a:tableStyleId>{5C22544A-7EE6-4342-B048-85BDC9FD1C3A}</a:tableStyleId>
              </a:tblPr>
              <a:tblGrid>
                <a:gridCol w="4876800">
                  <a:extLst>
                    <a:ext uri="{9D8B030D-6E8A-4147-A177-3AD203B41FA5}">
                      <a16:colId xmlns:a16="http://schemas.microsoft.com/office/drawing/2014/main" val="1230276048"/>
                    </a:ext>
                  </a:extLst>
                </a:gridCol>
                <a:gridCol w="1219200">
                  <a:extLst>
                    <a:ext uri="{9D8B030D-6E8A-4147-A177-3AD203B41FA5}">
                      <a16:colId xmlns:a16="http://schemas.microsoft.com/office/drawing/2014/main" val="2362604534"/>
                    </a:ext>
                  </a:extLst>
                </a:gridCol>
              </a:tblGrid>
              <a:tr h="373007">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7620" marR="7620" marT="7620" marB="0" anchor="b">
                    <a:solidFill>
                      <a:schemeClr val="bg1"/>
                    </a:solidFill>
                  </a:tcPr>
                </a:tc>
                <a:tc>
                  <a:txBody>
                    <a:bodyPr/>
                    <a:lstStyle/>
                    <a:p>
                      <a:pPr algn="r" fontAlgn="ctr"/>
                      <a:r>
                        <a:rPr lang="en-US" sz="1800" u="none" strike="noStrike" dirty="0">
                          <a:effectLst/>
                        </a:rPr>
                        <a:t>2023-2033</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518640581"/>
                  </a:ext>
                </a:extLst>
              </a:tr>
              <a:tr h="775854">
                <a:tc>
                  <a:txBody>
                    <a:bodyPr/>
                    <a:lstStyle/>
                    <a:p>
                      <a:pPr marL="342900" indent="-342900" algn="l" fontAlgn="ctr">
                        <a:buAutoNum type="arabicPeriod"/>
                      </a:pPr>
                      <a:r>
                        <a:rPr lang="en-US" sz="1800" u="none" strike="noStrike" dirty="0">
                          <a:effectLst/>
                        </a:rPr>
                        <a:t>All remaining countries enact in 2024; </a:t>
                      </a:r>
                    </a:p>
                    <a:p>
                      <a:pPr marL="0" indent="0" algn="l" fontAlgn="ctr">
                        <a:buNone/>
                      </a:pPr>
                      <a:r>
                        <a:rPr lang="en-US" sz="1800" u="none" strike="noStrike" dirty="0">
                          <a:effectLst/>
                        </a:rPr>
                        <a:t>      U.S. does not enact</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-$122.00</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785922352"/>
                  </a:ext>
                </a:extLst>
              </a:tr>
              <a:tr h="775854">
                <a:tc>
                  <a:txBody>
                    <a:bodyPr/>
                    <a:lstStyle/>
                    <a:p>
                      <a:pPr algn="l" fontAlgn="ctr"/>
                      <a:r>
                        <a:rPr lang="en-US" sz="1800" u="none" strike="noStrike" dirty="0">
                          <a:effectLst/>
                        </a:rPr>
                        <a:t>2.   All remaining countries enact in 2024; </a:t>
                      </a:r>
                    </a:p>
                    <a:p>
                      <a:pPr algn="l" fontAlgn="ctr"/>
                      <a:r>
                        <a:rPr lang="en-US" sz="1800" u="none" strike="noStrike" dirty="0">
                          <a:effectLst/>
                        </a:rPr>
                        <a:t>      U.S. enacts Pillar Two in 2025</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-$56.50</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205003179"/>
                  </a:ext>
                </a:extLst>
              </a:tr>
              <a:tr h="775854">
                <a:tc>
                  <a:txBody>
                    <a:bodyPr/>
                    <a:lstStyle/>
                    <a:p>
                      <a:pPr marL="342900" indent="-342900" algn="l" fontAlgn="ctr">
                        <a:buAutoNum type="arabicPeriod" startAt="3"/>
                      </a:pPr>
                      <a:r>
                        <a:rPr lang="en-US" sz="1800" u="none" strike="noStrike" dirty="0">
                          <a:effectLst/>
                        </a:rPr>
                        <a:t>No additional countries enact; </a:t>
                      </a:r>
                    </a:p>
                    <a:p>
                      <a:pPr marL="0" indent="0" algn="l" fontAlgn="ctr">
                        <a:buNone/>
                      </a:pPr>
                      <a:r>
                        <a:rPr lang="en-US" sz="1800" u="none" strike="noStrike" dirty="0">
                          <a:effectLst/>
                        </a:rPr>
                        <a:t>      U.S. does not enact</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1363856195"/>
                  </a:ext>
                </a:extLst>
              </a:tr>
              <a:tr h="775854">
                <a:tc>
                  <a:txBody>
                    <a:bodyPr/>
                    <a:lstStyle/>
                    <a:p>
                      <a:pPr marL="342900" indent="-342900" algn="l" fontAlgn="ctr">
                        <a:buAutoNum type="arabicPeriod" startAt="4"/>
                      </a:pPr>
                      <a:r>
                        <a:rPr lang="en-US" sz="1800" u="none" strike="noStrike" dirty="0">
                          <a:effectLst/>
                        </a:rPr>
                        <a:t>No additional countries enact; </a:t>
                      </a:r>
                    </a:p>
                    <a:p>
                      <a:pPr marL="0" indent="0" algn="l" fontAlgn="ctr">
                        <a:buNone/>
                      </a:pPr>
                      <a:r>
                        <a:rPr lang="en-US" sz="1800" u="none" strike="noStrike" dirty="0">
                          <a:effectLst/>
                        </a:rPr>
                        <a:t>      U.S. enacts in 2025, without a U.S. UTPR</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$102.60 </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971626549"/>
                  </a:ext>
                </a:extLst>
              </a:tr>
              <a:tr h="790774">
                <a:tc>
                  <a:txBody>
                    <a:bodyPr/>
                    <a:lstStyle/>
                    <a:p>
                      <a:pPr marL="342900" indent="-342900" algn="l" fontAlgn="ctr">
                        <a:buAutoNum type="arabicPeriod" startAt="5"/>
                      </a:pPr>
                      <a:r>
                        <a:rPr lang="en-US" sz="1800" u="none" strike="noStrike" dirty="0">
                          <a:effectLst/>
                        </a:rPr>
                        <a:t>No additional countries enact; </a:t>
                      </a:r>
                    </a:p>
                    <a:p>
                      <a:pPr marL="0" indent="0" algn="l" fontAlgn="ctr">
                        <a:buNone/>
                      </a:pPr>
                      <a:r>
                        <a:rPr lang="en-US" sz="1800" u="none" strike="noStrike" dirty="0">
                          <a:effectLst/>
                        </a:rPr>
                        <a:t>      U.S. enacts in 2025 including a UTPR</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$236.50 </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408829639"/>
                  </a:ext>
                </a:extLst>
              </a:tr>
            </a:tbl>
          </a:graphicData>
        </a:graphic>
      </p:graphicFrame>
      <p:sp>
        <p:nvSpPr>
          <p:cNvPr id="4" name="Title 3">
            <a:extLst>
              <a:ext uri="{FF2B5EF4-FFF2-40B4-BE49-F238E27FC236}">
                <a16:creationId xmlns:a16="http://schemas.microsoft.com/office/drawing/2014/main" id="{898F67CB-1087-A74D-2E69-69554A21327F}"/>
              </a:ext>
            </a:extLst>
          </p:cNvPr>
          <p:cNvSpPr>
            <a:spLocks noGrp="1"/>
          </p:cNvSpPr>
          <p:nvPr>
            <p:ph type="title"/>
          </p:nvPr>
        </p:nvSpPr>
        <p:spPr/>
        <p:txBody>
          <a:bodyPr/>
          <a:lstStyle/>
          <a:p>
            <a:r>
              <a:rPr lang="en-US" dirty="0"/>
              <a:t>Pillar II Scenarios</a:t>
            </a:r>
          </a:p>
        </p:txBody>
      </p:sp>
      <p:sp>
        <p:nvSpPr>
          <p:cNvPr id="5" name="Rectangle 4">
            <a:extLst>
              <a:ext uri="{FF2B5EF4-FFF2-40B4-BE49-F238E27FC236}">
                <a16:creationId xmlns:a16="http://schemas.microsoft.com/office/drawing/2014/main" id="{A7F39EA5-04C0-C858-330C-4AAEF0386C7E}"/>
              </a:ext>
            </a:extLst>
          </p:cNvPr>
          <p:cNvSpPr/>
          <p:nvPr/>
        </p:nvSpPr>
        <p:spPr>
          <a:xfrm>
            <a:off x="1678075" y="3581400"/>
            <a:ext cx="7323138"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5188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F65F3D7-0C01-5ECB-94AB-FD9FF66E038A}"/>
              </a:ext>
            </a:extLst>
          </p:cNvPr>
          <p:cNvGraphicFramePr>
            <a:graphicFrameLocks noGrp="1"/>
          </p:cNvGraphicFramePr>
          <p:nvPr>
            <p:extLst>
              <p:ext uri="{D42A27DB-BD31-4B8C-83A1-F6EECF244321}">
                <p14:modId xmlns:p14="http://schemas.microsoft.com/office/powerpoint/2010/main" val="1706450482"/>
              </p:ext>
            </p:extLst>
          </p:nvPr>
        </p:nvGraphicFramePr>
        <p:xfrm>
          <a:off x="1676400" y="1600200"/>
          <a:ext cx="6096000" cy="4267197"/>
        </p:xfrm>
        <a:graphic>
          <a:graphicData uri="http://schemas.openxmlformats.org/drawingml/2006/table">
            <a:tbl>
              <a:tblPr>
                <a:tableStyleId>{5C22544A-7EE6-4342-B048-85BDC9FD1C3A}</a:tableStyleId>
              </a:tblPr>
              <a:tblGrid>
                <a:gridCol w="4876800">
                  <a:extLst>
                    <a:ext uri="{9D8B030D-6E8A-4147-A177-3AD203B41FA5}">
                      <a16:colId xmlns:a16="http://schemas.microsoft.com/office/drawing/2014/main" val="1230276048"/>
                    </a:ext>
                  </a:extLst>
                </a:gridCol>
                <a:gridCol w="1219200">
                  <a:extLst>
                    <a:ext uri="{9D8B030D-6E8A-4147-A177-3AD203B41FA5}">
                      <a16:colId xmlns:a16="http://schemas.microsoft.com/office/drawing/2014/main" val="2362604534"/>
                    </a:ext>
                  </a:extLst>
                </a:gridCol>
              </a:tblGrid>
              <a:tr h="373007">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7620" marR="7620" marT="7620" marB="0" anchor="b">
                    <a:solidFill>
                      <a:schemeClr val="bg1"/>
                    </a:solidFill>
                  </a:tcPr>
                </a:tc>
                <a:tc>
                  <a:txBody>
                    <a:bodyPr/>
                    <a:lstStyle/>
                    <a:p>
                      <a:pPr algn="r" fontAlgn="ctr"/>
                      <a:r>
                        <a:rPr lang="en-US" sz="1800" u="none" strike="noStrike">
                          <a:effectLst/>
                        </a:rPr>
                        <a:t>2023-2033</a:t>
                      </a:r>
                      <a:endParaRPr lang="en-US" sz="1800" b="0" i="0" u="none" strike="noStrike">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518640581"/>
                  </a:ext>
                </a:extLst>
              </a:tr>
              <a:tr h="775854">
                <a:tc>
                  <a:txBody>
                    <a:bodyPr/>
                    <a:lstStyle/>
                    <a:p>
                      <a:pPr marL="342900" indent="-342900" algn="l" fontAlgn="ctr">
                        <a:buAutoNum type="arabicPeriod"/>
                      </a:pPr>
                      <a:r>
                        <a:rPr lang="en-US" sz="1800" u="none" strike="noStrike" dirty="0">
                          <a:effectLst/>
                        </a:rPr>
                        <a:t>All remaining countries enact in 2024; </a:t>
                      </a:r>
                    </a:p>
                    <a:p>
                      <a:pPr marL="0" indent="0" algn="l" fontAlgn="ctr">
                        <a:buNone/>
                      </a:pPr>
                      <a:r>
                        <a:rPr lang="en-US" sz="1800" u="none" strike="noStrike" dirty="0">
                          <a:effectLst/>
                        </a:rPr>
                        <a:t>      U.S. does not enact</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-$122.00</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785922352"/>
                  </a:ext>
                </a:extLst>
              </a:tr>
              <a:tr h="775854">
                <a:tc>
                  <a:txBody>
                    <a:bodyPr/>
                    <a:lstStyle/>
                    <a:p>
                      <a:pPr algn="l" fontAlgn="ctr"/>
                      <a:r>
                        <a:rPr lang="en-US" sz="1800" u="none" strike="noStrike" dirty="0">
                          <a:effectLst/>
                        </a:rPr>
                        <a:t>2.   All remaining countries enact in 2024; </a:t>
                      </a:r>
                    </a:p>
                    <a:p>
                      <a:pPr algn="l" fontAlgn="ctr"/>
                      <a:r>
                        <a:rPr lang="en-US" sz="1800" u="none" strike="noStrike" dirty="0">
                          <a:effectLst/>
                        </a:rPr>
                        <a:t>      U.S. enacts Pillar Two in 2025</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-$56.50</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205003179"/>
                  </a:ext>
                </a:extLst>
              </a:tr>
              <a:tr h="775854">
                <a:tc>
                  <a:txBody>
                    <a:bodyPr/>
                    <a:lstStyle/>
                    <a:p>
                      <a:pPr marL="342900" indent="-342900" algn="l" fontAlgn="ctr">
                        <a:buAutoNum type="arabicPeriod" startAt="3"/>
                      </a:pPr>
                      <a:r>
                        <a:rPr lang="en-US" sz="1800" u="none" strike="noStrike" dirty="0">
                          <a:effectLst/>
                        </a:rPr>
                        <a:t>No additional countries enact; </a:t>
                      </a:r>
                    </a:p>
                    <a:p>
                      <a:pPr marL="0" indent="0" algn="l" fontAlgn="ctr">
                        <a:buNone/>
                      </a:pPr>
                      <a:r>
                        <a:rPr lang="en-US" sz="1800" u="none" strike="noStrike" dirty="0">
                          <a:effectLst/>
                        </a:rPr>
                        <a:t>      U.S. does not enact</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a:effectLst/>
                        </a:rPr>
                        <a:t>---</a:t>
                      </a:r>
                      <a:endParaRPr lang="en-US" sz="1800" b="0" i="0" u="none" strike="noStrike">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1363856195"/>
                  </a:ext>
                </a:extLst>
              </a:tr>
              <a:tr h="775854">
                <a:tc>
                  <a:txBody>
                    <a:bodyPr/>
                    <a:lstStyle/>
                    <a:p>
                      <a:pPr marL="342900" indent="-342900" algn="l" fontAlgn="ctr">
                        <a:buAutoNum type="arabicPeriod" startAt="4"/>
                      </a:pPr>
                      <a:r>
                        <a:rPr lang="en-US" sz="1800" u="none" strike="noStrike" dirty="0">
                          <a:effectLst/>
                        </a:rPr>
                        <a:t>No additional countries enact; </a:t>
                      </a:r>
                    </a:p>
                    <a:p>
                      <a:pPr marL="0" indent="0" algn="l" fontAlgn="ctr">
                        <a:buNone/>
                      </a:pPr>
                      <a:r>
                        <a:rPr lang="en-US" sz="1800" u="none" strike="noStrike" dirty="0">
                          <a:effectLst/>
                        </a:rPr>
                        <a:t>      U.S. enacts in 2025, without a U.S. UTPR</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$102.60 </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971626549"/>
                  </a:ext>
                </a:extLst>
              </a:tr>
              <a:tr h="790774">
                <a:tc>
                  <a:txBody>
                    <a:bodyPr/>
                    <a:lstStyle/>
                    <a:p>
                      <a:pPr marL="342900" indent="-342900" algn="l" fontAlgn="ctr">
                        <a:buAutoNum type="arabicPeriod" startAt="5"/>
                      </a:pPr>
                      <a:r>
                        <a:rPr lang="en-US" sz="1800" u="none" strike="noStrike" dirty="0">
                          <a:effectLst/>
                        </a:rPr>
                        <a:t>No additional countries enact; </a:t>
                      </a:r>
                    </a:p>
                    <a:p>
                      <a:pPr marL="0" indent="0" algn="l" fontAlgn="ctr">
                        <a:buNone/>
                      </a:pPr>
                      <a:r>
                        <a:rPr lang="en-US" sz="1800" u="none" strike="noStrike" dirty="0">
                          <a:effectLst/>
                        </a:rPr>
                        <a:t>      U.S. enacts in 2025 including a UTPR</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$236.50 </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408829639"/>
                  </a:ext>
                </a:extLst>
              </a:tr>
            </a:tbl>
          </a:graphicData>
        </a:graphic>
      </p:graphicFrame>
      <p:sp>
        <p:nvSpPr>
          <p:cNvPr id="4" name="Title 3">
            <a:extLst>
              <a:ext uri="{FF2B5EF4-FFF2-40B4-BE49-F238E27FC236}">
                <a16:creationId xmlns:a16="http://schemas.microsoft.com/office/drawing/2014/main" id="{898F67CB-1087-A74D-2E69-69554A21327F}"/>
              </a:ext>
            </a:extLst>
          </p:cNvPr>
          <p:cNvSpPr>
            <a:spLocks noGrp="1"/>
          </p:cNvSpPr>
          <p:nvPr>
            <p:ph type="title"/>
          </p:nvPr>
        </p:nvSpPr>
        <p:spPr/>
        <p:txBody>
          <a:bodyPr/>
          <a:lstStyle/>
          <a:p>
            <a:r>
              <a:rPr lang="en-US" dirty="0"/>
              <a:t>Scenarios for ROW and U.S.</a:t>
            </a:r>
          </a:p>
        </p:txBody>
      </p:sp>
      <p:sp>
        <p:nvSpPr>
          <p:cNvPr id="5" name="Rectangle 4">
            <a:extLst>
              <a:ext uri="{FF2B5EF4-FFF2-40B4-BE49-F238E27FC236}">
                <a16:creationId xmlns:a16="http://schemas.microsoft.com/office/drawing/2014/main" id="{A7F39EA5-04C0-C858-330C-4AAEF0386C7E}"/>
              </a:ext>
            </a:extLst>
          </p:cNvPr>
          <p:cNvSpPr/>
          <p:nvPr/>
        </p:nvSpPr>
        <p:spPr>
          <a:xfrm>
            <a:off x="1676400" y="4343400"/>
            <a:ext cx="7323138"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1033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F65F3D7-0C01-5ECB-94AB-FD9FF66E038A}"/>
              </a:ext>
            </a:extLst>
          </p:cNvPr>
          <p:cNvGraphicFramePr>
            <a:graphicFrameLocks noGrp="1"/>
          </p:cNvGraphicFramePr>
          <p:nvPr>
            <p:extLst>
              <p:ext uri="{D42A27DB-BD31-4B8C-83A1-F6EECF244321}">
                <p14:modId xmlns:p14="http://schemas.microsoft.com/office/powerpoint/2010/main" val="2776839602"/>
              </p:ext>
            </p:extLst>
          </p:nvPr>
        </p:nvGraphicFramePr>
        <p:xfrm>
          <a:off x="1676400" y="1600200"/>
          <a:ext cx="6096000" cy="4267197"/>
        </p:xfrm>
        <a:graphic>
          <a:graphicData uri="http://schemas.openxmlformats.org/drawingml/2006/table">
            <a:tbl>
              <a:tblPr>
                <a:tableStyleId>{5C22544A-7EE6-4342-B048-85BDC9FD1C3A}</a:tableStyleId>
              </a:tblPr>
              <a:tblGrid>
                <a:gridCol w="4876800">
                  <a:extLst>
                    <a:ext uri="{9D8B030D-6E8A-4147-A177-3AD203B41FA5}">
                      <a16:colId xmlns:a16="http://schemas.microsoft.com/office/drawing/2014/main" val="1230276048"/>
                    </a:ext>
                  </a:extLst>
                </a:gridCol>
                <a:gridCol w="1219200">
                  <a:extLst>
                    <a:ext uri="{9D8B030D-6E8A-4147-A177-3AD203B41FA5}">
                      <a16:colId xmlns:a16="http://schemas.microsoft.com/office/drawing/2014/main" val="2362604534"/>
                    </a:ext>
                  </a:extLst>
                </a:gridCol>
              </a:tblGrid>
              <a:tr h="373007">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7620" marR="7620" marT="7620" marB="0" anchor="b">
                    <a:solidFill>
                      <a:schemeClr val="bg1"/>
                    </a:solidFill>
                  </a:tcPr>
                </a:tc>
                <a:tc>
                  <a:txBody>
                    <a:bodyPr/>
                    <a:lstStyle/>
                    <a:p>
                      <a:pPr algn="r" fontAlgn="ctr"/>
                      <a:r>
                        <a:rPr lang="en-US" sz="1800" u="none" strike="noStrike">
                          <a:effectLst/>
                        </a:rPr>
                        <a:t>2023-2033</a:t>
                      </a:r>
                      <a:endParaRPr lang="en-US" sz="1800" b="0" i="0" u="none" strike="noStrike">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518640581"/>
                  </a:ext>
                </a:extLst>
              </a:tr>
              <a:tr h="775854">
                <a:tc>
                  <a:txBody>
                    <a:bodyPr/>
                    <a:lstStyle/>
                    <a:p>
                      <a:pPr marL="342900" indent="-342900" algn="l" fontAlgn="ctr">
                        <a:buAutoNum type="arabicPeriod"/>
                      </a:pPr>
                      <a:r>
                        <a:rPr lang="en-US" sz="1800" u="none" strike="noStrike" dirty="0">
                          <a:effectLst/>
                        </a:rPr>
                        <a:t>All remaining countries enact in 2024; </a:t>
                      </a:r>
                    </a:p>
                    <a:p>
                      <a:pPr marL="0" indent="0" algn="l" fontAlgn="ctr">
                        <a:buNone/>
                      </a:pPr>
                      <a:r>
                        <a:rPr lang="en-US" sz="1800" u="none" strike="noStrike" dirty="0">
                          <a:effectLst/>
                        </a:rPr>
                        <a:t>      U.S. does not enact</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-$122.00</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785922352"/>
                  </a:ext>
                </a:extLst>
              </a:tr>
              <a:tr h="775854">
                <a:tc>
                  <a:txBody>
                    <a:bodyPr/>
                    <a:lstStyle/>
                    <a:p>
                      <a:pPr algn="l" fontAlgn="ctr"/>
                      <a:r>
                        <a:rPr lang="en-US" sz="1800" u="none" strike="noStrike" dirty="0">
                          <a:effectLst/>
                        </a:rPr>
                        <a:t>2.   All remaining countries enact in 2024; </a:t>
                      </a:r>
                    </a:p>
                    <a:p>
                      <a:pPr algn="l" fontAlgn="ctr"/>
                      <a:r>
                        <a:rPr lang="en-US" sz="1800" u="none" strike="noStrike" dirty="0">
                          <a:effectLst/>
                        </a:rPr>
                        <a:t>      U.S. enacts Pillar Two in 2025</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-$56.50</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205003179"/>
                  </a:ext>
                </a:extLst>
              </a:tr>
              <a:tr h="775854">
                <a:tc>
                  <a:txBody>
                    <a:bodyPr/>
                    <a:lstStyle/>
                    <a:p>
                      <a:pPr marL="342900" indent="-342900" algn="l" fontAlgn="ctr">
                        <a:buAutoNum type="arabicPeriod" startAt="3"/>
                      </a:pPr>
                      <a:r>
                        <a:rPr lang="en-US" sz="1800" u="none" strike="noStrike" dirty="0">
                          <a:effectLst/>
                        </a:rPr>
                        <a:t>No additional countries enact; </a:t>
                      </a:r>
                    </a:p>
                    <a:p>
                      <a:pPr marL="0" indent="0" algn="l" fontAlgn="ctr">
                        <a:buNone/>
                      </a:pPr>
                      <a:r>
                        <a:rPr lang="en-US" sz="1800" u="none" strike="noStrike" dirty="0">
                          <a:effectLst/>
                        </a:rPr>
                        <a:t>      U.S. does not enact</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a:effectLst/>
                        </a:rPr>
                        <a:t>---</a:t>
                      </a:r>
                      <a:endParaRPr lang="en-US" sz="1800" b="0" i="0" u="none" strike="noStrike">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1363856195"/>
                  </a:ext>
                </a:extLst>
              </a:tr>
              <a:tr h="775854">
                <a:tc>
                  <a:txBody>
                    <a:bodyPr/>
                    <a:lstStyle/>
                    <a:p>
                      <a:pPr marL="342900" indent="-342900" algn="l" fontAlgn="ctr">
                        <a:buAutoNum type="arabicPeriod" startAt="4"/>
                      </a:pPr>
                      <a:r>
                        <a:rPr lang="en-US" sz="1800" u="none" strike="noStrike" dirty="0">
                          <a:effectLst/>
                        </a:rPr>
                        <a:t>No additional countries enact; </a:t>
                      </a:r>
                    </a:p>
                    <a:p>
                      <a:pPr marL="0" indent="0" algn="l" fontAlgn="ctr">
                        <a:buNone/>
                      </a:pPr>
                      <a:r>
                        <a:rPr lang="en-US" sz="1800" u="none" strike="noStrike" dirty="0">
                          <a:effectLst/>
                        </a:rPr>
                        <a:t>      U.S. enacts in 2025, without a U.S. UTPR</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$102.60 </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971626549"/>
                  </a:ext>
                </a:extLst>
              </a:tr>
              <a:tr h="790774">
                <a:tc>
                  <a:txBody>
                    <a:bodyPr/>
                    <a:lstStyle/>
                    <a:p>
                      <a:pPr marL="342900" indent="-342900" algn="l" fontAlgn="ctr">
                        <a:buAutoNum type="arabicPeriod" startAt="5"/>
                      </a:pPr>
                      <a:r>
                        <a:rPr lang="en-US" sz="1800" u="none" strike="noStrike" dirty="0">
                          <a:effectLst/>
                        </a:rPr>
                        <a:t>No additional countries enact; </a:t>
                      </a:r>
                    </a:p>
                    <a:p>
                      <a:pPr marL="0" indent="0" algn="l" fontAlgn="ctr">
                        <a:buNone/>
                      </a:pPr>
                      <a:r>
                        <a:rPr lang="en-US" sz="1800" u="none" strike="noStrike" dirty="0">
                          <a:effectLst/>
                        </a:rPr>
                        <a:t>      U.S. enacts in 2025 including a UTPR</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$236.50 </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408829639"/>
                  </a:ext>
                </a:extLst>
              </a:tr>
            </a:tbl>
          </a:graphicData>
        </a:graphic>
      </p:graphicFrame>
      <p:sp>
        <p:nvSpPr>
          <p:cNvPr id="4" name="Title 3">
            <a:extLst>
              <a:ext uri="{FF2B5EF4-FFF2-40B4-BE49-F238E27FC236}">
                <a16:creationId xmlns:a16="http://schemas.microsoft.com/office/drawing/2014/main" id="{898F67CB-1087-A74D-2E69-69554A21327F}"/>
              </a:ext>
            </a:extLst>
          </p:cNvPr>
          <p:cNvSpPr>
            <a:spLocks noGrp="1"/>
          </p:cNvSpPr>
          <p:nvPr>
            <p:ph type="title"/>
          </p:nvPr>
        </p:nvSpPr>
        <p:spPr/>
        <p:txBody>
          <a:bodyPr/>
          <a:lstStyle/>
          <a:p>
            <a:r>
              <a:rPr lang="en-US" dirty="0"/>
              <a:t>Scenarios for ROW and U.S.</a:t>
            </a:r>
          </a:p>
        </p:txBody>
      </p:sp>
      <p:sp>
        <p:nvSpPr>
          <p:cNvPr id="5" name="Rectangle 4">
            <a:extLst>
              <a:ext uri="{FF2B5EF4-FFF2-40B4-BE49-F238E27FC236}">
                <a16:creationId xmlns:a16="http://schemas.microsoft.com/office/drawing/2014/main" id="{A7F39EA5-04C0-C858-330C-4AAEF0386C7E}"/>
              </a:ext>
            </a:extLst>
          </p:cNvPr>
          <p:cNvSpPr/>
          <p:nvPr/>
        </p:nvSpPr>
        <p:spPr>
          <a:xfrm>
            <a:off x="1668462" y="5181597"/>
            <a:ext cx="7323138"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6728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A801E-A987-28EF-9C4F-9B28672C807B}"/>
              </a:ext>
            </a:extLst>
          </p:cNvPr>
          <p:cNvSpPr>
            <a:spLocks noGrp="1"/>
          </p:cNvSpPr>
          <p:nvPr>
            <p:ph type="title"/>
          </p:nvPr>
        </p:nvSpPr>
        <p:spPr/>
        <p:txBody>
          <a:bodyPr/>
          <a:lstStyle/>
          <a:p>
            <a:r>
              <a:rPr lang="en-US" dirty="0"/>
              <a:t>Developments</a:t>
            </a:r>
          </a:p>
        </p:txBody>
      </p:sp>
      <p:sp>
        <p:nvSpPr>
          <p:cNvPr id="3" name="Content Placeholder 2">
            <a:extLst>
              <a:ext uri="{FF2B5EF4-FFF2-40B4-BE49-F238E27FC236}">
                <a16:creationId xmlns:a16="http://schemas.microsoft.com/office/drawing/2014/main" id="{738EB38C-8700-1BC9-EBAE-ED9CD01DC4AB}"/>
              </a:ext>
            </a:extLst>
          </p:cNvPr>
          <p:cNvSpPr>
            <a:spLocks noGrp="1"/>
          </p:cNvSpPr>
          <p:nvPr>
            <p:ph idx="1"/>
          </p:nvPr>
        </p:nvSpPr>
        <p:spPr/>
        <p:txBody>
          <a:bodyPr/>
          <a:lstStyle/>
          <a:p>
            <a:pPr marL="0" indent="0">
              <a:buNone/>
            </a:pPr>
            <a:endParaRPr lang="en-US" dirty="0"/>
          </a:p>
          <a:p>
            <a:r>
              <a:rPr lang="en-US" dirty="0"/>
              <a:t>Additional details and additional adopters</a:t>
            </a:r>
          </a:p>
          <a:p>
            <a:r>
              <a:rPr lang="en-US" dirty="0"/>
              <a:t>Will companies really move profits to the U.S.?</a:t>
            </a:r>
          </a:p>
          <a:p>
            <a:r>
              <a:rPr lang="en-US" dirty="0"/>
              <a:t>Timing </a:t>
            </a:r>
            <a:r>
              <a:rPr lang="en-US"/>
              <a:t>of response</a:t>
            </a:r>
            <a:endParaRPr lang="en-US" dirty="0"/>
          </a:p>
          <a:p>
            <a:r>
              <a:rPr lang="en-US" dirty="0"/>
              <a:t>“Pockets” of low tax income</a:t>
            </a:r>
          </a:p>
          <a:p>
            <a:r>
              <a:rPr lang="en-US" dirty="0"/>
              <a:t>Pillar One interactions</a:t>
            </a:r>
          </a:p>
          <a:p>
            <a:endParaRPr lang="en-US" dirty="0"/>
          </a:p>
          <a:p>
            <a:endParaRPr lang="en-US" dirty="0"/>
          </a:p>
          <a:p>
            <a:endParaRPr lang="en-US" dirty="0"/>
          </a:p>
        </p:txBody>
      </p:sp>
    </p:spTree>
    <p:extLst>
      <p:ext uri="{BB962C8B-B14F-4D97-AF65-F5344CB8AC3E}">
        <p14:creationId xmlns:p14="http://schemas.microsoft.com/office/powerpoint/2010/main" val="1938031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09854-91BB-891B-5289-374572EAD66D}"/>
              </a:ext>
            </a:extLst>
          </p:cNvPr>
          <p:cNvSpPr>
            <a:spLocks noGrp="1"/>
          </p:cNvSpPr>
          <p:nvPr>
            <p:ph type="title"/>
          </p:nvPr>
        </p:nvSpPr>
        <p:spPr/>
        <p:txBody>
          <a:bodyPr/>
          <a:lstStyle/>
          <a:p>
            <a:r>
              <a:rPr lang="en-US" dirty="0"/>
              <a:t>Revenue Estimates</a:t>
            </a:r>
          </a:p>
        </p:txBody>
      </p:sp>
      <p:sp>
        <p:nvSpPr>
          <p:cNvPr id="3" name="Content Placeholder 2">
            <a:extLst>
              <a:ext uri="{FF2B5EF4-FFF2-40B4-BE49-F238E27FC236}">
                <a16:creationId xmlns:a16="http://schemas.microsoft.com/office/drawing/2014/main" id="{4D903C1F-6291-5150-1CE1-3CE6D3F56003}"/>
              </a:ext>
            </a:extLst>
          </p:cNvPr>
          <p:cNvSpPr>
            <a:spLocks noGrp="1"/>
          </p:cNvSpPr>
          <p:nvPr>
            <p:ph idx="1"/>
          </p:nvPr>
        </p:nvSpPr>
        <p:spPr/>
        <p:txBody>
          <a:bodyPr/>
          <a:lstStyle/>
          <a:p>
            <a:endParaRPr lang="en-US" dirty="0"/>
          </a:p>
          <a:p>
            <a:r>
              <a:rPr lang="en-US" dirty="0"/>
              <a:t>Revenue estimate basics: </a:t>
            </a:r>
          </a:p>
          <a:p>
            <a:pPr lvl="1"/>
            <a:r>
              <a:rPr lang="en-US" dirty="0"/>
              <a:t>Predicted future revenues under proposed law, MINUS</a:t>
            </a:r>
          </a:p>
          <a:p>
            <a:pPr lvl="1"/>
            <a:r>
              <a:rPr lang="en-US" dirty="0"/>
              <a:t>Predicted future revenues under present law (baseline)</a:t>
            </a:r>
          </a:p>
          <a:p>
            <a:pPr marL="457200" lvl="1" indent="0">
              <a:buNone/>
            </a:pPr>
            <a:r>
              <a:rPr lang="en-US" dirty="0"/>
              <a:t> </a:t>
            </a:r>
          </a:p>
          <a:p>
            <a:r>
              <a:rPr lang="en-US" dirty="0"/>
              <a:t>Fixed Gross National Product (GNP) convention:</a:t>
            </a:r>
          </a:p>
          <a:p>
            <a:pPr lvl="1"/>
            <a:r>
              <a:rPr lang="en-US" dirty="0"/>
              <a:t>Total employment, investment, and productivity held constant</a:t>
            </a:r>
          </a:p>
          <a:p>
            <a:pPr marL="457200" lvl="1" indent="0">
              <a:buNone/>
            </a:pPr>
            <a:endParaRPr lang="en-US" dirty="0"/>
          </a:p>
          <a:p>
            <a:r>
              <a:rPr lang="en-US" dirty="0"/>
              <a:t>Estimates include behavior</a:t>
            </a:r>
          </a:p>
          <a:p>
            <a:pPr lvl="1"/>
            <a:r>
              <a:rPr lang="en-US" dirty="0"/>
              <a:t>e.g. shifting between tax bases</a:t>
            </a:r>
          </a:p>
        </p:txBody>
      </p:sp>
    </p:spTree>
    <p:extLst>
      <p:ext uri="{BB962C8B-B14F-4D97-AF65-F5344CB8AC3E}">
        <p14:creationId xmlns:p14="http://schemas.microsoft.com/office/powerpoint/2010/main" val="1906901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A2F9-FDD2-2698-89FD-33F795C58FD4}"/>
              </a:ext>
            </a:extLst>
          </p:cNvPr>
          <p:cNvSpPr>
            <a:spLocks noGrp="1"/>
          </p:cNvSpPr>
          <p:nvPr>
            <p:ph type="title"/>
          </p:nvPr>
        </p:nvSpPr>
        <p:spPr/>
        <p:txBody>
          <a:bodyPr/>
          <a:lstStyle/>
          <a:p>
            <a:r>
              <a:rPr lang="en-US" dirty="0"/>
              <a:t>Model Targeting</a:t>
            </a:r>
          </a:p>
        </p:txBody>
      </p:sp>
      <p:sp>
        <p:nvSpPr>
          <p:cNvPr id="3" name="Content Placeholder 2">
            <a:extLst>
              <a:ext uri="{FF2B5EF4-FFF2-40B4-BE49-F238E27FC236}">
                <a16:creationId xmlns:a16="http://schemas.microsoft.com/office/drawing/2014/main" id="{36AF23C9-8BB2-241A-5575-65E777E87277}"/>
              </a:ext>
            </a:extLst>
          </p:cNvPr>
          <p:cNvSpPr>
            <a:spLocks noGrp="1"/>
          </p:cNvSpPr>
          <p:nvPr>
            <p:ph idx="1"/>
          </p:nvPr>
        </p:nvSpPr>
        <p:spPr/>
        <p:txBody>
          <a:bodyPr/>
          <a:lstStyle/>
          <a:p>
            <a:endParaRPr lang="en-US" dirty="0"/>
          </a:p>
          <a:p>
            <a:r>
              <a:rPr lang="en-US" dirty="0"/>
              <a:t>Tax return data provided by IRS Statistics of Income</a:t>
            </a:r>
          </a:p>
          <a:p>
            <a:pPr lvl="1"/>
            <a:r>
              <a:rPr lang="en-US" dirty="0"/>
              <a:t>Forms 1120, 1118, 5471, 8975 and associated schedules</a:t>
            </a:r>
          </a:p>
          <a:p>
            <a:pPr marL="457200" lvl="1" indent="0">
              <a:buNone/>
            </a:pPr>
            <a:endParaRPr lang="en-US" dirty="0"/>
          </a:p>
          <a:p>
            <a:r>
              <a:rPr lang="en-US" dirty="0"/>
              <a:t>Forecast line items targeting:</a:t>
            </a:r>
          </a:p>
          <a:p>
            <a:pPr lvl="1"/>
            <a:r>
              <a:rPr lang="en-US" dirty="0"/>
              <a:t>CBO baseline and</a:t>
            </a:r>
          </a:p>
          <a:p>
            <a:pPr lvl="1"/>
            <a:r>
              <a:rPr lang="en-US" dirty="0"/>
              <a:t>JCT forecasts of specific items (e.g. depreciation)</a:t>
            </a:r>
          </a:p>
          <a:p>
            <a:pPr marL="0" indent="0">
              <a:buNone/>
            </a:pPr>
            <a:endParaRPr lang="en-US" dirty="0"/>
          </a:p>
          <a:p>
            <a:r>
              <a:rPr lang="en-US" dirty="0"/>
              <a:t>Planned adoption of QDMTTs and UTPRs</a:t>
            </a:r>
          </a:p>
          <a:p>
            <a:pPr lvl="1"/>
            <a:r>
              <a:rPr lang="en-US" dirty="0"/>
              <a:t>Deviations from CBO beginning in 2023</a:t>
            </a:r>
          </a:p>
        </p:txBody>
      </p:sp>
    </p:spTree>
    <p:extLst>
      <p:ext uri="{BB962C8B-B14F-4D97-AF65-F5344CB8AC3E}">
        <p14:creationId xmlns:p14="http://schemas.microsoft.com/office/powerpoint/2010/main" val="3077414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FB2D2-C7CD-1A3A-23A5-F44A71022116}"/>
              </a:ext>
            </a:extLst>
          </p:cNvPr>
          <p:cNvSpPr>
            <a:spLocks noGrp="1"/>
          </p:cNvSpPr>
          <p:nvPr>
            <p:ph type="title"/>
          </p:nvPr>
        </p:nvSpPr>
        <p:spPr>
          <a:xfrm>
            <a:off x="1614279" y="381000"/>
            <a:ext cx="7366000" cy="727075"/>
          </a:xfrm>
        </p:spPr>
        <p:txBody>
          <a:bodyPr/>
          <a:lstStyle/>
          <a:p>
            <a:r>
              <a:rPr lang="en-US" sz="2800" u="none" strike="noStrike" dirty="0">
                <a:effectLst/>
              </a:rPr>
              <a:t>Potential Effect of Pillar Two Jurisdictions on U.S. MNEs, 2020</a:t>
            </a:r>
            <a:r>
              <a:rPr lang="en-US" sz="2800" u="none" strike="noStrike" baseline="30000" dirty="0">
                <a:effectLst/>
              </a:rPr>
              <a:t>[1]</a:t>
            </a:r>
            <a:br>
              <a:rPr lang="en-US" sz="2800" b="1" i="0" u="none" strike="noStrike" dirty="0">
                <a:solidFill>
                  <a:srgbClr val="000000"/>
                </a:solidFill>
                <a:effectLst/>
                <a:latin typeface="Times New Roman" panose="02020603050405020304" pitchFamily="18" charset="0"/>
              </a:rPr>
            </a:br>
            <a:endParaRPr lang="en-US" sz="2800" dirty="0"/>
          </a:p>
        </p:txBody>
      </p:sp>
      <p:graphicFrame>
        <p:nvGraphicFramePr>
          <p:cNvPr id="5" name="Table 4">
            <a:extLst>
              <a:ext uri="{FF2B5EF4-FFF2-40B4-BE49-F238E27FC236}">
                <a16:creationId xmlns:a16="http://schemas.microsoft.com/office/drawing/2014/main" id="{C01F3959-0A3E-38A5-A8F7-F384621E26FA}"/>
              </a:ext>
            </a:extLst>
          </p:cNvPr>
          <p:cNvGraphicFramePr>
            <a:graphicFrameLocks noGrp="1"/>
          </p:cNvGraphicFramePr>
          <p:nvPr>
            <p:extLst>
              <p:ext uri="{D42A27DB-BD31-4B8C-83A1-F6EECF244321}">
                <p14:modId xmlns:p14="http://schemas.microsoft.com/office/powerpoint/2010/main" val="436944506"/>
              </p:ext>
            </p:extLst>
          </p:nvPr>
        </p:nvGraphicFramePr>
        <p:xfrm>
          <a:off x="1663699" y="1752600"/>
          <a:ext cx="7316579" cy="4316506"/>
        </p:xfrm>
        <a:graphic>
          <a:graphicData uri="http://schemas.openxmlformats.org/drawingml/2006/table">
            <a:tbl>
              <a:tblPr>
                <a:tableStyleId>{5C22544A-7EE6-4342-B048-85BDC9FD1C3A}</a:tableStyleId>
              </a:tblPr>
              <a:tblGrid>
                <a:gridCol w="3738165">
                  <a:extLst>
                    <a:ext uri="{9D8B030D-6E8A-4147-A177-3AD203B41FA5}">
                      <a16:colId xmlns:a16="http://schemas.microsoft.com/office/drawing/2014/main" val="932979940"/>
                    </a:ext>
                  </a:extLst>
                </a:gridCol>
                <a:gridCol w="1789207">
                  <a:extLst>
                    <a:ext uri="{9D8B030D-6E8A-4147-A177-3AD203B41FA5}">
                      <a16:colId xmlns:a16="http://schemas.microsoft.com/office/drawing/2014/main" val="4004335249"/>
                    </a:ext>
                  </a:extLst>
                </a:gridCol>
                <a:gridCol w="1789207">
                  <a:extLst>
                    <a:ext uri="{9D8B030D-6E8A-4147-A177-3AD203B41FA5}">
                      <a16:colId xmlns:a16="http://schemas.microsoft.com/office/drawing/2014/main" val="167281425"/>
                    </a:ext>
                  </a:extLst>
                </a:gridCol>
              </a:tblGrid>
              <a:tr h="1602441">
                <a:tc>
                  <a:txBody>
                    <a:bodyPr/>
                    <a:lstStyle/>
                    <a:p>
                      <a:pPr algn="l" fontAlgn="b"/>
                      <a:r>
                        <a:rPr lang="en-US" sz="1600" u="none" strike="noStrike" dirty="0">
                          <a:effectLst/>
                        </a:rPr>
                        <a:t> </a:t>
                      </a:r>
                      <a:endParaRPr lang="en-US" sz="1600" b="0" i="0" u="none" strike="noStrike" dirty="0">
                        <a:solidFill>
                          <a:srgbClr val="000000"/>
                        </a:solidFill>
                        <a:effectLst/>
                        <a:latin typeface="Times New Roman" panose="02020603050405020304" pitchFamily="18" charset="0"/>
                      </a:endParaRPr>
                    </a:p>
                  </a:txBody>
                  <a:tcPr marL="7620" marR="7620" marT="7620" marB="0" anchor="b">
                    <a:solidFill>
                      <a:schemeClr val="bg1"/>
                    </a:solidFill>
                  </a:tcPr>
                </a:tc>
                <a:tc>
                  <a:txBody>
                    <a:bodyPr/>
                    <a:lstStyle/>
                    <a:p>
                      <a:pPr algn="ctr" fontAlgn="ctr"/>
                      <a:r>
                        <a:rPr lang="en-US" sz="1600" u="none" strike="noStrike" dirty="0">
                          <a:effectLst/>
                        </a:rPr>
                        <a:t>Pillar Two Jurisdiction     </a:t>
                      </a:r>
                      <a:br>
                        <a:rPr lang="en-US" sz="1600" u="none" strike="noStrike" dirty="0">
                          <a:effectLst/>
                        </a:rPr>
                      </a:br>
                      <a:r>
                        <a:rPr lang="en-US" sz="1600" u="none" strike="noStrike" dirty="0">
                          <a:effectLst/>
                        </a:rPr>
                        <a:t>(%)</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Pillar Two or UTPR Nexus Jurisdiction (%)</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913363667"/>
                  </a:ext>
                </a:extLst>
              </a:tr>
              <a:tr h="400610">
                <a:tc>
                  <a:txBody>
                    <a:bodyPr/>
                    <a:lstStyle/>
                    <a:p>
                      <a:pPr algn="l" fontAlgn="ctr"/>
                      <a:r>
                        <a:rPr lang="en-US" sz="1600" u="none" strike="noStrike" dirty="0">
                          <a:effectLst/>
                        </a:rPr>
                        <a:t>Share of Constituent Entities</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48.1</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98.9</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2916271279"/>
                  </a:ext>
                </a:extLst>
              </a:tr>
              <a:tr h="400610">
                <a:tc>
                  <a:txBody>
                    <a:bodyPr/>
                    <a:lstStyle/>
                    <a:p>
                      <a:pPr algn="l" fontAlgn="ctr"/>
                      <a:r>
                        <a:rPr lang="en-US" sz="1600" u="none" strike="noStrike" dirty="0">
                          <a:effectLst/>
                        </a:rPr>
                        <a:t>Share of Profit </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49.4</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99.4</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661071657"/>
                  </a:ext>
                </a:extLst>
              </a:tr>
              <a:tr h="416019">
                <a:tc>
                  <a:txBody>
                    <a:bodyPr/>
                    <a:lstStyle/>
                    <a:p>
                      <a:pPr algn="l" fontAlgn="ctr"/>
                      <a:r>
                        <a:rPr lang="en-US" sz="1600" u="none" strike="noStrike" dirty="0">
                          <a:effectLst/>
                        </a:rPr>
                        <a:t>Share of Profit and Losses</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40.9</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99.4</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806363721"/>
                  </a:ext>
                </a:extLst>
              </a:tr>
              <a:tr h="631732">
                <a:tc gridSpan="3">
                  <a:txBody>
                    <a:bodyPr/>
                    <a:lstStyle/>
                    <a:p>
                      <a:pPr algn="l" fontAlgn="b"/>
                      <a:r>
                        <a:rPr lang="en-US" sz="1600" u="none" strike="noStrike" dirty="0">
                          <a:effectLst/>
                        </a:rPr>
                        <a:t>Note: Joint Committee on Taxation staff tabulations from Form 8975 </a:t>
                      </a:r>
                      <a:endParaRPr lang="en-US" sz="1600" b="0" i="0" u="none" strike="noStrike" dirty="0">
                        <a:solidFill>
                          <a:srgbClr val="000000"/>
                        </a:solidFill>
                        <a:effectLst/>
                        <a:latin typeface="Times New Roman" panose="02020603050405020304" pitchFamily="18" charset="0"/>
                      </a:endParaRPr>
                    </a:p>
                  </a:txBody>
                  <a:tcPr marL="7620" marR="7620" marT="7620" marB="0" anchor="b">
                    <a:solidFill>
                      <a:schemeClr val="bg1"/>
                    </a:solidFill>
                  </a:tcPr>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7620" marR="7620" marT="7620" marB="0" anchor="b">
                    <a:solidFill>
                      <a:schemeClr val="bg1"/>
                    </a:solidFill>
                  </a:tcPr>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7620" marR="7620" marT="7620" marB="0" anchor="b">
                    <a:solidFill>
                      <a:schemeClr val="bg1"/>
                    </a:solidFill>
                  </a:tcPr>
                </a:tc>
                <a:extLst>
                  <a:ext uri="{0D108BD9-81ED-4DB2-BD59-A6C34878D82A}">
                    <a16:rowId xmlns:a16="http://schemas.microsoft.com/office/drawing/2014/main" val="2966882139"/>
                  </a:ext>
                </a:extLst>
              </a:tr>
              <a:tr h="369794">
                <a:tc gridSpan="3">
                  <a:txBody>
                    <a:bodyPr/>
                    <a:lstStyle/>
                    <a:p>
                      <a:pPr algn="l" fontAlgn="ctr"/>
                      <a:r>
                        <a:rPr lang="en-US" sz="1600" u="none" strike="noStrike" dirty="0">
                          <a:effectLst/>
                        </a:rPr>
                        <a:t>[1] The total number of entities and the total amount of profit and losses do not include the entities in the United States and any stateless entities.</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93556159"/>
                  </a:ext>
                </a:extLst>
              </a:tr>
              <a:tr h="369794">
                <a:tc>
                  <a:txBody>
                    <a:bodyPr/>
                    <a:lstStyle/>
                    <a:p>
                      <a:pPr algn="l" fontAlgn="ct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solidFill>
                      <a:schemeClr val="bg1"/>
                    </a:solid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7620" marR="7620" marT="7620" marB="0" anchor="b">
                    <a:solidFill>
                      <a:schemeClr val="bg1"/>
                    </a:solidFill>
                  </a:tcPr>
                </a:tc>
                <a:extLst>
                  <a:ext uri="{0D108BD9-81ED-4DB2-BD59-A6C34878D82A}">
                    <a16:rowId xmlns:a16="http://schemas.microsoft.com/office/drawing/2014/main" val="1053263246"/>
                  </a:ext>
                </a:extLst>
              </a:tr>
            </a:tbl>
          </a:graphicData>
        </a:graphic>
      </p:graphicFrame>
      <p:sp>
        <p:nvSpPr>
          <p:cNvPr id="6" name="Rectangle 5">
            <a:extLst>
              <a:ext uri="{FF2B5EF4-FFF2-40B4-BE49-F238E27FC236}">
                <a16:creationId xmlns:a16="http://schemas.microsoft.com/office/drawing/2014/main" id="{A0D658E9-11CC-406F-C500-D4603873BE27}"/>
              </a:ext>
            </a:extLst>
          </p:cNvPr>
          <p:cNvSpPr/>
          <p:nvPr/>
        </p:nvSpPr>
        <p:spPr>
          <a:xfrm>
            <a:off x="5486400" y="2057400"/>
            <a:ext cx="1600200" cy="2667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3825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FB2D2-C7CD-1A3A-23A5-F44A71022116}"/>
              </a:ext>
            </a:extLst>
          </p:cNvPr>
          <p:cNvSpPr>
            <a:spLocks noGrp="1"/>
          </p:cNvSpPr>
          <p:nvPr>
            <p:ph type="title"/>
          </p:nvPr>
        </p:nvSpPr>
        <p:spPr>
          <a:xfrm>
            <a:off x="1614279" y="381000"/>
            <a:ext cx="7366000" cy="727075"/>
          </a:xfrm>
        </p:spPr>
        <p:txBody>
          <a:bodyPr/>
          <a:lstStyle/>
          <a:p>
            <a:r>
              <a:rPr lang="en-US" sz="2800" u="none" strike="noStrike" dirty="0">
                <a:effectLst/>
              </a:rPr>
              <a:t>Potential Effect of Pillar Two Jurisdictions on U.S. MNEs, 2020</a:t>
            </a:r>
            <a:r>
              <a:rPr lang="en-US" sz="2800" u="none" strike="noStrike" baseline="30000" dirty="0">
                <a:effectLst/>
              </a:rPr>
              <a:t>[1]</a:t>
            </a:r>
            <a:br>
              <a:rPr lang="en-US" sz="2800" b="1" i="0" u="none" strike="noStrike" dirty="0">
                <a:solidFill>
                  <a:srgbClr val="000000"/>
                </a:solidFill>
                <a:effectLst/>
                <a:latin typeface="Times New Roman" panose="02020603050405020304" pitchFamily="18" charset="0"/>
              </a:rPr>
            </a:br>
            <a:endParaRPr lang="en-US" sz="2800" dirty="0"/>
          </a:p>
        </p:txBody>
      </p:sp>
      <p:graphicFrame>
        <p:nvGraphicFramePr>
          <p:cNvPr id="5" name="Table 4">
            <a:extLst>
              <a:ext uri="{FF2B5EF4-FFF2-40B4-BE49-F238E27FC236}">
                <a16:creationId xmlns:a16="http://schemas.microsoft.com/office/drawing/2014/main" id="{C01F3959-0A3E-38A5-A8F7-F384621E26FA}"/>
              </a:ext>
            </a:extLst>
          </p:cNvPr>
          <p:cNvGraphicFramePr>
            <a:graphicFrameLocks noGrp="1"/>
          </p:cNvGraphicFramePr>
          <p:nvPr>
            <p:extLst>
              <p:ext uri="{D42A27DB-BD31-4B8C-83A1-F6EECF244321}">
                <p14:modId xmlns:p14="http://schemas.microsoft.com/office/powerpoint/2010/main" val="1705949895"/>
              </p:ext>
            </p:extLst>
          </p:nvPr>
        </p:nvGraphicFramePr>
        <p:xfrm>
          <a:off x="1663699" y="1752600"/>
          <a:ext cx="7316579" cy="4316506"/>
        </p:xfrm>
        <a:graphic>
          <a:graphicData uri="http://schemas.openxmlformats.org/drawingml/2006/table">
            <a:tbl>
              <a:tblPr>
                <a:tableStyleId>{5C22544A-7EE6-4342-B048-85BDC9FD1C3A}</a:tableStyleId>
              </a:tblPr>
              <a:tblGrid>
                <a:gridCol w="3738165">
                  <a:extLst>
                    <a:ext uri="{9D8B030D-6E8A-4147-A177-3AD203B41FA5}">
                      <a16:colId xmlns:a16="http://schemas.microsoft.com/office/drawing/2014/main" val="932979940"/>
                    </a:ext>
                  </a:extLst>
                </a:gridCol>
                <a:gridCol w="1789207">
                  <a:extLst>
                    <a:ext uri="{9D8B030D-6E8A-4147-A177-3AD203B41FA5}">
                      <a16:colId xmlns:a16="http://schemas.microsoft.com/office/drawing/2014/main" val="4004335249"/>
                    </a:ext>
                  </a:extLst>
                </a:gridCol>
                <a:gridCol w="1789207">
                  <a:extLst>
                    <a:ext uri="{9D8B030D-6E8A-4147-A177-3AD203B41FA5}">
                      <a16:colId xmlns:a16="http://schemas.microsoft.com/office/drawing/2014/main" val="167281425"/>
                    </a:ext>
                  </a:extLst>
                </a:gridCol>
              </a:tblGrid>
              <a:tr h="1602441">
                <a:tc>
                  <a:txBody>
                    <a:bodyPr/>
                    <a:lstStyle/>
                    <a:p>
                      <a:pPr algn="l" fontAlgn="b"/>
                      <a:r>
                        <a:rPr lang="en-US" sz="1600" u="none" strike="noStrike" dirty="0">
                          <a:effectLst/>
                        </a:rPr>
                        <a:t> </a:t>
                      </a:r>
                      <a:endParaRPr lang="en-US" sz="1600" b="0" i="0" u="none" strike="noStrike" dirty="0">
                        <a:solidFill>
                          <a:srgbClr val="000000"/>
                        </a:solidFill>
                        <a:effectLst/>
                        <a:latin typeface="Times New Roman" panose="02020603050405020304" pitchFamily="18" charset="0"/>
                      </a:endParaRPr>
                    </a:p>
                  </a:txBody>
                  <a:tcPr marL="7620" marR="7620" marT="7620" marB="0" anchor="b">
                    <a:solidFill>
                      <a:schemeClr val="bg1"/>
                    </a:solidFill>
                  </a:tcPr>
                </a:tc>
                <a:tc>
                  <a:txBody>
                    <a:bodyPr/>
                    <a:lstStyle/>
                    <a:p>
                      <a:pPr algn="ctr" fontAlgn="ctr"/>
                      <a:r>
                        <a:rPr lang="en-US" sz="1600" u="none" strike="noStrike" dirty="0">
                          <a:effectLst/>
                        </a:rPr>
                        <a:t>Pillar Two Jurisdiction     </a:t>
                      </a:r>
                      <a:br>
                        <a:rPr lang="en-US" sz="1600" u="none" strike="noStrike" dirty="0">
                          <a:effectLst/>
                        </a:rPr>
                      </a:br>
                      <a:r>
                        <a:rPr lang="en-US" sz="1600" u="none" strike="noStrike" dirty="0">
                          <a:effectLst/>
                        </a:rPr>
                        <a:t>(%)</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Pillar Two or UTPR Nexus Jurisdiction (%)</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913363667"/>
                  </a:ext>
                </a:extLst>
              </a:tr>
              <a:tr h="400610">
                <a:tc>
                  <a:txBody>
                    <a:bodyPr/>
                    <a:lstStyle/>
                    <a:p>
                      <a:pPr algn="l" fontAlgn="ctr"/>
                      <a:r>
                        <a:rPr lang="en-US" sz="1600" u="none" strike="noStrike" dirty="0">
                          <a:effectLst/>
                        </a:rPr>
                        <a:t>Share of Constituent Entities</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48.1</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98.9</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2916271279"/>
                  </a:ext>
                </a:extLst>
              </a:tr>
              <a:tr h="400610">
                <a:tc>
                  <a:txBody>
                    <a:bodyPr/>
                    <a:lstStyle/>
                    <a:p>
                      <a:pPr algn="l" fontAlgn="ctr"/>
                      <a:r>
                        <a:rPr lang="en-US" sz="1600" u="none" strike="noStrike" dirty="0">
                          <a:effectLst/>
                        </a:rPr>
                        <a:t>Share of Profit </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49.4</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99.4</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661071657"/>
                  </a:ext>
                </a:extLst>
              </a:tr>
              <a:tr h="416019">
                <a:tc>
                  <a:txBody>
                    <a:bodyPr/>
                    <a:lstStyle/>
                    <a:p>
                      <a:pPr algn="l" fontAlgn="ctr"/>
                      <a:r>
                        <a:rPr lang="en-US" sz="1600" u="none" strike="noStrike" dirty="0">
                          <a:effectLst/>
                        </a:rPr>
                        <a:t>Share of Profit and Losses</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40.9</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ctr" fontAlgn="ctr"/>
                      <a:r>
                        <a:rPr lang="en-US" sz="1600" u="none" strike="noStrike" dirty="0">
                          <a:effectLst/>
                        </a:rPr>
                        <a:t>99.4</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806363721"/>
                  </a:ext>
                </a:extLst>
              </a:tr>
              <a:tr h="631732">
                <a:tc gridSpan="3">
                  <a:txBody>
                    <a:bodyPr/>
                    <a:lstStyle/>
                    <a:p>
                      <a:pPr algn="l" fontAlgn="b"/>
                      <a:r>
                        <a:rPr lang="en-US" sz="1600" u="none" strike="noStrike" dirty="0">
                          <a:effectLst/>
                        </a:rPr>
                        <a:t>Note: Joint Committee on Taxation staff tabulations from Form 8975 </a:t>
                      </a:r>
                      <a:endParaRPr lang="en-US" sz="1600" b="0" i="0" u="none" strike="noStrike" dirty="0">
                        <a:solidFill>
                          <a:srgbClr val="000000"/>
                        </a:solidFill>
                        <a:effectLst/>
                        <a:latin typeface="Times New Roman" panose="02020603050405020304" pitchFamily="18" charset="0"/>
                      </a:endParaRPr>
                    </a:p>
                  </a:txBody>
                  <a:tcPr marL="7620" marR="7620" marT="7620" marB="0" anchor="b">
                    <a:solidFill>
                      <a:schemeClr val="bg1"/>
                    </a:solidFill>
                  </a:tcPr>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7620" marR="7620" marT="7620" marB="0" anchor="b">
                    <a:solidFill>
                      <a:schemeClr val="bg1"/>
                    </a:solidFill>
                  </a:tcPr>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7620" marR="7620" marT="7620" marB="0" anchor="b">
                    <a:solidFill>
                      <a:schemeClr val="bg1"/>
                    </a:solidFill>
                  </a:tcPr>
                </a:tc>
                <a:extLst>
                  <a:ext uri="{0D108BD9-81ED-4DB2-BD59-A6C34878D82A}">
                    <a16:rowId xmlns:a16="http://schemas.microsoft.com/office/drawing/2014/main" val="2966882139"/>
                  </a:ext>
                </a:extLst>
              </a:tr>
              <a:tr h="369794">
                <a:tc gridSpan="3">
                  <a:txBody>
                    <a:bodyPr/>
                    <a:lstStyle/>
                    <a:p>
                      <a:pPr algn="l" fontAlgn="ctr"/>
                      <a:r>
                        <a:rPr lang="en-US" sz="1600" u="none" strike="noStrike" dirty="0">
                          <a:effectLst/>
                        </a:rPr>
                        <a:t>[1] The total number of entities and the total amount of profit and losses do not include the entities in the United States and any stateless entities.</a:t>
                      </a: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93556159"/>
                  </a:ext>
                </a:extLst>
              </a:tr>
              <a:tr h="369794">
                <a:tc>
                  <a:txBody>
                    <a:bodyPr/>
                    <a:lstStyle/>
                    <a:p>
                      <a:pPr algn="l" fontAlgn="ctr"/>
                      <a:endParaRPr lang="en-US" sz="16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solidFill>
                      <a:schemeClr val="bg1"/>
                    </a:solid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7620" marR="7620" marT="7620" marB="0" anchor="b">
                    <a:solidFill>
                      <a:schemeClr val="bg1"/>
                    </a:solidFill>
                  </a:tcPr>
                </a:tc>
                <a:extLst>
                  <a:ext uri="{0D108BD9-81ED-4DB2-BD59-A6C34878D82A}">
                    <a16:rowId xmlns:a16="http://schemas.microsoft.com/office/drawing/2014/main" val="1053263246"/>
                  </a:ext>
                </a:extLst>
              </a:tr>
            </a:tbl>
          </a:graphicData>
        </a:graphic>
      </p:graphicFrame>
      <p:sp>
        <p:nvSpPr>
          <p:cNvPr id="6" name="Rectangle 5">
            <a:extLst>
              <a:ext uri="{FF2B5EF4-FFF2-40B4-BE49-F238E27FC236}">
                <a16:creationId xmlns:a16="http://schemas.microsoft.com/office/drawing/2014/main" id="{A0D658E9-11CC-406F-C500-D4603873BE27}"/>
              </a:ext>
            </a:extLst>
          </p:cNvPr>
          <p:cNvSpPr/>
          <p:nvPr/>
        </p:nvSpPr>
        <p:spPr>
          <a:xfrm>
            <a:off x="7162800" y="1981200"/>
            <a:ext cx="1817478" cy="2667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3892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960BA-CCA4-ECEC-F107-59CB41946ED2}"/>
              </a:ext>
            </a:extLst>
          </p:cNvPr>
          <p:cNvSpPr>
            <a:spLocks noGrp="1"/>
          </p:cNvSpPr>
          <p:nvPr>
            <p:ph type="title"/>
          </p:nvPr>
        </p:nvSpPr>
        <p:spPr/>
        <p:txBody>
          <a:bodyPr/>
          <a:lstStyle/>
          <a:p>
            <a:r>
              <a:rPr lang="en-US" dirty="0"/>
              <a:t>Pillar Two Effects on the Baseline</a:t>
            </a:r>
          </a:p>
        </p:txBody>
      </p:sp>
      <p:sp>
        <p:nvSpPr>
          <p:cNvPr id="3" name="Content Placeholder 2">
            <a:extLst>
              <a:ext uri="{FF2B5EF4-FFF2-40B4-BE49-F238E27FC236}">
                <a16:creationId xmlns:a16="http://schemas.microsoft.com/office/drawing/2014/main" id="{98412FB6-68B4-DECF-3B96-F9E6CB43BA06}"/>
              </a:ext>
            </a:extLst>
          </p:cNvPr>
          <p:cNvSpPr>
            <a:spLocks noGrp="1"/>
          </p:cNvSpPr>
          <p:nvPr>
            <p:ph idx="1"/>
          </p:nvPr>
        </p:nvSpPr>
        <p:spPr/>
        <p:txBody>
          <a:bodyPr/>
          <a:lstStyle/>
          <a:p>
            <a:endParaRPr lang="en-US" dirty="0"/>
          </a:p>
          <a:p>
            <a:r>
              <a:rPr lang="en-US" dirty="0"/>
              <a:t>Mechanical effects:</a:t>
            </a:r>
          </a:p>
          <a:p>
            <a:pPr lvl="1"/>
            <a:r>
              <a:rPr lang="en-US" dirty="0"/>
              <a:t>QDMTTs lead to increased FTCs</a:t>
            </a:r>
          </a:p>
          <a:p>
            <a:pPr lvl="1"/>
            <a:r>
              <a:rPr lang="en-US" dirty="0"/>
              <a:t>Decline in revenue (GILTI)</a:t>
            </a:r>
          </a:p>
          <a:p>
            <a:pPr lvl="1"/>
            <a:endParaRPr lang="en-US" dirty="0"/>
          </a:p>
          <a:p>
            <a:r>
              <a:rPr lang="en-US" dirty="0"/>
              <a:t>Behavioral effects:</a:t>
            </a:r>
          </a:p>
          <a:p>
            <a:pPr lvl="1"/>
            <a:r>
              <a:rPr lang="en-US" dirty="0"/>
              <a:t>Shift profits to QDMTT enacting jurisdictions</a:t>
            </a:r>
          </a:p>
          <a:p>
            <a:pPr lvl="1"/>
            <a:r>
              <a:rPr lang="en-US" dirty="0"/>
              <a:t>Shift profits to the U.S. </a:t>
            </a:r>
          </a:p>
          <a:p>
            <a:pPr lvl="1"/>
            <a:endParaRPr lang="en-US" dirty="0"/>
          </a:p>
          <a:p>
            <a:r>
              <a:rPr lang="en-US" dirty="0"/>
              <a:t>Highly uncertain effect on revenues</a:t>
            </a:r>
          </a:p>
          <a:p>
            <a:pPr lvl="1"/>
            <a:r>
              <a:rPr lang="en-US" dirty="0"/>
              <a:t>Difficult to rely on prior studies</a:t>
            </a:r>
          </a:p>
          <a:p>
            <a:pPr marL="457200" lvl="1" indent="0">
              <a:buNone/>
            </a:pPr>
            <a:endParaRPr lang="en-US" dirty="0"/>
          </a:p>
        </p:txBody>
      </p:sp>
    </p:spTree>
    <p:extLst>
      <p:ext uri="{BB962C8B-B14F-4D97-AF65-F5344CB8AC3E}">
        <p14:creationId xmlns:p14="http://schemas.microsoft.com/office/powerpoint/2010/main" val="946733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48437-0C76-485C-A566-865DFDF2B65A}"/>
              </a:ext>
            </a:extLst>
          </p:cNvPr>
          <p:cNvSpPr>
            <a:spLocks noGrp="1"/>
          </p:cNvSpPr>
          <p:nvPr>
            <p:ph type="title"/>
          </p:nvPr>
        </p:nvSpPr>
        <p:spPr/>
        <p:txBody>
          <a:bodyPr/>
          <a:lstStyle/>
          <a:p>
            <a:r>
              <a:rPr lang="en-US" sz="3200" dirty="0"/>
              <a:t>Will C-Corps Shift Profits to the US?</a:t>
            </a:r>
          </a:p>
        </p:txBody>
      </p:sp>
      <p:graphicFrame>
        <p:nvGraphicFramePr>
          <p:cNvPr id="5" name="Chart 4">
            <a:extLst>
              <a:ext uri="{FF2B5EF4-FFF2-40B4-BE49-F238E27FC236}">
                <a16:creationId xmlns:a16="http://schemas.microsoft.com/office/drawing/2014/main" id="{4D0FE051-8DDB-3068-9F40-0F67875E5F4F}"/>
              </a:ext>
            </a:extLst>
          </p:cNvPr>
          <p:cNvGraphicFramePr>
            <a:graphicFrameLocks/>
          </p:cNvGraphicFramePr>
          <p:nvPr>
            <p:extLst>
              <p:ext uri="{D42A27DB-BD31-4B8C-83A1-F6EECF244321}">
                <p14:modId xmlns:p14="http://schemas.microsoft.com/office/powerpoint/2010/main" val="2164114224"/>
              </p:ext>
            </p:extLst>
          </p:nvPr>
        </p:nvGraphicFramePr>
        <p:xfrm>
          <a:off x="1905000" y="1524000"/>
          <a:ext cx="6477000" cy="4495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14542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F65F3D7-0C01-5ECB-94AB-FD9FF66E038A}"/>
              </a:ext>
            </a:extLst>
          </p:cNvPr>
          <p:cNvGraphicFramePr>
            <a:graphicFrameLocks noGrp="1"/>
          </p:cNvGraphicFramePr>
          <p:nvPr>
            <p:extLst>
              <p:ext uri="{D42A27DB-BD31-4B8C-83A1-F6EECF244321}">
                <p14:modId xmlns:p14="http://schemas.microsoft.com/office/powerpoint/2010/main" val="766194116"/>
              </p:ext>
            </p:extLst>
          </p:nvPr>
        </p:nvGraphicFramePr>
        <p:xfrm>
          <a:off x="1676400" y="1600200"/>
          <a:ext cx="6096000" cy="4267200"/>
        </p:xfrm>
        <a:graphic>
          <a:graphicData uri="http://schemas.openxmlformats.org/drawingml/2006/table">
            <a:tbl>
              <a:tblPr>
                <a:tableStyleId>{5C22544A-7EE6-4342-B048-85BDC9FD1C3A}</a:tableStyleId>
              </a:tblPr>
              <a:tblGrid>
                <a:gridCol w="4876800">
                  <a:extLst>
                    <a:ext uri="{9D8B030D-6E8A-4147-A177-3AD203B41FA5}">
                      <a16:colId xmlns:a16="http://schemas.microsoft.com/office/drawing/2014/main" val="1230276048"/>
                    </a:ext>
                  </a:extLst>
                </a:gridCol>
                <a:gridCol w="1219200">
                  <a:extLst>
                    <a:ext uri="{9D8B030D-6E8A-4147-A177-3AD203B41FA5}">
                      <a16:colId xmlns:a16="http://schemas.microsoft.com/office/drawing/2014/main" val="2362604534"/>
                    </a:ext>
                  </a:extLst>
                </a:gridCol>
              </a:tblGrid>
              <a:tr h="373007">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7620" marR="7620" marT="7620" marB="0" anchor="b">
                    <a:solidFill>
                      <a:schemeClr val="bg1"/>
                    </a:solidFill>
                  </a:tcPr>
                </a:tc>
                <a:tc>
                  <a:txBody>
                    <a:bodyPr/>
                    <a:lstStyle/>
                    <a:p>
                      <a:pPr algn="r" fontAlgn="ctr"/>
                      <a:r>
                        <a:rPr lang="en-US" sz="1800" u="none" strike="noStrike">
                          <a:effectLst/>
                        </a:rPr>
                        <a:t>2023-2033</a:t>
                      </a:r>
                      <a:endParaRPr lang="en-US" sz="1800" b="0" i="0" u="none" strike="noStrike">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518640581"/>
                  </a:ext>
                </a:extLst>
              </a:tr>
              <a:tr h="775854">
                <a:tc>
                  <a:txBody>
                    <a:bodyPr/>
                    <a:lstStyle/>
                    <a:p>
                      <a:pPr marL="342900" indent="-342900" algn="l" fontAlgn="ctr">
                        <a:buAutoNum type="arabicPeriod"/>
                      </a:pPr>
                      <a:r>
                        <a:rPr lang="en-US" sz="1800" u="none" strike="noStrike" dirty="0">
                          <a:effectLst/>
                        </a:rPr>
                        <a:t>All remaining countries enact in 2024; </a:t>
                      </a:r>
                    </a:p>
                    <a:p>
                      <a:pPr marL="0" indent="0" algn="l" fontAlgn="ctr">
                        <a:buNone/>
                      </a:pPr>
                      <a:r>
                        <a:rPr lang="en-US" sz="1800" u="none" strike="noStrike" dirty="0">
                          <a:effectLst/>
                        </a:rPr>
                        <a:t>      U.S. does not enact</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-$122.00</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785922352"/>
                  </a:ext>
                </a:extLst>
              </a:tr>
              <a:tr h="775854">
                <a:tc>
                  <a:txBody>
                    <a:bodyPr/>
                    <a:lstStyle/>
                    <a:p>
                      <a:pPr algn="l" fontAlgn="ctr"/>
                      <a:r>
                        <a:rPr lang="en-US" sz="1800" u="none" strike="noStrike" dirty="0">
                          <a:effectLst/>
                        </a:rPr>
                        <a:t>2.   All remaining countries enact in 2024; </a:t>
                      </a:r>
                    </a:p>
                    <a:p>
                      <a:pPr algn="l" fontAlgn="ctr"/>
                      <a:r>
                        <a:rPr lang="en-US" sz="1800" u="none" strike="noStrike" dirty="0">
                          <a:effectLst/>
                        </a:rPr>
                        <a:t>      U.S. enacts Pillar Two in 2025</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-$56.50</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205003179"/>
                  </a:ext>
                </a:extLst>
              </a:tr>
              <a:tr h="775854">
                <a:tc>
                  <a:txBody>
                    <a:bodyPr/>
                    <a:lstStyle/>
                    <a:p>
                      <a:pPr marL="342900" indent="-342900" algn="l" fontAlgn="ctr">
                        <a:buAutoNum type="arabicPeriod" startAt="3"/>
                      </a:pPr>
                      <a:r>
                        <a:rPr lang="en-US" sz="1800" u="none" strike="noStrike" dirty="0">
                          <a:effectLst/>
                        </a:rPr>
                        <a:t>No additional countries enact; </a:t>
                      </a:r>
                    </a:p>
                    <a:p>
                      <a:pPr marL="0" indent="0" algn="l" fontAlgn="ctr">
                        <a:buNone/>
                      </a:pPr>
                      <a:r>
                        <a:rPr lang="en-US" sz="1800" u="none" strike="noStrike" dirty="0">
                          <a:effectLst/>
                        </a:rPr>
                        <a:t>      U.S. does not enact</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a:effectLst/>
                        </a:rPr>
                        <a:t>---</a:t>
                      </a:r>
                      <a:endParaRPr lang="en-US" sz="1800" b="0" i="0" u="none" strike="noStrike">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1363856195"/>
                  </a:ext>
                </a:extLst>
              </a:tr>
              <a:tr h="775854">
                <a:tc>
                  <a:txBody>
                    <a:bodyPr/>
                    <a:lstStyle/>
                    <a:p>
                      <a:pPr marL="342900" indent="-342900" algn="l" fontAlgn="ctr">
                        <a:buAutoNum type="arabicPeriod" startAt="4"/>
                      </a:pPr>
                      <a:r>
                        <a:rPr lang="en-US" sz="1800" u="none" strike="noStrike" dirty="0">
                          <a:effectLst/>
                        </a:rPr>
                        <a:t>No additional countries enact; </a:t>
                      </a:r>
                    </a:p>
                    <a:p>
                      <a:pPr marL="0" indent="0" algn="l" fontAlgn="ctr">
                        <a:buNone/>
                      </a:pPr>
                      <a:r>
                        <a:rPr lang="en-US" sz="1800" u="none" strike="noStrike" dirty="0">
                          <a:effectLst/>
                        </a:rPr>
                        <a:t>      U.S. enacts in 2025, without a U.S. UTPR</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$102.60 </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971626549"/>
                  </a:ext>
                </a:extLst>
              </a:tr>
              <a:tr h="790777">
                <a:tc>
                  <a:txBody>
                    <a:bodyPr/>
                    <a:lstStyle/>
                    <a:p>
                      <a:pPr marL="342900" indent="-342900" algn="l" fontAlgn="ctr">
                        <a:buAutoNum type="arabicPeriod" startAt="5"/>
                      </a:pPr>
                      <a:r>
                        <a:rPr lang="en-US" sz="1800" u="none" strike="noStrike" dirty="0">
                          <a:effectLst/>
                        </a:rPr>
                        <a:t>No additional countries enact; </a:t>
                      </a:r>
                    </a:p>
                    <a:p>
                      <a:pPr marL="0" indent="0" algn="l" fontAlgn="ctr">
                        <a:buNone/>
                      </a:pPr>
                      <a:r>
                        <a:rPr lang="en-US" sz="1800" u="none" strike="noStrike" dirty="0">
                          <a:effectLst/>
                        </a:rPr>
                        <a:t>      U.S. enacts in 2025 including a UTPR</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$236.50 </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408829639"/>
                  </a:ext>
                </a:extLst>
              </a:tr>
            </a:tbl>
          </a:graphicData>
        </a:graphic>
      </p:graphicFrame>
      <p:sp>
        <p:nvSpPr>
          <p:cNvPr id="4" name="Title 3">
            <a:extLst>
              <a:ext uri="{FF2B5EF4-FFF2-40B4-BE49-F238E27FC236}">
                <a16:creationId xmlns:a16="http://schemas.microsoft.com/office/drawing/2014/main" id="{898F67CB-1087-A74D-2E69-69554A21327F}"/>
              </a:ext>
            </a:extLst>
          </p:cNvPr>
          <p:cNvSpPr>
            <a:spLocks noGrp="1"/>
          </p:cNvSpPr>
          <p:nvPr>
            <p:ph type="title"/>
          </p:nvPr>
        </p:nvSpPr>
        <p:spPr/>
        <p:txBody>
          <a:bodyPr/>
          <a:lstStyle/>
          <a:p>
            <a:r>
              <a:rPr lang="en-US" dirty="0"/>
              <a:t>Pillar II Scenarios</a:t>
            </a:r>
          </a:p>
        </p:txBody>
      </p:sp>
      <p:sp>
        <p:nvSpPr>
          <p:cNvPr id="5" name="Rectangle 4">
            <a:extLst>
              <a:ext uri="{FF2B5EF4-FFF2-40B4-BE49-F238E27FC236}">
                <a16:creationId xmlns:a16="http://schemas.microsoft.com/office/drawing/2014/main" id="{A7F39EA5-04C0-C858-330C-4AAEF0386C7E}"/>
              </a:ext>
            </a:extLst>
          </p:cNvPr>
          <p:cNvSpPr/>
          <p:nvPr/>
        </p:nvSpPr>
        <p:spPr>
          <a:xfrm>
            <a:off x="1676400" y="2057400"/>
            <a:ext cx="7323138"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695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F65F3D7-0C01-5ECB-94AB-FD9FF66E038A}"/>
              </a:ext>
            </a:extLst>
          </p:cNvPr>
          <p:cNvGraphicFramePr>
            <a:graphicFrameLocks noGrp="1"/>
          </p:cNvGraphicFramePr>
          <p:nvPr>
            <p:extLst>
              <p:ext uri="{D42A27DB-BD31-4B8C-83A1-F6EECF244321}">
                <p14:modId xmlns:p14="http://schemas.microsoft.com/office/powerpoint/2010/main" val="2892632832"/>
              </p:ext>
            </p:extLst>
          </p:nvPr>
        </p:nvGraphicFramePr>
        <p:xfrm>
          <a:off x="1676400" y="1600200"/>
          <a:ext cx="6096000" cy="4267197"/>
        </p:xfrm>
        <a:graphic>
          <a:graphicData uri="http://schemas.openxmlformats.org/drawingml/2006/table">
            <a:tbl>
              <a:tblPr>
                <a:tableStyleId>{5C22544A-7EE6-4342-B048-85BDC9FD1C3A}</a:tableStyleId>
              </a:tblPr>
              <a:tblGrid>
                <a:gridCol w="4876800">
                  <a:extLst>
                    <a:ext uri="{9D8B030D-6E8A-4147-A177-3AD203B41FA5}">
                      <a16:colId xmlns:a16="http://schemas.microsoft.com/office/drawing/2014/main" val="1230276048"/>
                    </a:ext>
                  </a:extLst>
                </a:gridCol>
                <a:gridCol w="1219200">
                  <a:extLst>
                    <a:ext uri="{9D8B030D-6E8A-4147-A177-3AD203B41FA5}">
                      <a16:colId xmlns:a16="http://schemas.microsoft.com/office/drawing/2014/main" val="2362604534"/>
                    </a:ext>
                  </a:extLst>
                </a:gridCol>
              </a:tblGrid>
              <a:tr h="373007">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7620" marR="7620" marT="7620" marB="0" anchor="b">
                    <a:solidFill>
                      <a:schemeClr val="bg1"/>
                    </a:solidFill>
                  </a:tcPr>
                </a:tc>
                <a:tc>
                  <a:txBody>
                    <a:bodyPr/>
                    <a:lstStyle/>
                    <a:p>
                      <a:pPr algn="r" fontAlgn="ctr"/>
                      <a:r>
                        <a:rPr lang="en-US" sz="1800" u="none" strike="noStrike">
                          <a:effectLst/>
                        </a:rPr>
                        <a:t>2023-2033</a:t>
                      </a:r>
                      <a:endParaRPr lang="en-US" sz="1800" b="0" i="0" u="none" strike="noStrike">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518640581"/>
                  </a:ext>
                </a:extLst>
              </a:tr>
              <a:tr h="775854">
                <a:tc>
                  <a:txBody>
                    <a:bodyPr/>
                    <a:lstStyle/>
                    <a:p>
                      <a:pPr marL="342900" indent="-342900" algn="l" fontAlgn="ctr">
                        <a:buAutoNum type="arabicPeriod"/>
                      </a:pPr>
                      <a:r>
                        <a:rPr lang="en-US" sz="1800" u="none" strike="noStrike" dirty="0">
                          <a:effectLst/>
                        </a:rPr>
                        <a:t>All remaining countries enact in 2024; </a:t>
                      </a:r>
                    </a:p>
                    <a:p>
                      <a:pPr marL="0" indent="0" algn="l" fontAlgn="ctr">
                        <a:buNone/>
                      </a:pPr>
                      <a:r>
                        <a:rPr lang="en-US" sz="1800" u="none" strike="noStrike" dirty="0">
                          <a:effectLst/>
                        </a:rPr>
                        <a:t>      U.S. does not enact</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-$122.00</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785922352"/>
                  </a:ext>
                </a:extLst>
              </a:tr>
              <a:tr h="775854">
                <a:tc>
                  <a:txBody>
                    <a:bodyPr/>
                    <a:lstStyle/>
                    <a:p>
                      <a:pPr algn="l" fontAlgn="ctr"/>
                      <a:r>
                        <a:rPr lang="en-US" sz="1800" u="none" strike="noStrike" dirty="0">
                          <a:effectLst/>
                        </a:rPr>
                        <a:t>2.   All remaining countries enact in 2024; </a:t>
                      </a:r>
                    </a:p>
                    <a:p>
                      <a:pPr algn="l" fontAlgn="ctr"/>
                      <a:r>
                        <a:rPr lang="en-US" sz="1800" u="none" strike="noStrike" dirty="0">
                          <a:effectLst/>
                        </a:rPr>
                        <a:t>      U.S. enacts Pillar Two in 2025</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-$56.50</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205003179"/>
                  </a:ext>
                </a:extLst>
              </a:tr>
              <a:tr h="775854">
                <a:tc>
                  <a:txBody>
                    <a:bodyPr/>
                    <a:lstStyle/>
                    <a:p>
                      <a:pPr marL="342900" indent="-342900" algn="l" fontAlgn="ctr">
                        <a:buAutoNum type="arabicPeriod" startAt="3"/>
                      </a:pPr>
                      <a:r>
                        <a:rPr lang="en-US" sz="1800" u="none" strike="noStrike" dirty="0">
                          <a:effectLst/>
                        </a:rPr>
                        <a:t>No additional countries enact; </a:t>
                      </a:r>
                    </a:p>
                    <a:p>
                      <a:pPr marL="0" indent="0" algn="l" fontAlgn="ctr">
                        <a:buNone/>
                      </a:pPr>
                      <a:r>
                        <a:rPr lang="en-US" sz="1800" u="none" strike="noStrike" dirty="0">
                          <a:effectLst/>
                        </a:rPr>
                        <a:t>      U.S. does not enact</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a:effectLst/>
                        </a:rPr>
                        <a:t>---</a:t>
                      </a:r>
                      <a:endParaRPr lang="en-US" sz="1800" b="0" i="0" u="none" strike="noStrike">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1363856195"/>
                  </a:ext>
                </a:extLst>
              </a:tr>
              <a:tr h="775854">
                <a:tc>
                  <a:txBody>
                    <a:bodyPr/>
                    <a:lstStyle/>
                    <a:p>
                      <a:pPr marL="342900" indent="-342900" algn="l" fontAlgn="ctr">
                        <a:buAutoNum type="arabicPeriod" startAt="4"/>
                      </a:pPr>
                      <a:r>
                        <a:rPr lang="en-US" sz="1800" u="none" strike="noStrike" dirty="0">
                          <a:effectLst/>
                        </a:rPr>
                        <a:t>No additional countries enact; </a:t>
                      </a:r>
                    </a:p>
                    <a:p>
                      <a:pPr marL="0" indent="0" algn="l" fontAlgn="ctr">
                        <a:buNone/>
                      </a:pPr>
                      <a:r>
                        <a:rPr lang="en-US" sz="1800" u="none" strike="noStrike" dirty="0">
                          <a:effectLst/>
                        </a:rPr>
                        <a:t>      U.S. enacts in 2025, without a U.S. UTPR</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$102.60 </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971626549"/>
                  </a:ext>
                </a:extLst>
              </a:tr>
              <a:tr h="790774">
                <a:tc>
                  <a:txBody>
                    <a:bodyPr/>
                    <a:lstStyle/>
                    <a:p>
                      <a:pPr marL="342900" indent="-342900" algn="l" fontAlgn="ctr">
                        <a:buAutoNum type="arabicPeriod" startAt="5"/>
                      </a:pPr>
                      <a:r>
                        <a:rPr lang="en-US" sz="1800" u="none" strike="noStrike" dirty="0">
                          <a:effectLst/>
                        </a:rPr>
                        <a:t>No additional countries enact; </a:t>
                      </a:r>
                    </a:p>
                    <a:p>
                      <a:pPr marL="0" indent="0" algn="l" fontAlgn="ctr">
                        <a:buNone/>
                      </a:pPr>
                      <a:r>
                        <a:rPr lang="en-US" sz="1800" u="none" strike="noStrike" dirty="0">
                          <a:effectLst/>
                        </a:rPr>
                        <a:t>      U.S. enacts in 2025 including a UTPR</a:t>
                      </a:r>
                      <a:endParaRPr lang="en-US" sz="1800" b="0" i="0" u="none" strike="noStrike" dirty="0">
                        <a:solidFill>
                          <a:srgbClr val="000000"/>
                        </a:solidFill>
                        <a:effectLst/>
                        <a:latin typeface="Times New Roman" panose="02020603050405020304" pitchFamily="18" charset="0"/>
                      </a:endParaRPr>
                    </a:p>
                  </a:txBody>
                  <a:tcPr marR="7620" marT="7620" marB="0" anchor="ctr">
                    <a:solidFill>
                      <a:schemeClr val="bg1"/>
                    </a:solidFill>
                  </a:tcPr>
                </a:tc>
                <a:tc>
                  <a:txBody>
                    <a:bodyPr/>
                    <a:lstStyle/>
                    <a:p>
                      <a:pPr algn="r" fontAlgn="ctr"/>
                      <a:r>
                        <a:rPr lang="en-US" sz="1800" u="none" strike="noStrike" dirty="0">
                          <a:effectLst/>
                        </a:rPr>
                        <a:t>$236.50 </a:t>
                      </a: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chemeClr val="bg1"/>
                    </a:solidFill>
                  </a:tcPr>
                </a:tc>
                <a:extLst>
                  <a:ext uri="{0D108BD9-81ED-4DB2-BD59-A6C34878D82A}">
                    <a16:rowId xmlns:a16="http://schemas.microsoft.com/office/drawing/2014/main" val="3408829639"/>
                  </a:ext>
                </a:extLst>
              </a:tr>
            </a:tbl>
          </a:graphicData>
        </a:graphic>
      </p:graphicFrame>
      <p:sp>
        <p:nvSpPr>
          <p:cNvPr id="4" name="Title 3">
            <a:extLst>
              <a:ext uri="{FF2B5EF4-FFF2-40B4-BE49-F238E27FC236}">
                <a16:creationId xmlns:a16="http://schemas.microsoft.com/office/drawing/2014/main" id="{898F67CB-1087-A74D-2E69-69554A21327F}"/>
              </a:ext>
            </a:extLst>
          </p:cNvPr>
          <p:cNvSpPr>
            <a:spLocks noGrp="1"/>
          </p:cNvSpPr>
          <p:nvPr>
            <p:ph type="title"/>
          </p:nvPr>
        </p:nvSpPr>
        <p:spPr/>
        <p:txBody>
          <a:bodyPr/>
          <a:lstStyle/>
          <a:p>
            <a:r>
              <a:rPr lang="en-US" dirty="0"/>
              <a:t>Pillar II Scenarios</a:t>
            </a:r>
          </a:p>
        </p:txBody>
      </p:sp>
      <p:sp>
        <p:nvSpPr>
          <p:cNvPr id="5" name="Rectangle 4">
            <a:extLst>
              <a:ext uri="{FF2B5EF4-FFF2-40B4-BE49-F238E27FC236}">
                <a16:creationId xmlns:a16="http://schemas.microsoft.com/office/drawing/2014/main" id="{A7F39EA5-04C0-C858-330C-4AAEF0386C7E}"/>
              </a:ext>
            </a:extLst>
          </p:cNvPr>
          <p:cNvSpPr/>
          <p:nvPr/>
        </p:nvSpPr>
        <p:spPr>
          <a:xfrm>
            <a:off x="1672431" y="2775857"/>
            <a:ext cx="7323138"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8125179"/>
      </p:ext>
    </p:extLst>
  </p:cSld>
  <p:clrMapOvr>
    <a:masterClrMapping/>
  </p:clrMapOvr>
</p:sld>
</file>

<file path=ppt/theme/theme1.xml><?xml version="1.0" encoding="utf-8"?>
<a:theme xmlns:a="http://schemas.openxmlformats.org/drawingml/2006/main" name="Theme1">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4420</TotalTime>
  <Words>950</Words>
  <Application>Microsoft Office PowerPoint</Application>
  <PresentationFormat>On-screen Show (4:3)</PresentationFormat>
  <Paragraphs>173</Paragraphs>
  <Slides>13</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13</vt:i4>
      </vt:variant>
    </vt:vector>
  </HeadingPairs>
  <TitlesOfParts>
    <vt:vector size="19" baseType="lpstr">
      <vt:lpstr>Calibri</vt:lpstr>
      <vt:lpstr>Times New Roman</vt:lpstr>
      <vt:lpstr>Wingdings</vt:lpstr>
      <vt:lpstr>Theme1</vt:lpstr>
      <vt:lpstr>3_Custom Design</vt:lpstr>
      <vt:lpstr>4_Custom Design</vt:lpstr>
      <vt:lpstr>Modelling International Tax Proposals at the  Joint Committee on Taxation</vt:lpstr>
      <vt:lpstr>Revenue Estimates</vt:lpstr>
      <vt:lpstr>Model Targeting</vt:lpstr>
      <vt:lpstr>Potential Effect of Pillar Two Jurisdictions on U.S. MNEs, 2020[1] </vt:lpstr>
      <vt:lpstr>Potential Effect of Pillar Two Jurisdictions on U.S. MNEs, 2020[1] </vt:lpstr>
      <vt:lpstr>Pillar Two Effects on the Baseline</vt:lpstr>
      <vt:lpstr>Will C-Corps Shift Profits to the US?</vt:lpstr>
      <vt:lpstr>Pillar II Scenarios</vt:lpstr>
      <vt:lpstr>Pillar II Scenarios</vt:lpstr>
      <vt:lpstr>Pillar II Scenarios</vt:lpstr>
      <vt:lpstr>Scenarios for ROW and U.S.</vt:lpstr>
      <vt:lpstr>Scenarios for ROW and U.S.</vt:lpstr>
      <vt:lpstr>Developments</vt:lpstr>
    </vt:vector>
  </TitlesOfParts>
  <Company>Joint Committee on Taxation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tim.dowd</dc:creator>
  <cp:lastModifiedBy>Angela McMillan (US)</cp:lastModifiedBy>
  <cp:revision>221</cp:revision>
  <dcterms:created xsi:type="dcterms:W3CDTF">2013-12-05T18:18:40Z</dcterms:created>
  <dcterms:modified xsi:type="dcterms:W3CDTF">2024-03-29T20:36:51Z</dcterms:modified>
</cp:coreProperties>
</file>